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6" r:id="rId3"/>
    <p:sldId id="267" r:id="rId4"/>
    <p:sldId id="270" r:id="rId5"/>
    <p:sldId id="271" r:id="rId6"/>
    <p:sldId id="280" r:id="rId7"/>
    <p:sldId id="279" r:id="rId8"/>
    <p:sldId id="272" r:id="rId9"/>
    <p:sldId id="273" r:id="rId10"/>
    <p:sldId id="274" r:id="rId11"/>
    <p:sldId id="275" r:id="rId12"/>
    <p:sldId id="276" r:id="rId13"/>
    <p:sldId id="265" r:id="rId14"/>
    <p:sldId id="268" r:id="rId15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B3EBFF"/>
    <a:srgbClr val="61D6FF"/>
    <a:srgbClr val="79F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42EEC-9F0B-4CD1-9B68-7C5D7A1718F1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4B66B-A7DF-486C-A6DB-C9E1D80E33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87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788D2-BFC7-4CF0-8CBB-682610A1DFC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18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788D2-BFC7-4CF0-8CBB-682610A1DFC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85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788D2-BFC7-4CF0-8CBB-682610A1DFC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9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788D2-BFC7-4CF0-8CBB-682610A1DFC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71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  <a:latin typeface="Times New Roman" panose="02020603050405020304" pitchFamily="18" charset="0"/>
              </a:rPr>
              <a:t>特別支援学級新担任者研修会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総合教育センター 特別支援・相談課</a:t>
            </a:r>
            <a:endParaRPr lang="en-US" altLang="ja-JP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4233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  <a:latin typeface="Times New Roman" panose="02020603050405020304" pitchFamily="18" charset="0"/>
              </a:rPr>
              <a:t>特別支援学級新担任者研修会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総合教育センター 特別支援・相談課</a:t>
            </a:r>
            <a:endParaRPr lang="en-US" altLang="ja-JP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249465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  <a:latin typeface="Times New Roman" panose="02020603050405020304" pitchFamily="18" charset="0"/>
              </a:rPr>
              <a:t>特別支援学級新担任者研修会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総合教育センター 特別支援・相談課</a:t>
            </a:r>
            <a:endParaRPr lang="en-US" altLang="ja-JP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657507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788D2-BFC7-4CF0-8CBB-682610A1DFC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39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788D2-BFC7-4CF0-8CBB-682610A1DFC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25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>
            <a:off x="5911550" y="1705421"/>
            <a:ext cx="2888074" cy="4800300"/>
          </a:xfrm>
          <a:custGeom>
            <a:avLst/>
            <a:gdLst>
              <a:gd name="connsiteX0" fmla="*/ 0 w 2888074"/>
              <a:gd name="connsiteY0" fmla="*/ 4515127 h 4515127"/>
              <a:gd name="connsiteX1" fmla="*/ 0 w 2888074"/>
              <a:gd name="connsiteY1" fmla="*/ 0 h 4515127"/>
              <a:gd name="connsiteX2" fmla="*/ 2888074 w 2888074"/>
              <a:gd name="connsiteY2" fmla="*/ 4515127 h 4515127"/>
              <a:gd name="connsiteX3" fmla="*/ 0 w 2888074"/>
              <a:gd name="connsiteY3" fmla="*/ 4515127 h 4515127"/>
              <a:gd name="connsiteX0" fmla="*/ 0 w 2888074"/>
              <a:gd name="connsiteY0" fmla="*/ 4498502 h 4498502"/>
              <a:gd name="connsiteX1" fmla="*/ 16626 w 2888074"/>
              <a:gd name="connsiteY1" fmla="*/ 0 h 4498502"/>
              <a:gd name="connsiteX2" fmla="*/ 2888074 w 2888074"/>
              <a:gd name="connsiteY2" fmla="*/ 4498502 h 4498502"/>
              <a:gd name="connsiteX3" fmla="*/ 0 w 2888074"/>
              <a:gd name="connsiteY3" fmla="*/ 4498502 h 4498502"/>
              <a:gd name="connsiteX0" fmla="*/ 0 w 2888074"/>
              <a:gd name="connsiteY0" fmla="*/ 4498502 h 4498502"/>
              <a:gd name="connsiteX1" fmla="*/ 16626 w 2888074"/>
              <a:gd name="connsiteY1" fmla="*/ 0 h 4498502"/>
              <a:gd name="connsiteX2" fmla="*/ 2888074 w 2888074"/>
              <a:gd name="connsiteY2" fmla="*/ 4498502 h 4498502"/>
              <a:gd name="connsiteX3" fmla="*/ 0 w 2888074"/>
              <a:gd name="connsiteY3" fmla="*/ 4498502 h 449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8074" h="4498502">
                <a:moveTo>
                  <a:pt x="0" y="4498502"/>
                </a:moveTo>
                <a:lnTo>
                  <a:pt x="16626" y="0"/>
                </a:lnTo>
                <a:cubicBezTo>
                  <a:pt x="1688669" y="1283370"/>
                  <a:pt x="1930925" y="2999001"/>
                  <a:pt x="2888074" y="4498502"/>
                </a:cubicBezTo>
                <a:lnTo>
                  <a:pt x="0" y="449850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  <a:lumMod val="77000"/>
                  <a:lumOff val="23000"/>
                  <a:alpha val="71000"/>
                </a:schemeClr>
              </a:gs>
              <a:gs pos="30000">
                <a:schemeClr val="accent1">
                  <a:tint val="44500"/>
                  <a:satMod val="160000"/>
                </a:schemeClr>
              </a:gs>
              <a:gs pos="88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吹き出し 17"/>
          <p:cNvSpPr/>
          <p:nvPr/>
        </p:nvSpPr>
        <p:spPr>
          <a:xfrm>
            <a:off x="1271801" y="1142147"/>
            <a:ext cx="4455659" cy="863702"/>
          </a:xfrm>
          <a:prstGeom prst="downArrow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指導すること（目標）を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決める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下矢印吹き出し 18"/>
          <p:cNvSpPr/>
          <p:nvPr/>
        </p:nvSpPr>
        <p:spPr>
          <a:xfrm>
            <a:off x="1271801" y="2098847"/>
            <a:ext cx="4455659" cy="812141"/>
          </a:xfrm>
          <a:prstGeom prst="downArrow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/>
            <a:r>
              <a:rPr lang="ja-JP" altLang="en-US" sz="2400" b="1" dirty="0">
                <a:effectLst/>
                <a:latin typeface="+mn-ea"/>
              </a:rPr>
              <a:t>指導の仕方を</a:t>
            </a:r>
            <a:r>
              <a:rPr lang="ja-JP" altLang="en-US" sz="2400" b="1" dirty="0" smtClean="0">
                <a:effectLst/>
                <a:latin typeface="+mn-ea"/>
              </a:rPr>
              <a:t>決める</a:t>
            </a:r>
            <a:endParaRPr lang="ja-JP" altLang="en-US" sz="2400" b="1" dirty="0">
              <a:effectLst/>
              <a:latin typeface="+mn-ea"/>
            </a:endParaRPr>
          </a:p>
        </p:txBody>
      </p:sp>
      <p:sp>
        <p:nvSpPr>
          <p:cNvPr id="20" name="下矢印吹き出し 19"/>
          <p:cNvSpPr/>
          <p:nvPr/>
        </p:nvSpPr>
        <p:spPr>
          <a:xfrm>
            <a:off x="1271801" y="2993490"/>
            <a:ext cx="4455659" cy="812141"/>
          </a:xfrm>
          <a:prstGeom prst="downArrow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/>
            <a:r>
              <a:rPr lang="ja-JP" altLang="en-US" sz="2400" b="1" dirty="0">
                <a:effectLst/>
                <a:latin typeface="+mn-ea"/>
              </a:rPr>
              <a:t>指導前に実態把握</a:t>
            </a:r>
          </a:p>
        </p:txBody>
      </p:sp>
      <p:sp>
        <p:nvSpPr>
          <p:cNvPr id="21" name="下矢印吹き出し 20"/>
          <p:cNvSpPr/>
          <p:nvPr/>
        </p:nvSpPr>
        <p:spPr>
          <a:xfrm>
            <a:off x="1235797" y="3852045"/>
            <a:ext cx="4491663" cy="863702"/>
          </a:xfrm>
          <a:prstGeom prst="downArrow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2400" b="1" dirty="0">
                <a:effectLst/>
                <a:latin typeface="+mn-ea"/>
              </a:rPr>
              <a:t>児童と目標を共有し、指導</a:t>
            </a:r>
            <a:r>
              <a:rPr lang="ja-JP" altLang="en-US" sz="2400" b="1" dirty="0" smtClean="0">
                <a:effectLst/>
                <a:latin typeface="+mn-ea"/>
              </a:rPr>
              <a:t>する</a:t>
            </a:r>
            <a:endParaRPr lang="ja-JP" altLang="en-US" sz="2400" b="1" dirty="0">
              <a:effectLst/>
              <a:latin typeface="+mn-ea"/>
            </a:endParaRPr>
          </a:p>
        </p:txBody>
      </p:sp>
      <p:sp>
        <p:nvSpPr>
          <p:cNvPr id="22" name="下矢印吹き出し 21"/>
          <p:cNvSpPr/>
          <p:nvPr/>
        </p:nvSpPr>
        <p:spPr>
          <a:xfrm>
            <a:off x="1235797" y="4779098"/>
            <a:ext cx="4491663" cy="812141"/>
          </a:xfrm>
          <a:prstGeom prst="downArrow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/>
            <a:r>
              <a:rPr lang="ja-JP" altLang="en-US" sz="2400" b="1" dirty="0">
                <a:effectLst/>
                <a:latin typeface="+mn-ea"/>
              </a:rPr>
              <a:t>実践、記録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235797" y="5596326"/>
            <a:ext cx="4491663" cy="100906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2400" b="1" dirty="0">
                <a:effectLst/>
                <a:latin typeface="+mn-ea"/>
              </a:rPr>
              <a:t>子どもたちへ</a:t>
            </a:r>
            <a:r>
              <a:rPr lang="ja-JP" altLang="en-US" sz="2400" b="1" dirty="0" smtClean="0">
                <a:effectLst/>
                <a:latin typeface="+mn-ea"/>
              </a:rPr>
              <a:t>フィードバック</a:t>
            </a:r>
            <a:endParaRPr lang="en-US" altLang="ja-JP" sz="2400" b="1" dirty="0" smtClean="0">
              <a:effectLst/>
              <a:latin typeface="+mn-ea"/>
            </a:endParaRPr>
          </a:p>
          <a:p>
            <a:pPr algn="ctr"/>
            <a:r>
              <a:rPr lang="ja-JP" altLang="en-US" sz="2400" b="1" dirty="0" smtClean="0">
                <a:effectLst/>
                <a:latin typeface="+mn-ea"/>
              </a:rPr>
              <a:t>（</a:t>
            </a:r>
            <a:r>
              <a:rPr lang="ja-JP" altLang="en-US" sz="2400" b="1" dirty="0">
                <a:effectLst/>
                <a:latin typeface="+mn-ea"/>
              </a:rPr>
              <a:t>称賛</a:t>
            </a:r>
            <a:r>
              <a:rPr lang="ja-JP" altLang="en-US" sz="2400" b="1" dirty="0" smtClean="0">
                <a:effectLst/>
                <a:latin typeface="+mn-ea"/>
              </a:rPr>
              <a:t>）</a:t>
            </a:r>
            <a:endParaRPr lang="ja-JP" altLang="en-US" sz="2400" b="1" dirty="0">
              <a:effectLst/>
              <a:latin typeface="+mn-ea"/>
            </a:endParaRPr>
          </a:p>
        </p:txBody>
      </p:sp>
      <p:sp>
        <p:nvSpPr>
          <p:cNvPr id="25" name="下カーブ矢印 24"/>
          <p:cNvSpPr/>
          <p:nvPr/>
        </p:nvSpPr>
        <p:spPr>
          <a:xfrm rot="16200000">
            <a:off x="-1829171" y="3177951"/>
            <a:ext cx="5040560" cy="1089382"/>
          </a:xfrm>
          <a:prstGeom prst="curvedDownArrow">
            <a:avLst>
              <a:gd name="adj1" fmla="val 25235"/>
              <a:gd name="adj2" fmla="val 59324"/>
              <a:gd name="adj3" fmla="val 34157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23665" y="2064531"/>
            <a:ext cx="3386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3600" b="1" dirty="0" smtClean="0">
                <a:solidFill>
                  <a:srgbClr val="002060"/>
                </a:solidFill>
                <a:latin typeface="+mn-ea"/>
              </a:rPr>
              <a:t>個人</a:t>
            </a:r>
            <a:endParaRPr kumimoji="1" lang="en-US" altLang="ja-JP" sz="3600" b="1" dirty="0" smtClean="0">
              <a:solidFill>
                <a:srgbClr val="00206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sz="3600" b="1" dirty="0">
                <a:solidFill>
                  <a:srgbClr val="002060"/>
                </a:solidFill>
                <a:latin typeface="+mn-ea"/>
              </a:rPr>
              <a:t>小集団</a:t>
            </a:r>
            <a:endParaRPr lang="en-US" altLang="ja-JP" sz="3600" b="1" dirty="0">
              <a:solidFill>
                <a:srgbClr val="00206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sz="3600" b="1" dirty="0">
                <a:solidFill>
                  <a:srgbClr val="002060"/>
                </a:solidFill>
                <a:latin typeface="+mn-ea"/>
              </a:rPr>
              <a:t>クラスワイド</a:t>
            </a:r>
            <a:endParaRPr lang="en-US" altLang="ja-JP" sz="3600" b="1" dirty="0">
              <a:solidFill>
                <a:srgbClr val="00206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sz="3600" b="1" dirty="0" smtClean="0">
                <a:solidFill>
                  <a:srgbClr val="002060"/>
                </a:solidFill>
                <a:latin typeface="+mn-ea"/>
              </a:rPr>
              <a:t>スクールワイド</a:t>
            </a:r>
            <a:endParaRPr lang="en-US" altLang="ja-JP" sz="36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1" name="下カーブ矢印 10"/>
          <p:cNvSpPr/>
          <p:nvPr/>
        </p:nvSpPr>
        <p:spPr>
          <a:xfrm rot="16200000">
            <a:off x="503836" y="5028594"/>
            <a:ext cx="930822" cy="489775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9144000" cy="10343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b="1" dirty="0" smtClean="0">
                <a:latin typeface="+mn-ea"/>
              </a:rPr>
              <a:t>  ポジティブ</a:t>
            </a:r>
            <a:r>
              <a:rPr lang="ja-JP" altLang="en-US" sz="4000" b="1" dirty="0">
                <a:latin typeface="+mn-ea"/>
              </a:rPr>
              <a:t>な行動支援実践の流れ</a:t>
            </a:r>
            <a:endParaRPr lang="ja-JP" altLang="en-US" sz="4000" b="1" dirty="0">
              <a:solidFill>
                <a:prstClr val="white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44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0538" y="107950"/>
            <a:ext cx="5842000" cy="3328988"/>
          </a:xfrm>
        </p:spPr>
        <p:txBody>
          <a:bodyPr>
            <a:normAutofit fontScale="92500" lnSpcReduction="20000"/>
          </a:bodyPr>
          <a:lstStyle/>
          <a:p>
            <a:pPr lvl="4" eaLnBrk="1" hangingPunct="1">
              <a:buFont typeface="Wingdings" panose="05000000000000000000" pitchFamily="2" charset="2"/>
              <a:buNone/>
            </a:pPr>
            <a:r>
              <a:rPr lang="en-US" altLang="ja-JP" sz="25900" b="1" smtClean="0">
                <a:solidFill>
                  <a:srgbClr val="CC0000"/>
                </a:solidFill>
              </a:rPr>
              <a:t>×</a:t>
            </a:r>
          </a:p>
        </p:txBody>
      </p:sp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576263" y="3422650"/>
            <a:ext cx="8208962" cy="2554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1" sz="24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21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20000"/>
              </a:spcBef>
              <a:buClr>
                <a:srgbClr val="6FB833"/>
              </a:buClr>
              <a:buSzPct val="60000"/>
              <a:buFont typeface="Wingdings" panose="05000000000000000000" pitchFamily="2" charset="2"/>
              <a:buChar char="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20000"/>
              </a:spcBef>
              <a:buClr>
                <a:srgbClr val="C0E5AF"/>
              </a:buClr>
              <a:buSzPct val="60000"/>
              <a:buFont typeface="Wingdings" panose="05000000000000000000" pitchFamily="2" charset="2"/>
              <a:buChar char="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20000"/>
              </a:spcBef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6D1EC"/>
              </a:buClr>
              <a:buSzPct val="110000"/>
              <a:buFontTx/>
              <a:buNone/>
            </a:pPr>
            <a:r>
              <a:rPr lang="en-US" altLang="ja-JP" sz="3200">
                <a:latin typeface="Tahoma" panose="020B0604030504040204" pitchFamily="34" charset="0"/>
                <a:ea typeface="ＭＳ Ｐゴシック" panose="020B0600070205080204" pitchFamily="50" charset="-128"/>
              </a:rPr>
              <a:t>※</a:t>
            </a:r>
            <a:r>
              <a:rPr lang="ja-JP" altLang="en-US" sz="3200">
                <a:latin typeface="Tahoma" panose="020B0604030504040204" pitchFamily="34" charset="0"/>
                <a:ea typeface="ＭＳ Ｐゴシック" panose="020B0600070205080204" pitchFamily="50" charset="-128"/>
              </a:rPr>
              <a:t> 「何を」、「どのように」、「どこまで」できれば目標達成となるのか、評価の基準が明確ではありません。このままでは、指導する人によって指導方法や基準が違ってきます。誰でも同じように指導や評価ができる目標がベストです。</a:t>
            </a:r>
          </a:p>
        </p:txBody>
      </p:sp>
      <p:sp>
        <p:nvSpPr>
          <p:cNvPr id="49156" name="正方形/長方形 4"/>
          <p:cNvSpPr>
            <a:spLocks noChangeArrowheads="1"/>
          </p:cNvSpPr>
          <p:nvPr/>
        </p:nvSpPr>
        <p:spPr bwMode="auto">
          <a:xfrm>
            <a:off x="468313" y="549275"/>
            <a:ext cx="1885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1" sz="24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21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20000"/>
              </a:spcBef>
              <a:buClr>
                <a:srgbClr val="6FB833"/>
              </a:buClr>
              <a:buSzPct val="60000"/>
              <a:buFont typeface="Wingdings" panose="05000000000000000000" pitchFamily="2" charset="2"/>
              <a:buChar char="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20000"/>
              </a:spcBef>
              <a:buClr>
                <a:srgbClr val="C0E5AF"/>
              </a:buClr>
              <a:buSzPct val="60000"/>
              <a:buFont typeface="Wingdings" panose="05000000000000000000" pitchFamily="2" charset="2"/>
              <a:buChar char="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20000"/>
              </a:spcBef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ja-JP" sz="3600">
                <a:latin typeface="Arial" panose="020B0604020202020204" pitchFamily="34" charset="0"/>
                <a:ea typeface="ＭＳ Ｐゴシック" panose="020B0600070205080204" pitchFamily="50" charset="-128"/>
              </a:rPr>
              <a:t>【</a:t>
            </a:r>
            <a:r>
              <a:rPr lang="ja-JP" altLang="en-US" sz="3600">
                <a:latin typeface="Arial" panose="020B0604020202020204" pitchFamily="34" charset="0"/>
                <a:ea typeface="ＭＳ Ｐゴシック" panose="020B0600070205080204" pitchFamily="50" charset="-128"/>
              </a:rPr>
              <a:t>第２問</a:t>
            </a:r>
            <a:r>
              <a:rPr lang="en-US" altLang="ja-JP" sz="3600">
                <a:latin typeface="Arial" panose="020B0604020202020204" pitchFamily="34" charset="0"/>
                <a:ea typeface="ＭＳ Ｐゴシック" panose="020B0600070205080204" pitchFamily="50" charset="-128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3939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 build="p" autoUpdateAnimBg="0"/>
      <p:bldP spid="44544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424862" cy="10080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演習：めざせ！具体的な指導目標</a:t>
            </a:r>
            <a:endParaRPr lang="ja-JP" altLang="en-US" sz="4400" dirty="0">
              <a:solidFill>
                <a:srgbClr val="80008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95288" y="2997200"/>
            <a:ext cx="8280400" cy="25193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ja-JP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lang="ja-JP" altLang="en-US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第３問</a:t>
            </a:r>
            <a:r>
              <a:rPr lang="en-US" altLang="ja-JP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6D1EC"/>
              </a:buClr>
              <a:buSzPct val="110000"/>
              <a:defRPr/>
            </a:pPr>
            <a:r>
              <a:rPr lang="ja-JP" altLang="en-US" sz="36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写真を見て運動会を振り返りながら、作文を原稿用紙に１枚書くことができる。</a:t>
            </a:r>
          </a:p>
        </p:txBody>
      </p:sp>
    </p:spTree>
    <p:extLst>
      <p:ext uri="{BB962C8B-B14F-4D97-AF65-F5344CB8AC3E}">
        <p14:creationId xmlns:p14="http://schemas.microsoft.com/office/powerpoint/2010/main" val="6423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24744"/>
            <a:ext cx="7002463" cy="3943350"/>
          </a:xfrm>
        </p:spPr>
        <p:txBody>
          <a:bodyPr>
            <a:noAutofit/>
          </a:bodyPr>
          <a:lstStyle/>
          <a:p>
            <a:pPr lvl="4" eaLnBrk="1" hangingPunct="1">
              <a:buFont typeface="Wingdings" panose="05000000000000000000" pitchFamily="2" charset="2"/>
              <a:buNone/>
            </a:pPr>
            <a:r>
              <a:rPr lang="en-US" altLang="ja-JP" sz="25900" b="1" dirty="0" smtClean="0"/>
              <a:t> </a:t>
            </a:r>
            <a:r>
              <a:rPr lang="en-US" altLang="ja-JP" sz="25900" b="1" dirty="0" smtClean="0">
                <a:solidFill>
                  <a:srgbClr val="FF0000"/>
                </a:solidFill>
              </a:rPr>
              <a:t>○</a:t>
            </a:r>
          </a:p>
          <a:p>
            <a:pPr lvl="4" eaLnBrk="1" hangingPunct="1">
              <a:buFont typeface="Wingdings" panose="05000000000000000000" pitchFamily="2" charset="2"/>
              <a:buNone/>
            </a:pPr>
            <a:r>
              <a:rPr lang="en-US" altLang="ja-JP" sz="3200" dirty="0" smtClean="0"/>
              <a:t>      </a:t>
            </a:r>
            <a:r>
              <a:rPr lang="ja-JP" altLang="en-US" sz="3200" dirty="0" smtClean="0"/>
              <a:t>　</a:t>
            </a: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</a:t>
            </a:r>
            <a:r>
              <a:rPr lang="ja-JP" altLang="en-US" sz="60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正解！</a:t>
            </a:r>
            <a:endParaRPr lang="ja-JP" altLang="en-US" sz="44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3251" name="正方形/長方形 3"/>
          <p:cNvSpPr>
            <a:spLocks noChangeArrowheads="1"/>
          </p:cNvSpPr>
          <p:nvPr/>
        </p:nvSpPr>
        <p:spPr bwMode="auto">
          <a:xfrm>
            <a:off x="684213" y="692150"/>
            <a:ext cx="1885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1" sz="24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21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20000"/>
              </a:spcBef>
              <a:buClr>
                <a:srgbClr val="6FB833"/>
              </a:buClr>
              <a:buSzPct val="60000"/>
              <a:buFont typeface="Wingdings" panose="05000000000000000000" pitchFamily="2" charset="2"/>
              <a:buChar char="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20000"/>
              </a:spcBef>
              <a:buClr>
                <a:srgbClr val="C0E5AF"/>
              </a:buClr>
              <a:buSzPct val="60000"/>
              <a:buFont typeface="Wingdings" panose="05000000000000000000" pitchFamily="2" charset="2"/>
              <a:buChar char="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20000"/>
              </a:spcBef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ja-JP" sz="3600">
                <a:latin typeface="Arial" panose="020B0604020202020204" pitchFamily="34" charset="0"/>
                <a:ea typeface="ＭＳ Ｐゴシック" panose="020B0600070205080204" pitchFamily="50" charset="-128"/>
              </a:rPr>
              <a:t>【</a:t>
            </a:r>
            <a:r>
              <a:rPr lang="ja-JP" altLang="en-US" sz="3600">
                <a:latin typeface="Arial" panose="020B0604020202020204" pitchFamily="34" charset="0"/>
                <a:ea typeface="ＭＳ Ｐゴシック" panose="020B0600070205080204" pitchFamily="50" charset="-128"/>
              </a:rPr>
              <a:t>第３問</a:t>
            </a:r>
            <a:r>
              <a:rPr lang="en-US" altLang="ja-JP" sz="3600">
                <a:latin typeface="Arial" panose="020B0604020202020204" pitchFamily="34" charset="0"/>
                <a:ea typeface="ＭＳ Ｐゴシック" panose="020B0600070205080204" pitchFamily="50" charset="-128"/>
              </a:rPr>
              <a:t>】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34421"/>
            <a:ext cx="2294384" cy="22943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779" y="4134421"/>
            <a:ext cx="2294384" cy="22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0" y="0"/>
            <a:ext cx="9144000" cy="1034321"/>
            <a:chOff x="0" y="0"/>
            <a:chExt cx="9144000" cy="1034321"/>
          </a:xfrm>
          <a:solidFill>
            <a:srgbClr val="00B050"/>
          </a:solidFill>
        </p:grpSpPr>
        <p:sp>
          <p:nvSpPr>
            <p:cNvPr id="9" name="正方形/長方形 8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0" y="211493"/>
              <a:ext cx="9036496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 smtClean="0">
                  <a:solidFill>
                    <a:schemeClr val="bg1"/>
                  </a:solidFill>
                </a:rPr>
                <a:t>　完成形はこんな感じです</a:t>
              </a:r>
              <a:endParaRPr kumimoji="1" lang="ja-JP" altLang="en-US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" t="8449" r="4714" b="12152"/>
          <a:stretch/>
        </p:blipFill>
        <p:spPr>
          <a:xfrm>
            <a:off x="0" y="1034321"/>
            <a:ext cx="9170116" cy="58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10343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211493"/>
            <a:ext cx="9036496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ポイント！</a:t>
            </a:r>
            <a:r>
              <a:rPr lang="ja-JP" altLang="en-US" sz="4800" b="1" dirty="0">
                <a:solidFill>
                  <a:schemeClr val="bg1"/>
                </a:solidFill>
              </a:rPr>
              <a:t>②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245814"/>
            <a:ext cx="88569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これでいくぞ！という形になるまで議論すると</a:t>
            </a:r>
            <a:endParaRPr kumimoji="1" lang="en-US" altLang="ja-JP" sz="3200" dirty="0" smtClean="0"/>
          </a:p>
          <a:p>
            <a:r>
              <a:rPr lang="ja-JP" altLang="en-US" sz="3200" dirty="0"/>
              <a:t>職員</a:t>
            </a:r>
            <a:r>
              <a:rPr lang="ja-JP" altLang="en-US" sz="3200" dirty="0" smtClean="0"/>
              <a:t>のチーム力が高まります</a:t>
            </a:r>
            <a:endParaRPr lang="en-US" altLang="ja-JP" sz="3200" dirty="0" smtClean="0"/>
          </a:p>
          <a:p>
            <a:endParaRPr kumimoji="1" lang="en-US" altLang="ja-JP" sz="3200" dirty="0"/>
          </a:p>
          <a:p>
            <a:r>
              <a:rPr lang="ja-JP" altLang="en-US" sz="3200" dirty="0" smtClean="0"/>
              <a:t>思っていることは口にする（紙に書く）ことが重要です</a:t>
            </a:r>
            <a:endParaRPr lang="en-US" altLang="ja-JP" sz="3200" dirty="0" smtClean="0"/>
          </a:p>
          <a:p>
            <a:endParaRPr kumimoji="1" lang="en-US" altLang="ja-JP" sz="3200" dirty="0"/>
          </a:p>
          <a:p>
            <a:r>
              <a:rPr kumimoji="1" lang="ja-JP" altLang="en-US" sz="3200" dirty="0" smtClean="0"/>
              <a:t>自分の学校</a:t>
            </a:r>
            <a:r>
              <a:rPr kumimoji="1" lang="en-US" altLang="ja-JP" sz="3200" dirty="0" smtClean="0"/>
              <a:t>―</a:t>
            </a:r>
            <a:r>
              <a:rPr kumimoji="1" lang="ja-JP" altLang="en-US" sz="3200" dirty="0" smtClean="0"/>
              <a:t>自分の学年</a:t>
            </a:r>
            <a:r>
              <a:rPr kumimoji="1" lang="en-US" altLang="ja-JP" sz="3200" dirty="0" smtClean="0"/>
              <a:t>―</a:t>
            </a:r>
            <a:r>
              <a:rPr kumimoji="1" lang="ja-JP" altLang="en-US" sz="3200" dirty="0" smtClean="0"/>
              <a:t>自分の学級の子どもたちに力をつけるために，いろいろな視点から話し合いましょう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ポイントは否定せずに合意形成です！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39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0" y="0"/>
            <a:ext cx="9144000" cy="1034321"/>
            <a:chOff x="0" y="0"/>
            <a:chExt cx="9144000" cy="1034321"/>
          </a:xfrm>
          <a:solidFill>
            <a:srgbClr val="00B050"/>
          </a:solidFill>
        </p:grpSpPr>
        <p:sp>
          <p:nvSpPr>
            <p:cNvPr id="9" name="正方形/長方形 8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0" y="211493"/>
              <a:ext cx="9036496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 smtClean="0">
                  <a:solidFill>
                    <a:schemeClr val="bg1"/>
                  </a:solidFill>
                </a:rPr>
                <a:t>「</a:t>
              </a:r>
              <a:r>
                <a:rPr lang="ja-JP" altLang="en-US" sz="4000" b="1" dirty="0">
                  <a:solidFill>
                    <a:schemeClr val="bg1"/>
                  </a:solidFill>
                </a:rPr>
                <a:t>行動目標設定表</a:t>
              </a:r>
              <a:r>
                <a:rPr lang="ja-JP" altLang="en-US" sz="4000" b="1" dirty="0" smtClean="0">
                  <a:solidFill>
                    <a:schemeClr val="bg1"/>
                  </a:solidFill>
                </a:rPr>
                <a:t>」の中身を決めよう</a:t>
              </a:r>
              <a:endParaRPr kumimoji="1" lang="ja-JP" altLang="en-US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41591"/>
            <a:ext cx="5386434" cy="528047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499992" y="2276872"/>
            <a:ext cx="4522338" cy="4392488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550397"/>
            <a:ext cx="30317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行動目標設定表の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中身の部分を考えていきます。</a:t>
            </a:r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kumimoji="1" lang="en-US" altLang="ja-JP" sz="2800" dirty="0"/>
          </a:p>
          <a:p>
            <a:r>
              <a:rPr lang="ja-JP" altLang="en-US" sz="2800" dirty="0" smtClean="0"/>
              <a:t>ここでは</a:t>
            </a:r>
            <a:endParaRPr lang="en-US" altLang="ja-JP" sz="2800" dirty="0" smtClean="0"/>
          </a:p>
          <a:p>
            <a:r>
              <a:rPr lang="ja-JP" altLang="en-US" sz="2800" dirty="0" smtClean="0"/>
              <a:t>３つの大切を，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具体的で</a:t>
            </a:r>
            <a:endParaRPr kumimoji="1" lang="en-US" altLang="ja-JP" sz="2800" dirty="0" smtClean="0"/>
          </a:p>
          <a:p>
            <a:r>
              <a:rPr lang="ja-JP" altLang="en-US" sz="2800" dirty="0"/>
              <a:t>イメージ</a:t>
            </a:r>
            <a:r>
              <a:rPr lang="ja-JP" altLang="en-US" sz="2800" dirty="0" smtClean="0"/>
              <a:t>可能に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して</a:t>
            </a:r>
            <a:r>
              <a:rPr lang="ja-JP" altLang="en-US" sz="2800" dirty="0"/>
              <a:t>いくこと</a:t>
            </a:r>
            <a:r>
              <a:rPr lang="ja-JP" altLang="en-US" sz="2800" dirty="0" smtClean="0"/>
              <a:t>が</a:t>
            </a:r>
            <a:endParaRPr lang="en-US" altLang="ja-JP" sz="2800" dirty="0" smtClean="0"/>
          </a:p>
          <a:p>
            <a:r>
              <a:rPr lang="ja-JP" altLang="en-US" sz="2800" dirty="0" smtClean="0"/>
              <a:t>目的です</a:t>
            </a:r>
            <a:r>
              <a:rPr kumimoji="1" lang="ja-JP" altLang="en-US" sz="2800" dirty="0" smtClean="0"/>
              <a:t>。</a:t>
            </a:r>
            <a:endParaRPr kumimoji="1" lang="en-US" altLang="ja-JP" sz="2800" dirty="0" smtClean="0"/>
          </a:p>
        </p:txBody>
      </p:sp>
      <p:sp>
        <p:nvSpPr>
          <p:cNvPr id="6" name="右矢印 5"/>
          <p:cNvSpPr/>
          <p:nvPr/>
        </p:nvSpPr>
        <p:spPr>
          <a:xfrm>
            <a:off x="2153932" y="2597650"/>
            <a:ext cx="2539302" cy="1584176"/>
          </a:xfrm>
          <a:prstGeom prst="rightArrow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ここ！！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337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0" y="0"/>
            <a:ext cx="9252520" cy="1034321"/>
            <a:chOff x="0" y="0"/>
            <a:chExt cx="9252520" cy="1034321"/>
          </a:xfrm>
          <a:solidFill>
            <a:srgbClr val="00B050"/>
          </a:solidFill>
        </p:grpSpPr>
        <p:sp>
          <p:nvSpPr>
            <p:cNvPr id="9" name="正方形/長方形 8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16024" y="211493"/>
              <a:ext cx="9036496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 smtClean="0">
                  <a:solidFill>
                    <a:schemeClr val="bg1"/>
                  </a:solidFill>
                </a:rPr>
                <a:t>どんな手順で行うの？</a:t>
              </a:r>
              <a:endParaRPr kumimoji="1" lang="ja-JP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16024" y="1340768"/>
            <a:ext cx="8460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模造紙と正方形の付箋を用意します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3600" dirty="0"/>
              <a:t>模造紙</a:t>
            </a:r>
            <a:r>
              <a:rPr kumimoji="1" lang="ja-JP" altLang="en-US" sz="3600" dirty="0" smtClean="0"/>
              <a:t>には下の図のように書きます</a:t>
            </a:r>
            <a:endParaRPr kumimoji="1" lang="en-US" altLang="ja-JP" sz="3600" dirty="0" smtClean="0"/>
          </a:p>
          <a:p>
            <a:pPr marL="514350" indent="-514350">
              <a:buFont typeface="+mj-lt"/>
              <a:buAutoNum type="arabicPeriod"/>
            </a:pPr>
            <a:endParaRPr kumimoji="1" lang="en-US" altLang="ja-JP" sz="36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3600" dirty="0"/>
          </a:p>
          <a:p>
            <a:r>
              <a:rPr kumimoji="1" lang="ja-JP" altLang="en-US" sz="3600" dirty="0" smtClean="0"/>
              <a:t>　</a:t>
            </a:r>
            <a:endParaRPr kumimoji="1" lang="en-US" altLang="ja-JP" sz="3600" dirty="0" smtClean="0"/>
          </a:p>
          <a:p>
            <a:endParaRPr lang="en-US" altLang="ja-JP" sz="3600" dirty="0"/>
          </a:p>
          <a:p>
            <a:endParaRPr kumimoji="1" lang="ja-JP" altLang="en-US" sz="3600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65934"/>
              </p:ext>
            </p:extLst>
          </p:nvPr>
        </p:nvGraphicFramePr>
        <p:xfrm>
          <a:off x="467544" y="2564904"/>
          <a:ext cx="4752528" cy="368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684"/>
                <a:gridCol w="3527844"/>
              </a:tblGrid>
              <a:tr h="67625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きまりを守ろう</a:t>
                      </a:r>
                      <a:endParaRPr kumimoji="1" lang="ja-JP" altLang="en-US" sz="32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7524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教室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B3EB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</a:tr>
              <a:tr h="7524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そうじ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B3EB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7524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ろうか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B3EB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7524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休み時間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B3EB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四角形吹き出し 11"/>
          <p:cNvSpPr/>
          <p:nvPr/>
        </p:nvSpPr>
        <p:spPr>
          <a:xfrm>
            <a:off x="5796136" y="2708920"/>
            <a:ext cx="2736304" cy="1368152"/>
          </a:xfrm>
          <a:prstGeom prst="wedgeRectCallout">
            <a:avLst>
              <a:gd name="adj1" fmla="val -79497"/>
              <a:gd name="adj2" fmla="val -3710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2800" dirty="0" smtClean="0"/>
              <a:t>「３つの大切」のうちの１つを書きます</a:t>
            </a:r>
            <a:endParaRPr kumimoji="1" lang="ja-JP" altLang="en-US" sz="2800" dirty="0"/>
          </a:p>
        </p:txBody>
      </p:sp>
      <p:sp>
        <p:nvSpPr>
          <p:cNvPr id="13" name="四角形吹き出し 12"/>
          <p:cNvSpPr/>
          <p:nvPr/>
        </p:nvSpPr>
        <p:spPr>
          <a:xfrm>
            <a:off x="2790056" y="5147516"/>
            <a:ext cx="3888432" cy="940034"/>
          </a:xfrm>
          <a:prstGeom prst="wedgeRectCallout">
            <a:avLst>
              <a:gd name="adj1" fmla="val -80495"/>
              <a:gd name="adj2" fmla="val -6902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2800" dirty="0" smtClean="0"/>
              <a:t>「指導場面（場所）」をすべて書きます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78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0" y="0"/>
            <a:ext cx="9252520" cy="1034321"/>
            <a:chOff x="0" y="0"/>
            <a:chExt cx="9252520" cy="1034321"/>
          </a:xfrm>
          <a:solidFill>
            <a:srgbClr val="00B050"/>
          </a:solidFill>
        </p:grpSpPr>
        <p:sp>
          <p:nvSpPr>
            <p:cNvPr id="9" name="正方形/長方形 8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16024" y="211493"/>
              <a:ext cx="9036496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 smtClean="0">
                  <a:solidFill>
                    <a:schemeClr val="bg1"/>
                  </a:solidFill>
                </a:rPr>
                <a:t>どんな手順で行うの？</a:t>
              </a:r>
              <a:endParaRPr kumimoji="1" lang="ja-JP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16024" y="1340768"/>
            <a:ext cx="8460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kumimoji="1" lang="ja-JP" altLang="en-US" sz="3600" dirty="0" smtClean="0"/>
              <a:t>職員を話しやすいユニット（学年団など）に分けます</a:t>
            </a:r>
            <a:endParaRPr kumimoji="1" lang="en-US" altLang="ja-JP" sz="3600" dirty="0" smtClean="0"/>
          </a:p>
          <a:p>
            <a:pPr marL="742950" indent="-742950">
              <a:buFont typeface="+mj-lt"/>
              <a:buAutoNum type="arabicPeriod" startAt="3"/>
            </a:pPr>
            <a:r>
              <a:rPr kumimoji="1" lang="ja-JP" altLang="en-US" sz="3600" dirty="0" smtClean="0"/>
              <a:t>学校の状態，子どもたちの実態，背景などを考えて，目標になりそうな文の候補を付箋に書いていきます　</a:t>
            </a:r>
            <a:endParaRPr kumimoji="1" lang="en-US" altLang="ja-JP" sz="3600" dirty="0" smtClean="0"/>
          </a:p>
          <a:p>
            <a:endParaRPr lang="en-US" altLang="ja-JP" sz="3600" dirty="0"/>
          </a:p>
          <a:p>
            <a:endParaRPr kumimoji="1" lang="ja-JP" altLang="en-US" sz="3600" dirty="0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86400"/>
              </p:ext>
            </p:extLst>
          </p:nvPr>
        </p:nvGraphicFramePr>
        <p:xfrm>
          <a:off x="467544" y="4221088"/>
          <a:ext cx="2952328" cy="2462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2016224"/>
              </a:tblGrid>
              <a:tr h="45168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きまりを守ろう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5026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教室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rgbClr val="B3EB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026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そうじ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rgbClr val="B3EB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noFill/>
                  </a:tcPr>
                </a:tc>
              </a:tr>
              <a:tr h="5026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ろうか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rgbClr val="B3EB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</a:tr>
              <a:tr h="5026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休み時間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rgbClr val="B3EB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四角形吹き出し 14"/>
          <p:cNvSpPr/>
          <p:nvPr/>
        </p:nvSpPr>
        <p:spPr>
          <a:xfrm>
            <a:off x="3685950" y="4768053"/>
            <a:ext cx="3910385" cy="1368152"/>
          </a:xfrm>
          <a:prstGeom prst="wedgeRectCallout">
            <a:avLst>
              <a:gd name="adj1" fmla="val -79497"/>
              <a:gd name="adj2" fmla="val -3710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2800" dirty="0" smtClean="0"/>
              <a:t>教室の場面できまりを守</a:t>
            </a:r>
            <a:r>
              <a:rPr lang="ja-JP" altLang="en-US" sz="2800" dirty="0"/>
              <a:t>って</a:t>
            </a:r>
            <a:r>
              <a:rPr lang="ja-JP" altLang="en-US" sz="2800" dirty="0" smtClean="0"/>
              <a:t>いる状態って，どんな姿だろう</a:t>
            </a:r>
            <a:endParaRPr kumimoji="1" lang="ja-JP" altLang="en-US" sz="2800" dirty="0"/>
          </a:p>
        </p:txBody>
      </p:sp>
      <p:sp>
        <p:nvSpPr>
          <p:cNvPr id="2" name="メモ 1"/>
          <p:cNvSpPr/>
          <p:nvPr/>
        </p:nvSpPr>
        <p:spPr>
          <a:xfrm rot="11536432">
            <a:off x="8038986" y="4135392"/>
            <a:ext cx="397363" cy="408164"/>
          </a:xfrm>
          <a:prstGeom prst="foldedCorner">
            <a:avLst>
              <a:gd name="adj" fmla="val 47244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94" y="371703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0" y="0"/>
            <a:ext cx="9144000" cy="1042490"/>
            <a:chOff x="0" y="0"/>
            <a:chExt cx="9144000" cy="1042490"/>
          </a:xfrm>
          <a:solidFill>
            <a:srgbClr val="00B050"/>
          </a:solidFill>
        </p:grpSpPr>
        <p:sp>
          <p:nvSpPr>
            <p:cNvPr id="9" name="正方形/長方形 8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0" y="211493"/>
              <a:ext cx="9036496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solidFill>
                    <a:schemeClr val="bg1"/>
                  </a:solidFill>
                </a:rPr>
                <a:t>　</a:t>
              </a:r>
              <a:r>
                <a:rPr lang="ja-JP" altLang="en-US" sz="4000" b="1" dirty="0" smtClean="0">
                  <a:solidFill>
                    <a:schemeClr val="bg1"/>
                  </a:solidFill>
                </a:rPr>
                <a:t>ポイント！</a:t>
              </a:r>
              <a:r>
                <a:rPr lang="ja-JP" altLang="en-US" sz="4800" b="1" dirty="0" smtClean="0">
                  <a:solidFill>
                    <a:schemeClr val="bg1"/>
                  </a:solidFill>
                </a:rPr>
                <a:t>①</a:t>
              </a:r>
              <a:endParaRPr kumimoji="1" lang="ja-JP" altLang="en-US" sz="4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57957"/>
              </p:ext>
            </p:extLst>
          </p:nvPr>
        </p:nvGraphicFramePr>
        <p:xfrm>
          <a:off x="323528" y="1280809"/>
          <a:ext cx="2952328" cy="2462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2016224"/>
              </a:tblGrid>
              <a:tr h="45168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きまりを守ろう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5026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教室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rgbClr val="B3EB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026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そうじ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rgbClr val="B3EB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noFill/>
                  </a:tcPr>
                </a:tc>
              </a:tr>
              <a:tr h="5026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ろうか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rgbClr val="B3EB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</a:tr>
              <a:tr h="5026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休み時間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rgbClr val="B3EB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四角形吹き出し 5"/>
          <p:cNvSpPr/>
          <p:nvPr/>
        </p:nvSpPr>
        <p:spPr>
          <a:xfrm>
            <a:off x="3851920" y="1548522"/>
            <a:ext cx="4032448" cy="1368152"/>
          </a:xfrm>
          <a:prstGeom prst="wedgeRectCallout">
            <a:avLst>
              <a:gd name="adj1" fmla="val -78733"/>
              <a:gd name="adj2" fmla="val -2114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2800" dirty="0" smtClean="0"/>
              <a:t>教室の場面できまりを守</a:t>
            </a:r>
            <a:r>
              <a:rPr lang="ja-JP" altLang="en-US" sz="2800" dirty="0"/>
              <a:t>って</a:t>
            </a:r>
            <a:r>
              <a:rPr lang="ja-JP" altLang="en-US" sz="2800" dirty="0" smtClean="0"/>
              <a:t>いる状態って，どんな姿だろう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3230" y="4826226"/>
            <a:ext cx="91987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sz="2800" dirty="0" smtClean="0"/>
              <a:t>どんな意見でも否定</a:t>
            </a:r>
            <a:r>
              <a:rPr lang="ja-JP" altLang="en-US" sz="2800" dirty="0" smtClean="0"/>
              <a:t>しない</a:t>
            </a:r>
            <a:endParaRPr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sz="2800" dirty="0" smtClean="0"/>
              <a:t>子どもたちの実態を見て，優先順位をつける</a:t>
            </a:r>
            <a:endParaRPr kumimoji="1"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2800" dirty="0" smtClean="0"/>
              <a:t>目標が複数</a:t>
            </a:r>
            <a:r>
              <a:rPr lang="ja-JP" altLang="en-US" sz="2800" dirty="0"/>
              <a:t>になって</a:t>
            </a:r>
            <a:r>
              <a:rPr lang="ja-JP" altLang="en-US" sz="2800" dirty="0" smtClean="0"/>
              <a:t>もかまわない</a:t>
            </a:r>
            <a:endParaRPr lang="en-US" altLang="ja-JP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sz="3200" b="1" dirty="0" smtClean="0"/>
              <a:t>できるだけ具体的に書く（</a:t>
            </a:r>
            <a:r>
              <a:rPr kumimoji="1" lang="ja-JP" altLang="en-US" sz="3200" b="1" u="sng" dirty="0" smtClean="0"/>
              <a:t>肯定形</a:t>
            </a:r>
            <a:r>
              <a:rPr kumimoji="1" lang="ja-JP" altLang="en-US" sz="3200" b="1" dirty="0" smtClean="0"/>
              <a:t>の文で書く）</a:t>
            </a:r>
            <a:endParaRPr kumimoji="1" lang="ja-JP" altLang="en-US" sz="32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480" y="4327106"/>
            <a:ext cx="998240" cy="99824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00512"/>
            <a:ext cx="782216" cy="78221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00512"/>
            <a:ext cx="782216" cy="782216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5292080" y="3058815"/>
            <a:ext cx="2808312" cy="1522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8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円/楕円 37"/>
          <p:cNvSpPr/>
          <p:nvPr/>
        </p:nvSpPr>
        <p:spPr>
          <a:xfrm>
            <a:off x="357188" y="2278063"/>
            <a:ext cx="439737" cy="4318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357188" y="3838575"/>
            <a:ext cx="439737" cy="430213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73063" y="4365625"/>
            <a:ext cx="439737" cy="430213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368300" y="4891088"/>
            <a:ext cx="439738" cy="430212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357188" y="5399088"/>
            <a:ext cx="439737" cy="430212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627563" y="1700213"/>
            <a:ext cx="439737" cy="4318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592638" y="2754313"/>
            <a:ext cx="438150" cy="430212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613275" y="3862883"/>
            <a:ext cx="439738" cy="430213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4613275" y="5951116"/>
            <a:ext cx="439738" cy="430212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625975" y="4366940"/>
            <a:ext cx="439738" cy="430212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314325" y="1238250"/>
            <a:ext cx="439738" cy="430213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3825"/>
            <a:ext cx="7467600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次の言葉は具体的な言葉でしょうか？</a:t>
            </a:r>
          </a:p>
        </p:txBody>
      </p:sp>
      <p:sp>
        <p:nvSpPr>
          <p:cNvPr id="41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4"/>
            <a:ext cx="4038600" cy="5732462"/>
          </a:xfrm>
        </p:spPr>
        <p:txBody>
          <a:bodyPr/>
          <a:lstStyle/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言う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確認する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音読する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考える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知る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書く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蹴る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口頭で数える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下線を引く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理解する</a:t>
            </a:r>
          </a:p>
        </p:txBody>
      </p:sp>
      <p:sp>
        <p:nvSpPr>
          <p:cNvPr id="419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24744"/>
            <a:ext cx="4927278" cy="56221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完全にする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たたく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集中する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机にしまう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興味を持つ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「できました」と言う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指さす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調べる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楽しむ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l"/>
            </a:pPr>
            <a:r>
              <a:rPr lang="ja-JP" altLang="en-US" sz="32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物の名前を言う</a:t>
            </a:r>
          </a:p>
        </p:txBody>
      </p:sp>
      <p:sp>
        <p:nvSpPr>
          <p:cNvPr id="243729" name="Text Box 17"/>
          <p:cNvSpPr txBox="1">
            <a:spLocks noChangeArrowheads="1"/>
          </p:cNvSpPr>
          <p:nvPr/>
        </p:nvSpPr>
        <p:spPr bwMode="auto">
          <a:xfrm>
            <a:off x="106363" y="1412776"/>
            <a:ext cx="647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6000" dirty="0">
                <a:solidFill>
                  <a:srgbClr val="0000CC"/>
                </a:solidFill>
              </a:rPr>
              <a:t>×</a:t>
            </a:r>
          </a:p>
        </p:txBody>
      </p:sp>
      <p:sp>
        <p:nvSpPr>
          <p:cNvPr id="243730" name="Text Box 18"/>
          <p:cNvSpPr txBox="1">
            <a:spLocks noChangeArrowheads="1"/>
          </p:cNvSpPr>
          <p:nvPr/>
        </p:nvSpPr>
        <p:spPr bwMode="auto">
          <a:xfrm>
            <a:off x="98425" y="3049588"/>
            <a:ext cx="647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6000">
                <a:solidFill>
                  <a:srgbClr val="0000CC"/>
                </a:solidFill>
              </a:rPr>
              <a:t>×</a:t>
            </a:r>
          </a:p>
        </p:txBody>
      </p:sp>
      <p:sp>
        <p:nvSpPr>
          <p:cNvPr id="243731" name="Text Box 19"/>
          <p:cNvSpPr txBox="1">
            <a:spLocks noChangeArrowheads="1"/>
          </p:cNvSpPr>
          <p:nvPr/>
        </p:nvSpPr>
        <p:spPr bwMode="auto">
          <a:xfrm>
            <a:off x="92075" y="2493963"/>
            <a:ext cx="647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6000" dirty="0">
                <a:solidFill>
                  <a:srgbClr val="0000CC"/>
                </a:solidFill>
              </a:rPr>
              <a:t>×</a:t>
            </a:r>
          </a:p>
        </p:txBody>
      </p:sp>
      <p:sp>
        <p:nvSpPr>
          <p:cNvPr id="243732" name="Text Box 20"/>
          <p:cNvSpPr txBox="1">
            <a:spLocks noChangeArrowheads="1"/>
          </p:cNvSpPr>
          <p:nvPr/>
        </p:nvSpPr>
        <p:spPr bwMode="auto">
          <a:xfrm>
            <a:off x="92075" y="5611813"/>
            <a:ext cx="647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6000">
                <a:solidFill>
                  <a:srgbClr val="0000CC"/>
                </a:solidFill>
              </a:rPr>
              <a:t>×</a:t>
            </a:r>
          </a:p>
        </p:txBody>
      </p:sp>
      <p:sp>
        <p:nvSpPr>
          <p:cNvPr id="243733" name="Text Box 21"/>
          <p:cNvSpPr txBox="1">
            <a:spLocks noChangeArrowheads="1"/>
          </p:cNvSpPr>
          <p:nvPr/>
        </p:nvSpPr>
        <p:spPr bwMode="auto">
          <a:xfrm>
            <a:off x="4356100" y="908050"/>
            <a:ext cx="6477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6000">
                <a:solidFill>
                  <a:srgbClr val="0000CC"/>
                </a:solidFill>
              </a:rPr>
              <a:t>×</a:t>
            </a:r>
          </a:p>
        </p:txBody>
      </p:sp>
      <p:sp>
        <p:nvSpPr>
          <p:cNvPr id="243734" name="Text Box 22"/>
          <p:cNvSpPr txBox="1">
            <a:spLocks noChangeArrowheads="1"/>
          </p:cNvSpPr>
          <p:nvPr/>
        </p:nvSpPr>
        <p:spPr bwMode="auto">
          <a:xfrm>
            <a:off x="4356100" y="1916113"/>
            <a:ext cx="792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6000">
                <a:solidFill>
                  <a:srgbClr val="0000CC"/>
                </a:solidFill>
              </a:rPr>
              <a:t>×</a:t>
            </a:r>
          </a:p>
        </p:txBody>
      </p:sp>
      <p:sp>
        <p:nvSpPr>
          <p:cNvPr id="243735" name="Text Box 23"/>
          <p:cNvSpPr txBox="1">
            <a:spLocks noChangeArrowheads="1"/>
          </p:cNvSpPr>
          <p:nvPr/>
        </p:nvSpPr>
        <p:spPr bwMode="auto">
          <a:xfrm>
            <a:off x="4356100" y="2997200"/>
            <a:ext cx="647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6000">
                <a:solidFill>
                  <a:srgbClr val="0000CC"/>
                </a:solidFill>
              </a:rPr>
              <a:t>×</a:t>
            </a:r>
          </a:p>
        </p:txBody>
      </p:sp>
      <p:sp>
        <p:nvSpPr>
          <p:cNvPr id="243736" name="Text Box 24"/>
          <p:cNvSpPr txBox="1">
            <a:spLocks noChangeArrowheads="1"/>
          </p:cNvSpPr>
          <p:nvPr/>
        </p:nvSpPr>
        <p:spPr bwMode="auto">
          <a:xfrm>
            <a:off x="4356100" y="4510088"/>
            <a:ext cx="647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6000">
                <a:solidFill>
                  <a:srgbClr val="0000CC"/>
                </a:solidFill>
              </a:rPr>
              <a:t>×</a:t>
            </a:r>
          </a:p>
        </p:txBody>
      </p:sp>
      <p:sp>
        <p:nvSpPr>
          <p:cNvPr id="243737" name="Text Box 25"/>
          <p:cNvSpPr txBox="1">
            <a:spLocks noChangeArrowheads="1"/>
          </p:cNvSpPr>
          <p:nvPr/>
        </p:nvSpPr>
        <p:spPr bwMode="auto">
          <a:xfrm>
            <a:off x="4356100" y="5086821"/>
            <a:ext cx="647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6000" dirty="0">
                <a:solidFill>
                  <a:srgbClr val="0000CC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350651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" grpId="0" animBg="1"/>
      <p:bldP spid="243729" grpId="0"/>
      <p:bldP spid="243730" grpId="0"/>
      <p:bldP spid="243731" grpId="0"/>
      <p:bldP spid="243732" grpId="0"/>
      <p:bldP spid="243733" grpId="0"/>
      <p:bldP spid="243734" grpId="0"/>
      <p:bldP spid="243735" grpId="0"/>
      <p:bldP spid="243736" grpId="0"/>
      <p:bldP spid="2437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424862" cy="10080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演習：めざせ！具体的な指導目標</a:t>
            </a:r>
            <a:endParaRPr lang="ja-JP" altLang="en-US" sz="4400" dirty="0">
              <a:solidFill>
                <a:srgbClr val="80008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187450" y="2997200"/>
            <a:ext cx="6624638" cy="16557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ja-JP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lang="ja-JP" altLang="en-US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第１問</a:t>
            </a:r>
            <a:r>
              <a:rPr lang="en-US" altLang="ja-JP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ja-JP" altLang="en-US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廊下を走らない。</a:t>
            </a:r>
          </a:p>
        </p:txBody>
      </p:sp>
    </p:spTree>
    <p:extLst>
      <p:ext uri="{BB962C8B-B14F-4D97-AF65-F5344CB8AC3E}">
        <p14:creationId xmlns:p14="http://schemas.microsoft.com/office/powerpoint/2010/main" val="33026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8950" y="6350"/>
            <a:ext cx="5842000" cy="3328988"/>
          </a:xfrm>
        </p:spPr>
        <p:txBody>
          <a:bodyPr>
            <a:normAutofit fontScale="92500" lnSpcReduction="20000"/>
          </a:bodyPr>
          <a:lstStyle/>
          <a:p>
            <a:pPr lvl="4" eaLnBrk="1" hangingPunct="1">
              <a:buFont typeface="Wingdings" panose="05000000000000000000" pitchFamily="2" charset="2"/>
              <a:buNone/>
            </a:pPr>
            <a:r>
              <a:rPr lang="en-US" altLang="ja-JP" sz="25900" b="1" smtClean="0">
                <a:solidFill>
                  <a:srgbClr val="CC0000"/>
                </a:solidFill>
              </a:rPr>
              <a:t>×</a:t>
            </a:r>
          </a:p>
        </p:txBody>
      </p:sp>
      <p:sp>
        <p:nvSpPr>
          <p:cNvPr id="445443" name="Text Box 3"/>
          <p:cNvSpPr txBox="1">
            <a:spLocks noChangeArrowheads="1"/>
          </p:cNvSpPr>
          <p:nvPr/>
        </p:nvSpPr>
        <p:spPr bwMode="auto">
          <a:xfrm>
            <a:off x="1639888" y="5426075"/>
            <a:ext cx="59610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86D1EC"/>
              </a:buClr>
              <a:buSzPct val="110000"/>
              <a:buFont typeface="Wingdings" panose="05000000000000000000" pitchFamily="2" charset="2"/>
              <a:buNone/>
            </a:pPr>
            <a:r>
              <a:rPr lang="ja-JP" altLang="en-US" sz="3200">
                <a:solidFill>
                  <a:schemeClr val="accent2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廊下の右側を歩くことができる。</a:t>
            </a:r>
          </a:p>
        </p:txBody>
      </p:sp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1258888" y="3429000"/>
            <a:ext cx="6985000" cy="15700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1" sz="24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21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20000"/>
              </a:spcBef>
              <a:buClr>
                <a:srgbClr val="6FB833"/>
              </a:buClr>
              <a:buSzPct val="60000"/>
              <a:buFont typeface="Wingdings" panose="05000000000000000000" pitchFamily="2" charset="2"/>
              <a:buChar char="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20000"/>
              </a:spcBef>
              <a:buClr>
                <a:srgbClr val="C0E5AF"/>
              </a:buClr>
              <a:buSzPct val="60000"/>
              <a:buFont typeface="Wingdings" panose="05000000000000000000" pitchFamily="2" charset="2"/>
              <a:buChar char="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20000"/>
              </a:spcBef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6D1EC"/>
              </a:buClr>
              <a:buSzPct val="110000"/>
              <a:buFont typeface="Wingdings" panose="05000000000000000000" pitchFamily="2" charset="2"/>
              <a:buNone/>
            </a:pPr>
            <a:r>
              <a:rPr lang="en-US" altLang="ja-JP" sz="3200">
                <a:latin typeface="Tahoma" panose="020B0604030504040204" pitchFamily="34" charset="0"/>
                <a:ea typeface="ＭＳ Ｐゴシック" panose="020B0600070205080204" pitchFamily="50" charset="-128"/>
              </a:rPr>
              <a:t>※</a:t>
            </a:r>
            <a:r>
              <a:rPr lang="ja-JP" altLang="en-US" sz="3200">
                <a:latin typeface="Tahoma" panose="020B0604030504040204" pitchFamily="34" charset="0"/>
                <a:ea typeface="ＭＳ Ｐゴシック" panose="020B0600070205080204" pitchFamily="50" charset="-128"/>
              </a:rPr>
              <a:t>「～しない」ではなく、してほしい（望ましい）行動を「～する」という目標に置き換えて設定しましょう</a:t>
            </a:r>
          </a:p>
        </p:txBody>
      </p:sp>
      <p:sp>
        <p:nvSpPr>
          <p:cNvPr id="46085" name="正方形/長方形 4"/>
          <p:cNvSpPr>
            <a:spLocks noChangeArrowheads="1"/>
          </p:cNvSpPr>
          <p:nvPr/>
        </p:nvSpPr>
        <p:spPr bwMode="auto">
          <a:xfrm>
            <a:off x="730250" y="692150"/>
            <a:ext cx="1885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1" sz="24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1" sz="21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20000"/>
              </a:spcBef>
              <a:buClr>
                <a:srgbClr val="6FB833"/>
              </a:buClr>
              <a:buSzPct val="60000"/>
              <a:buFont typeface="Wingdings" panose="05000000000000000000" pitchFamily="2" charset="2"/>
              <a:buChar char="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20000"/>
              </a:spcBef>
              <a:buClr>
                <a:srgbClr val="C0E5AF"/>
              </a:buClr>
              <a:buSzPct val="60000"/>
              <a:buFont typeface="Wingdings" panose="05000000000000000000" pitchFamily="2" charset="2"/>
              <a:buChar char="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20000"/>
              </a:spcBef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ja-JP" sz="3600">
                <a:latin typeface="Arial" panose="020B0604020202020204" pitchFamily="34" charset="0"/>
                <a:ea typeface="ＭＳ Ｐゴシック" panose="020B0600070205080204" pitchFamily="50" charset="-128"/>
              </a:rPr>
              <a:t>【</a:t>
            </a:r>
            <a:r>
              <a:rPr lang="ja-JP" altLang="en-US" sz="3600">
                <a:latin typeface="Arial" panose="020B0604020202020204" pitchFamily="34" charset="0"/>
                <a:ea typeface="ＭＳ Ｐゴシック" panose="020B0600070205080204" pitchFamily="50" charset="-128"/>
              </a:rPr>
              <a:t>第１問</a:t>
            </a:r>
            <a:r>
              <a:rPr lang="en-US" altLang="ja-JP" sz="3600">
                <a:latin typeface="Arial" panose="020B0604020202020204" pitchFamily="34" charset="0"/>
                <a:ea typeface="ＭＳ Ｐゴシック" panose="020B0600070205080204" pitchFamily="50" charset="-128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2610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 build="p" autoUpdateAnimBg="0"/>
      <p:bldP spid="445443" grpId="0" autoUpdateAnimBg="0"/>
      <p:bldP spid="44544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424862" cy="10080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演習：めざせ！具体的な指導目標</a:t>
            </a:r>
            <a:endParaRPr lang="ja-JP" altLang="en-US" sz="4400" dirty="0">
              <a:solidFill>
                <a:srgbClr val="80008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95288" y="2997200"/>
            <a:ext cx="8280400" cy="16557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ja-JP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lang="ja-JP" altLang="en-US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第２問</a:t>
            </a:r>
            <a:r>
              <a:rPr lang="en-US" altLang="ja-JP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</a:p>
          <a:p>
            <a:pPr algn="ctr" eaLnBrk="1" hangingPunct="1">
              <a:defRPr/>
            </a:pPr>
            <a:r>
              <a:rPr lang="ja-JP" altLang="en-US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教室の掃除がきちんとできる。</a:t>
            </a:r>
            <a:endParaRPr lang="en-US" altLang="ja-JP" sz="32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3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メイリオ使い">
      <a:majorFont>
        <a:latin typeface="Franklin Gothic Medium"/>
        <a:ea typeface="メイリオ"/>
        <a:cs typeface=""/>
      </a:majorFont>
      <a:minorFont>
        <a:latin typeface="FrankRueh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625</Words>
  <Application>Microsoft Office PowerPoint</Application>
  <PresentationFormat>画面に合わせる (4:3)</PresentationFormat>
  <Paragraphs>128</Paragraphs>
  <Slides>14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5" baseType="lpstr">
      <vt:lpstr>AR P丸ゴシック体E</vt:lpstr>
      <vt:lpstr>ＭＳ Ｐゴシック</vt:lpstr>
      <vt:lpstr>メイリオ</vt:lpstr>
      <vt:lpstr>游ゴシック</vt:lpstr>
      <vt:lpstr>Arial</vt:lpstr>
      <vt:lpstr>Franklin Gothic Medium</vt:lpstr>
      <vt:lpstr>FrankRuehl</vt:lpstr>
      <vt:lpstr>Tahoma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次の言葉は具体的な言葉でしょうか？</vt:lpstr>
      <vt:lpstr>演習：めざせ！具体的な指導目標</vt:lpstr>
      <vt:lpstr>PowerPoint プレゼンテーション</vt:lpstr>
      <vt:lpstr>演習：めざせ！具体的な指導目標</vt:lpstr>
      <vt:lpstr>PowerPoint プレゼンテーション</vt:lpstr>
      <vt:lpstr>演習：めざせ！具体的な指導目標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naoki</dc:creator>
  <cp:lastModifiedBy>樋口 直樹</cp:lastModifiedBy>
  <cp:revision>40</cp:revision>
  <cp:lastPrinted>2018-05-02T04:59:11Z</cp:lastPrinted>
  <dcterms:created xsi:type="dcterms:W3CDTF">2018-04-22T05:28:15Z</dcterms:created>
  <dcterms:modified xsi:type="dcterms:W3CDTF">2018-05-14T10:25:16Z</dcterms:modified>
</cp:coreProperties>
</file>