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2" r:id="rId2"/>
    <p:sldId id="256" r:id="rId3"/>
    <p:sldId id="259" r:id="rId4"/>
    <p:sldId id="258" r:id="rId5"/>
    <p:sldId id="260" r:id="rId6"/>
    <p:sldId id="261" r:id="rId7"/>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FD3D6E2A-781C-40D7-98E9-6A042F24E035}" type="datetimeFigureOut">
              <a:rPr kumimoji="1" lang="ja-JP" altLang="en-US" smtClean="0"/>
              <a:t>2018/5/14</a:t>
            </a:fld>
            <a:endParaRPr kumimoji="1" lang="ja-JP" altLang="en-US"/>
          </a:p>
        </p:txBody>
      </p:sp>
      <p:sp>
        <p:nvSpPr>
          <p:cNvPr id="4" name="スライド イメージ プレースホルダー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79CCB38F-A87F-469D-BC5E-1F9A63A3D9BB}" type="slidenum">
              <a:rPr kumimoji="1" lang="ja-JP" altLang="en-US" smtClean="0"/>
              <a:t>‹#›</a:t>
            </a:fld>
            <a:endParaRPr kumimoji="1" lang="ja-JP" altLang="en-US"/>
          </a:p>
        </p:txBody>
      </p:sp>
    </p:spTree>
    <p:extLst>
      <p:ext uri="{BB962C8B-B14F-4D97-AF65-F5344CB8AC3E}">
        <p14:creationId xmlns:p14="http://schemas.microsoft.com/office/powerpoint/2010/main" val="3675836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22121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205145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414797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370879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37552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13134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261499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377915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363912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24638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7123D9-ECE2-4DF1-AE64-0AE839E0CDAA}" type="datetimeFigureOut">
              <a:rPr kumimoji="1" lang="ja-JP" altLang="en-US" smtClean="0"/>
              <a:t>2018/5/14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206182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123D9-ECE2-4DF1-AE64-0AE839E0CDAA}" type="datetimeFigureOut">
              <a:rPr kumimoji="1" lang="ja-JP" altLang="en-US" smtClean="0"/>
              <a:t>2018/5/14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4AFCF-41D6-4356-99CF-BF2D7A1142AE}" type="slidenum">
              <a:rPr kumimoji="1" lang="ja-JP" altLang="en-US" smtClean="0"/>
              <a:t>‹#›</a:t>
            </a:fld>
            <a:endParaRPr kumimoji="1" lang="ja-JP" altLang="en-US"/>
          </a:p>
        </p:txBody>
      </p:sp>
    </p:spTree>
    <p:extLst>
      <p:ext uri="{BB962C8B-B14F-4D97-AF65-F5344CB8AC3E}">
        <p14:creationId xmlns:p14="http://schemas.microsoft.com/office/powerpoint/2010/main" val="404959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a:off x="5911550" y="1705421"/>
            <a:ext cx="2888074" cy="4800300"/>
          </a:xfrm>
          <a:custGeom>
            <a:avLst/>
            <a:gdLst>
              <a:gd name="connsiteX0" fmla="*/ 0 w 2888074"/>
              <a:gd name="connsiteY0" fmla="*/ 4515127 h 4515127"/>
              <a:gd name="connsiteX1" fmla="*/ 0 w 2888074"/>
              <a:gd name="connsiteY1" fmla="*/ 0 h 4515127"/>
              <a:gd name="connsiteX2" fmla="*/ 2888074 w 2888074"/>
              <a:gd name="connsiteY2" fmla="*/ 4515127 h 4515127"/>
              <a:gd name="connsiteX3" fmla="*/ 0 w 2888074"/>
              <a:gd name="connsiteY3" fmla="*/ 4515127 h 4515127"/>
              <a:gd name="connsiteX0" fmla="*/ 0 w 2888074"/>
              <a:gd name="connsiteY0" fmla="*/ 4498502 h 4498502"/>
              <a:gd name="connsiteX1" fmla="*/ 16626 w 2888074"/>
              <a:gd name="connsiteY1" fmla="*/ 0 h 4498502"/>
              <a:gd name="connsiteX2" fmla="*/ 2888074 w 2888074"/>
              <a:gd name="connsiteY2" fmla="*/ 4498502 h 4498502"/>
              <a:gd name="connsiteX3" fmla="*/ 0 w 2888074"/>
              <a:gd name="connsiteY3" fmla="*/ 4498502 h 4498502"/>
              <a:gd name="connsiteX0" fmla="*/ 0 w 2888074"/>
              <a:gd name="connsiteY0" fmla="*/ 4498502 h 4498502"/>
              <a:gd name="connsiteX1" fmla="*/ 16626 w 2888074"/>
              <a:gd name="connsiteY1" fmla="*/ 0 h 4498502"/>
              <a:gd name="connsiteX2" fmla="*/ 2888074 w 2888074"/>
              <a:gd name="connsiteY2" fmla="*/ 4498502 h 4498502"/>
              <a:gd name="connsiteX3" fmla="*/ 0 w 2888074"/>
              <a:gd name="connsiteY3" fmla="*/ 4498502 h 4498502"/>
            </a:gdLst>
            <a:ahLst/>
            <a:cxnLst>
              <a:cxn ang="0">
                <a:pos x="connsiteX0" y="connsiteY0"/>
              </a:cxn>
              <a:cxn ang="0">
                <a:pos x="connsiteX1" y="connsiteY1"/>
              </a:cxn>
              <a:cxn ang="0">
                <a:pos x="connsiteX2" y="connsiteY2"/>
              </a:cxn>
              <a:cxn ang="0">
                <a:pos x="connsiteX3" y="connsiteY3"/>
              </a:cxn>
            </a:cxnLst>
            <a:rect l="l" t="t" r="r" b="b"/>
            <a:pathLst>
              <a:path w="2888074" h="4498502">
                <a:moveTo>
                  <a:pt x="0" y="4498502"/>
                </a:moveTo>
                <a:lnTo>
                  <a:pt x="16626" y="0"/>
                </a:lnTo>
                <a:cubicBezTo>
                  <a:pt x="1688669" y="1283370"/>
                  <a:pt x="1930925" y="2999001"/>
                  <a:pt x="2888074" y="4498502"/>
                </a:cubicBezTo>
                <a:lnTo>
                  <a:pt x="0" y="4498502"/>
                </a:lnTo>
                <a:close/>
              </a:path>
            </a:pathLst>
          </a:custGeom>
          <a:gradFill flip="none" rotWithShape="1">
            <a:gsLst>
              <a:gs pos="0">
                <a:schemeClr val="accent1">
                  <a:tint val="66000"/>
                  <a:satMod val="160000"/>
                  <a:lumMod val="77000"/>
                  <a:lumOff val="23000"/>
                  <a:alpha val="71000"/>
                </a:schemeClr>
              </a:gs>
              <a:gs pos="30000">
                <a:schemeClr val="accent1">
                  <a:tint val="44500"/>
                  <a:satMod val="160000"/>
                </a:schemeClr>
              </a:gs>
              <a:gs pos="88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吹き出し 17"/>
          <p:cNvSpPr/>
          <p:nvPr/>
        </p:nvSpPr>
        <p:spPr>
          <a:xfrm>
            <a:off x="1271801" y="1142147"/>
            <a:ext cx="4455659" cy="863702"/>
          </a:xfrm>
          <a:prstGeom prst="downArrowCallout">
            <a:avLst/>
          </a:prstGeom>
          <a:ln w="76200"/>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effectLst>
                  <a:outerShdw blurRad="38100" dist="38100" dir="2700000" algn="tl">
                    <a:srgbClr val="000000">
                      <a:alpha val="43137"/>
                    </a:srgbClr>
                  </a:outerShdw>
                </a:effectLst>
                <a:latin typeface="+mn-ea"/>
              </a:rPr>
              <a:t>指導すること（目標）を</a:t>
            </a:r>
            <a:r>
              <a:rPr lang="ja-JP" altLang="en-US" sz="2400" b="1" dirty="0" smtClean="0">
                <a:effectLst>
                  <a:outerShdw blurRad="38100" dist="38100" dir="2700000" algn="tl">
                    <a:srgbClr val="000000">
                      <a:alpha val="43137"/>
                    </a:srgbClr>
                  </a:outerShdw>
                </a:effectLst>
                <a:latin typeface="+mn-ea"/>
              </a:rPr>
              <a:t>決める</a:t>
            </a:r>
            <a:endParaRPr lang="ja-JP" altLang="en-US" sz="2400" b="1" dirty="0">
              <a:effectLst>
                <a:outerShdw blurRad="38100" dist="38100" dir="2700000" algn="tl">
                  <a:srgbClr val="000000">
                    <a:alpha val="43137"/>
                  </a:srgbClr>
                </a:outerShdw>
              </a:effectLst>
              <a:latin typeface="+mn-ea"/>
            </a:endParaRPr>
          </a:p>
        </p:txBody>
      </p:sp>
      <p:sp>
        <p:nvSpPr>
          <p:cNvPr id="19" name="下矢印吹き出し 18"/>
          <p:cNvSpPr/>
          <p:nvPr/>
        </p:nvSpPr>
        <p:spPr>
          <a:xfrm>
            <a:off x="1271801" y="2098847"/>
            <a:ext cx="4455659" cy="812141"/>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lvl="0" algn="ctr"/>
            <a:r>
              <a:rPr lang="ja-JP" altLang="en-US" sz="2400" b="1" dirty="0">
                <a:effectLst/>
                <a:latin typeface="+mn-ea"/>
              </a:rPr>
              <a:t>指導の仕方を</a:t>
            </a:r>
            <a:r>
              <a:rPr lang="ja-JP" altLang="en-US" sz="2400" b="1" dirty="0" smtClean="0">
                <a:effectLst/>
                <a:latin typeface="+mn-ea"/>
              </a:rPr>
              <a:t>決める</a:t>
            </a:r>
            <a:endParaRPr lang="ja-JP" altLang="en-US" sz="2400" b="1" dirty="0">
              <a:effectLst/>
              <a:latin typeface="+mn-ea"/>
            </a:endParaRPr>
          </a:p>
        </p:txBody>
      </p:sp>
      <p:sp>
        <p:nvSpPr>
          <p:cNvPr id="20" name="下矢印吹き出し 19"/>
          <p:cNvSpPr/>
          <p:nvPr/>
        </p:nvSpPr>
        <p:spPr>
          <a:xfrm>
            <a:off x="1271801" y="2993490"/>
            <a:ext cx="4455659" cy="812141"/>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lvl="0" algn="ctr"/>
            <a:r>
              <a:rPr lang="ja-JP" altLang="en-US" sz="2400" b="1" dirty="0">
                <a:effectLst/>
                <a:latin typeface="+mn-ea"/>
              </a:rPr>
              <a:t>指導前に実態把握</a:t>
            </a:r>
          </a:p>
        </p:txBody>
      </p:sp>
      <p:sp>
        <p:nvSpPr>
          <p:cNvPr id="21" name="下矢印吹き出し 20"/>
          <p:cNvSpPr/>
          <p:nvPr/>
        </p:nvSpPr>
        <p:spPr>
          <a:xfrm>
            <a:off x="1235797" y="3852045"/>
            <a:ext cx="4491663" cy="863702"/>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effectLst/>
                <a:latin typeface="+mn-ea"/>
              </a:rPr>
              <a:t>児童と目標を共有し、指導</a:t>
            </a:r>
            <a:r>
              <a:rPr lang="ja-JP" altLang="en-US" sz="2400" b="1" dirty="0" smtClean="0">
                <a:effectLst/>
                <a:latin typeface="+mn-ea"/>
              </a:rPr>
              <a:t>する</a:t>
            </a:r>
            <a:endParaRPr lang="ja-JP" altLang="en-US" sz="2400" b="1" dirty="0">
              <a:effectLst/>
              <a:latin typeface="+mn-ea"/>
            </a:endParaRPr>
          </a:p>
        </p:txBody>
      </p:sp>
      <p:sp>
        <p:nvSpPr>
          <p:cNvPr id="22" name="下矢印吹き出し 21"/>
          <p:cNvSpPr/>
          <p:nvPr/>
        </p:nvSpPr>
        <p:spPr>
          <a:xfrm>
            <a:off x="1235797" y="4779098"/>
            <a:ext cx="4491663" cy="812141"/>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lvl="0" algn="ctr"/>
            <a:r>
              <a:rPr lang="ja-JP" altLang="en-US" sz="2400" b="1" dirty="0">
                <a:effectLst/>
                <a:latin typeface="+mn-ea"/>
              </a:rPr>
              <a:t>実践、記録</a:t>
            </a:r>
          </a:p>
        </p:txBody>
      </p:sp>
      <p:sp>
        <p:nvSpPr>
          <p:cNvPr id="24" name="正方形/長方形 23"/>
          <p:cNvSpPr/>
          <p:nvPr/>
        </p:nvSpPr>
        <p:spPr>
          <a:xfrm>
            <a:off x="1235797" y="5596326"/>
            <a:ext cx="4491663" cy="100906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effectLst/>
                <a:latin typeface="+mn-ea"/>
              </a:rPr>
              <a:t>子どもたちへ</a:t>
            </a:r>
            <a:r>
              <a:rPr lang="ja-JP" altLang="en-US" sz="2400" b="1" dirty="0" smtClean="0">
                <a:effectLst/>
                <a:latin typeface="+mn-ea"/>
              </a:rPr>
              <a:t>フィードバック</a:t>
            </a:r>
            <a:endParaRPr lang="en-US" altLang="ja-JP" sz="2400" b="1" dirty="0" smtClean="0">
              <a:effectLst/>
              <a:latin typeface="+mn-ea"/>
            </a:endParaRPr>
          </a:p>
          <a:p>
            <a:pPr algn="ctr"/>
            <a:r>
              <a:rPr lang="ja-JP" altLang="en-US" sz="2400" b="1" dirty="0" smtClean="0">
                <a:effectLst/>
                <a:latin typeface="+mn-ea"/>
              </a:rPr>
              <a:t>（</a:t>
            </a:r>
            <a:r>
              <a:rPr lang="ja-JP" altLang="en-US" sz="2400" b="1" dirty="0">
                <a:effectLst/>
                <a:latin typeface="+mn-ea"/>
              </a:rPr>
              <a:t>称賛</a:t>
            </a:r>
            <a:r>
              <a:rPr lang="ja-JP" altLang="en-US" sz="2400" b="1" dirty="0" smtClean="0">
                <a:effectLst/>
                <a:latin typeface="+mn-ea"/>
              </a:rPr>
              <a:t>）</a:t>
            </a:r>
            <a:endParaRPr lang="ja-JP" altLang="en-US" sz="2400" b="1" dirty="0">
              <a:effectLst/>
              <a:latin typeface="+mn-ea"/>
            </a:endParaRPr>
          </a:p>
        </p:txBody>
      </p:sp>
      <p:sp>
        <p:nvSpPr>
          <p:cNvPr id="25" name="下カーブ矢印 24"/>
          <p:cNvSpPr/>
          <p:nvPr/>
        </p:nvSpPr>
        <p:spPr>
          <a:xfrm rot="16200000">
            <a:off x="-1829171" y="3177951"/>
            <a:ext cx="5040560" cy="1089382"/>
          </a:xfrm>
          <a:prstGeom prst="curvedDownArrow">
            <a:avLst>
              <a:gd name="adj1" fmla="val 25235"/>
              <a:gd name="adj2" fmla="val 59324"/>
              <a:gd name="adj3" fmla="val 34157"/>
            </a:avLst>
          </a:prstGeom>
          <a:solidFill>
            <a:srgbClr val="92D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latin typeface="+mn-ea"/>
            </a:endParaRPr>
          </a:p>
        </p:txBody>
      </p:sp>
      <p:sp>
        <p:nvSpPr>
          <p:cNvPr id="26" name="テキスト ボックス 25"/>
          <p:cNvSpPr txBox="1"/>
          <p:nvPr/>
        </p:nvSpPr>
        <p:spPr>
          <a:xfrm>
            <a:off x="5823665" y="2064531"/>
            <a:ext cx="3386835" cy="4524315"/>
          </a:xfrm>
          <a:prstGeom prst="rect">
            <a:avLst/>
          </a:prstGeom>
          <a:noFill/>
        </p:spPr>
        <p:txBody>
          <a:bodyPr wrap="square" rtlCol="0">
            <a:spAutoFit/>
          </a:bodyPr>
          <a:lstStyle/>
          <a:p>
            <a:pPr>
              <a:lnSpc>
                <a:spcPct val="200000"/>
              </a:lnSpc>
            </a:pPr>
            <a:r>
              <a:rPr kumimoji="1" lang="ja-JP" altLang="en-US" sz="3600" b="1" dirty="0" smtClean="0">
                <a:solidFill>
                  <a:srgbClr val="002060"/>
                </a:solidFill>
                <a:latin typeface="+mn-ea"/>
              </a:rPr>
              <a:t>個人</a:t>
            </a:r>
            <a:endParaRPr kumimoji="1" lang="en-US" altLang="ja-JP" sz="3600" b="1" dirty="0" smtClean="0">
              <a:solidFill>
                <a:srgbClr val="002060"/>
              </a:solidFill>
              <a:latin typeface="+mn-ea"/>
            </a:endParaRPr>
          </a:p>
          <a:p>
            <a:pPr>
              <a:lnSpc>
                <a:spcPct val="200000"/>
              </a:lnSpc>
            </a:pPr>
            <a:r>
              <a:rPr lang="ja-JP" altLang="en-US" sz="3600" b="1" dirty="0">
                <a:solidFill>
                  <a:srgbClr val="002060"/>
                </a:solidFill>
                <a:latin typeface="+mn-ea"/>
              </a:rPr>
              <a:t>小集団</a:t>
            </a:r>
            <a:endParaRPr lang="en-US" altLang="ja-JP" sz="3600" b="1" dirty="0">
              <a:solidFill>
                <a:srgbClr val="002060"/>
              </a:solidFill>
              <a:latin typeface="+mn-ea"/>
            </a:endParaRPr>
          </a:p>
          <a:p>
            <a:pPr>
              <a:lnSpc>
                <a:spcPct val="200000"/>
              </a:lnSpc>
            </a:pPr>
            <a:r>
              <a:rPr lang="ja-JP" altLang="en-US" sz="3600" b="1" dirty="0">
                <a:solidFill>
                  <a:srgbClr val="002060"/>
                </a:solidFill>
                <a:latin typeface="+mn-ea"/>
              </a:rPr>
              <a:t>クラスワイド</a:t>
            </a:r>
            <a:endParaRPr lang="en-US" altLang="ja-JP" sz="3600" b="1" dirty="0">
              <a:solidFill>
                <a:srgbClr val="002060"/>
              </a:solidFill>
              <a:latin typeface="+mn-ea"/>
            </a:endParaRPr>
          </a:p>
          <a:p>
            <a:pPr>
              <a:lnSpc>
                <a:spcPct val="200000"/>
              </a:lnSpc>
            </a:pPr>
            <a:r>
              <a:rPr lang="ja-JP" altLang="en-US" sz="3600" b="1" dirty="0" smtClean="0">
                <a:solidFill>
                  <a:srgbClr val="002060"/>
                </a:solidFill>
                <a:latin typeface="+mn-ea"/>
              </a:rPr>
              <a:t>スクールワイド</a:t>
            </a:r>
            <a:endParaRPr lang="en-US" altLang="ja-JP" sz="3600" b="1" dirty="0">
              <a:solidFill>
                <a:srgbClr val="002060"/>
              </a:solidFill>
              <a:latin typeface="+mn-ea"/>
            </a:endParaRPr>
          </a:p>
        </p:txBody>
      </p:sp>
      <p:sp>
        <p:nvSpPr>
          <p:cNvPr id="11" name="下カーブ矢印 10"/>
          <p:cNvSpPr/>
          <p:nvPr/>
        </p:nvSpPr>
        <p:spPr>
          <a:xfrm rot="16200000">
            <a:off x="503836" y="5028594"/>
            <a:ext cx="930822" cy="489775"/>
          </a:xfrm>
          <a:prstGeom prst="curvedDownArrow">
            <a:avLst/>
          </a:prstGeom>
          <a:solidFill>
            <a:srgbClr val="92D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latin typeface="+mn-ea"/>
            </a:endParaRPr>
          </a:p>
        </p:txBody>
      </p:sp>
      <p:sp>
        <p:nvSpPr>
          <p:cNvPr id="12" name="正方形/長方形 11"/>
          <p:cNvSpPr/>
          <p:nvPr/>
        </p:nvSpPr>
        <p:spPr>
          <a:xfrm>
            <a:off x="0" y="0"/>
            <a:ext cx="9144000" cy="10343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latin typeface="+mn-ea"/>
              </a:rPr>
              <a:t>  ポジティブ</a:t>
            </a:r>
            <a:r>
              <a:rPr lang="ja-JP" altLang="en-US" sz="4000" b="1" dirty="0">
                <a:latin typeface="+mn-ea"/>
              </a:rPr>
              <a:t>な行動支援実践の流れ</a:t>
            </a:r>
            <a:endParaRPr lang="ja-JP" altLang="en-US" sz="4000" b="1" dirty="0">
              <a:solidFill>
                <a:prstClr val="white"/>
              </a:solidFill>
              <a:latin typeface="+mn-ea"/>
            </a:endParaRPr>
          </a:p>
        </p:txBody>
      </p:sp>
    </p:spTree>
    <p:extLst>
      <p:ext uri="{BB962C8B-B14F-4D97-AF65-F5344CB8AC3E}">
        <p14:creationId xmlns:p14="http://schemas.microsoft.com/office/powerpoint/2010/main" val="4289144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962" y="1121594"/>
            <a:ext cx="5849166" cy="5668166"/>
          </a:xfrm>
          <a:prstGeom prst="rect">
            <a:avLst/>
          </a:prstGeom>
        </p:spPr>
      </p:pic>
      <p:grpSp>
        <p:nvGrpSpPr>
          <p:cNvPr id="4" name="グループ化 3"/>
          <p:cNvGrpSpPr/>
          <p:nvPr/>
        </p:nvGrpSpPr>
        <p:grpSpPr>
          <a:xfrm>
            <a:off x="0" y="0"/>
            <a:ext cx="9144000" cy="1034321"/>
            <a:chOff x="0" y="0"/>
            <a:chExt cx="9144000" cy="1034321"/>
          </a:xfrm>
          <a:solidFill>
            <a:srgbClr val="00B050"/>
          </a:solidFill>
        </p:grpSpPr>
        <p:sp>
          <p:nvSpPr>
            <p:cNvPr id="5" name="正方形/長方形 4"/>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4873" y="179881"/>
              <a:ext cx="8754255" cy="707886"/>
            </a:xfrm>
            <a:prstGeom prst="rect">
              <a:avLst/>
            </a:prstGeom>
            <a:grpFill/>
          </p:spPr>
          <p:txBody>
            <a:bodyPr wrap="square" rtlCol="0">
              <a:spAutoFit/>
            </a:bodyPr>
            <a:lstStyle/>
            <a:p>
              <a:r>
                <a:rPr kumimoji="1" lang="ja-JP" altLang="en-US" sz="4000" b="1" dirty="0" smtClean="0">
                  <a:solidFill>
                    <a:schemeClr val="bg1"/>
                  </a:solidFill>
                </a:rPr>
                <a:t>指導の場面を決めましょう</a:t>
              </a:r>
              <a:endParaRPr kumimoji="1" lang="ja-JP" altLang="en-US" sz="4000" b="1" dirty="0">
                <a:solidFill>
                  <a:schemeClr val="bg1"/>
                </a:solidFill>
              </a:endParaRPr>
            </a:p>
          </p:txBody>
        </p:sp>
      </p:grpSp>
      <p:sp>
        <p:nvSpPr>
          <p:cNvPr id="9" name="角丸四角形吹き出し 8"/>
          <p:cNvSpPr/>
          <p:nvPr/>
        </p:nvSpPr>
        <p:spPr>
          <a:xfrm>
            <a:off x="194874" y="1398770"/>
            <a:ext cx="2357258" cy="3391594"/>
          </a:xfrm>
          <a:prstGeom prst="wedgeRoundRectCallout">
            <a:avLst>
              <a:gd name="adj1" fmla="val 77180"/>
              <a:gd name="adj2" fmla="val -18683"/>
              <a:gd name="adj3" fmla="val 16667"/>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t"/>
          <a:lstStyle/>
          <a:p>
            <a:r>
              <a:rPr lang="ja-JP" altLang="en-US" sz="3200" dirty="0" smtClean="0"/>
              <a:t>横</a:t>
            </a:r>
            <a:r>
              <a:rPr kumimoji="1" lang="ja-JP" altLang="en-US" sz="3200" dirty="0" smtClean="0"/>
              <a:t>軸（指導場面）を</a:t>
            </a:r>
            <a:endParaRPr kumimoji="1" lang="en-US" altLang="ja-JP" sz="3200" dirty="0" smtClean="0"/>
          </a:p>
          <a:p>
            <a:r>
              <a:rPr kumimoji="1" lang="ja-JP" altLang="en-US" sz="3200" dirty="0" smtClean="0"/>
              <a:t>先生方の話し合いによって決めます。</a:t>
            </a:r>
            <a:endParaRPr kumimoji="1" lang="en-US" altLang="ja-JP" sz="3200" dirty="0" smtClean="0"/>
          </a:p>
          <a:p>
            <a:endParaRPr kumimoji="1" lang="en-US" altLang="ja-JP" sz="3200" dirty="0" smtClean="0"/>
          </a:p>
        </p:txBody>
      </p:sp>
      <p:sp>
        <p:nvSpPr>
          <p:cNvPr id="10" name="円/楕円 9"/>
          <p:cNvSpPr/>
          <p:nvPr/>
        </p:nvSpPr>
        <p:spPr>
          <a:xfrm rot="16200000">
            <a:off x="975756" y="3384582"/>
            <a:ext cx="5390990" cy="1419365"/>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954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1034321"/>
            <a:chOff x="0" y="0"/>
            <a:chExt cx="9144000" cy="1034321"/>
          </a:xfrm>
          <a:solidFill>
            <a:srgbClr val="00B050"/>
          </a:solidFill>
        </p:grpSpPr>
        <p:sp>
          <p:nvSpPr>
            <p:cNvPr id="5" name="正方形/長方形 4"/>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4873" y="179881"/>
              <a:ext cx="8754255" cy="707886"/>
            </a:xfrm>
            <a:prstGeom prst="rect">
              <a:avLst/>
            </a:prstGeom>
            <a:grpFill/>
          </p:spPr>
          <p:txBody>
            <a:bodyPr wrap="square" rtlCol="0">
              <a:spAutoFit/>
            </a:bodyPr>
            <a:lstStyle/>
            <a:p>
              <a:r>
                <a:rPr lang="ja-JP" altLang="en-US" sz="4000" b="1" dirty="0">
                  <a:solidFill>
                    <a:schemeClr val="bg1"/>
                  </a:solidFill>
                </a:rPr>
                <a:t>話し合いの手順</a:t>
              </a:r>
              <a:endParaRPr kumimoji="1" lang="ja-JP" altLang="en-US" sz="4000" b="1" dirty="0">
                <a:solidFill>
                  <a:schemeClr val="bg1"/>
                </a:solidFill>
              </a:endParaRPr>
            </a:p>
          </p:txBody>
        </p:sp>
      </p:grpSp>
      <p:graphicFrame>
        <p:nvGraphicFramePr>
          <p:cNvPr id="7" name="表 6"/>
          <p:cNvGraphicFramePr>
            <a:graphicFrameLocks noGrp="1"/>
          </p:cNvGraphicFramePr>
          <p:nvPr>
            <p:extLst>
              <p:ext uri="{D42A27DB-BD31-4B8C-83A1-F6EECF244321}">
                <p14:modId xmlns:p14="http://schemas.microsoft.com/office/powerpoint/2010/main" val="277400141"/>
              </p:ext>
            </p:extLst>
          </p:nvPr>
        </p:nvGraphicFramePr>
        <p:xfrm>
          <a:off x="323528" y="1340768"/>
          <a:ext cx="8280920" cy="4660860"/>
        </p:xfrm>
        <a:graphic>
          <a:graphicData uri="http://schemas.openxmlformats.org/drawingml/2006/table">
            <a:tbl>
              <a:tblPr firstRow="1" bandRow="1">
                <a:tableStyleId>{5940675A-B579-460E-94D1-54222C63F5DA}</a:tableStyleId>
              </a:tblPr>
              <a:tblGrid>
                <a:gridCol w="2088232"/>
                <a:gridCol w="2088232"/>
                <a:gridCol w="2088232"/>
                <a:gridCol w="2016224"/>
              </a:tblGrid>
              <a:tr h="1014453">
                <a:tc>
                  <a:txBody>
                    <a:bodyPr/>
                    <a:lstStyle/>
                    <a:p>
                      <a:pPr algn="ctr"/>
                      <a:endParaRPr kumimoji="1" lang="ja-JP" altLang="en-US" dirty="0"/>
                    </a:p>
                  </a:txBody>
                  <a:tcPr anchor="ctr"/>
                </a:tc>
                <a:tc>
                  <a:txBody>
                    <a:bodyPr/>
                    <a:lstStyle/>
                    <a:p>
                      <a:pPr algn="ctr"/>
                      <a:r>
                        <a:rPr kumimoji="1" lang="ja-JP" altLang="en-US" sz="3200" b="1" dirty="0" smtClean="0">
                          <a:effectLst/>
                        </a:rPr>
                        <a:t>敬意を表する</a:t>
                      </a:r>
                      <a:endParaRPr kumimoji="1" lang="ja-JP" altLang="en-US" sz="3200" b="1" dirty="0">
                        <a:effectLst/>
                      </a:endParaRPr>
                    </a:p>
                  </a:txBody>
                  <a:tcPr anchor="ctr">
                    <a:solidFill>
                      <a:srgbClr val="00B0F0"/>
                    </a:solidFill>
                  </a:tcPr>
                </a:tc>
                <a:tc>
                  <a:txBody>
                    <a:bodyPr/>
                    <a:lstStyle/>
                    <a:p>
                      <a:pPr algn="ctr"/>
                      <a:r>
                        <a:rPr kumimoji="1" lang="ja-JP" altLang="en-US" sz="3200" b="1" dirty="0" smtClean="0">
                          <a:effectLst/>
                        </a:rPr>
                        <a:t>責任感を持つ</a:t>
                      </a:r>
                      <a:endParaRPr kumimoji="1" lang="ja-JP" altLang="en-US" sz="3200" b="1" dirty="0">
                        <a:effectLst/>
                      </a:endParaRPr>
                    </a:p>
                  </a:txBody>
                  <a:tcPr anchor="ctr">
                    <a:solidFill>
                      <a:srgbClr val="00B0F0"/>
                    </a:solidFill>
                  </a:tcPr>
                </a:tc>
                <a:tc>
                  <a:txBody>
                    <a:bodyPr/>
                    <a:lstStyle/>
                    <a:p>
                      <a:pPr algn="ctr"/>
                      <a:r>
                        <a:rPr kumimoji="1" lang="ja-JP" altLang="en-US" sz="3200" b="1" dirty="0" smtClean="0">
                          <a:effectLst/>
                        </a:rPr>
                        <a:t>やさしさを持つ</a:t>
                      </a:r>
                      <a:endParaRPr kumimoji="1" lang="ja-JP" altLang="en-US" sz="3200" b="1" dirty="0">
                        <a:effectLst/>
                      </a:endParaRPr>
                    </a:p>
                  </a:txBody>
                  <a:tcPr anchor="ctr">
                    <a:solidFill>
                      <a:srgbClr val="00B0F0"/>
                    </a:solidFill>
                  </a:tcPr>
                </a:tc>
              </a:tr>
              <a:tr h="898515">
                <a:tc>
                  <a:txBody>
                    <a:bodyPr/>
                    <a:lstStyle/>
                    <a:p>
                      <a:pPr algn="ctr"/>
                      <a:r>
                        <a:rPr kumimoji="1" lang="ja-JP" altLang="en-US" sz="2800" b="1" dirty="0" smtClean="0"/>
                        <a:t>授業中</a:t>
                      </a:r>
                      <a:endParaRPr kumimoji="1" lang="ja-JP" altLang="en-US" sz="2800" b="1" dirty="0"/>
                    </a:p>
                  </a:txBody>
                  <a:tcPr anchor="ctr">
                    <a:solidFill>
                      <a:schemeClr val="accent1">
                        <a:lumMod val="40000"/>
                        <a:lumOff val="60000"/>
                      </a:schemeClr>
                    </a:solidFill>
                  </a:tcP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r>
              <a:tr h="898515">
                <a:tc>
                  <a:txBody>
                    <a:bodyPr/>
                    <a:lstStyle/>
                    <a:p>
                      <a:pPr algn="ctr"/>
                      <a:r>
                        <a:rPr kumimoji="1" lang="ja-JP" altLang="en-US" sz="2800" b="1" dirty="0" smtClean="0"/>
                        <a:t>休み時間</a:t>
                      </a:r>
                      <a:endParaRPr kumimoji="1" lang="ja-JP" altLang="en-US" sz="2800" b="1" dirty="0"/>
                    </a:p>
                  </a:txBody>
                  <a:tcPr anchor="ctr">
                    <a:solidFill>
                      <a:schemeClr val="accent1">
                        <a:lumMod val="40000"/>
                        <a:lumOff val="60000"/>
                      </a:schemeClr>
                    </a:solidFill>
                  </a:tcP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r>
              <a:tr h="898515">
                <a:tc>
                  <a:txBody>
                    <a:bodyPr/>
                    <a:lstStyle/>
                    <a:p>
                      <a:pPr algn="ctr"/>
                      <a:r>
                        <a:rPr kumimoji="1" lang="ja-JP" altLang="en-US" sz="2800" b="1" dirty="0" smtClean="0"/>
                        <a:t>給食</a:t>
                      </a:r>
                      <a:endParaRPr kumimoji="1" lang="ja-JP" altLang="en-US" sz="2800" b="1" dirty="0"/>
                    </a:p>
                  </a:txBody>
                  <a:tcPr anchor="ctr">
                    <a:solidFill>
                      <a:schemeClr val="accent1">
                        <a:lumMod val="40000"/>
                        <a:lumOff val="60000"/>
                      </a:schemeClr>
                    </a:solidFill>
                  </a:tcP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r>
              <a:tr h="898515">
                <a:tc>
                  <a:txBody>
                    <a:bodyPr/>
                    <a:lstStyle/>
                    <a:p>
                      <a:pPr algn="ctr"/>
                      <a:r>
                        <a:rPr kumimoji="1" lang="ja-JP" altLang="en-US" sz="2800" b="1" dirty="0" smtClean="0"/>
                        <a:t>体育館</a:t>
                      </a:r>
                      <a:endParaRPr kumimoji="1" lang="ja-JP" altLang="en-US" sz="2800" b="1" dirty="0"/>
                    </a:p>
                  </a:txBody>
                  <a:tcPr anchor="ctr">
                    <a:solidFill>
                      <a:schemeClr val="accent1">
                        <a:lumMod val="40000"/>
                        <a:lumOff val="60000"/>
                      </a:schemeClr>
                    </a:solidFill>
                  </a:tcP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r>
            </a:tbl>
          </a:graphicData>
        </a:graphic>
      </p:graphicFrame>
      <p:sp>
        <p:nvSpPr>
          <p:cNvPr id="8" name="円/楕円 7"/>
          <p:cNvSpPr/>
          <p:nvPr/>
        </p:nvSpPr>
        <p:spPr>
          <a:xfrm rot="16200000">
            <a:off x="-1134155" y="3086483"/>
            <a:ext cx="4600400" cy="2117081"/>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360904" y="1214202"/>
            <a:ext cx="6588224" cy="40641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lang="ja-JP" altLang="en-US" sz="2800" b="1" dirty="0" smtClean="0"/>
              <a:t>１）個人作業です</a:t>
            </a:r>
            <a:endParaRPr lang="en-US" altLang="ja-JP" sz="2800" b="1" dirty="0" smtClean="0"/>
          </a:p>
          <a:p>
            <a:r>
              <a:rPr lang="ja-JP" altLang="en-US" sz="2800" b="1" dirty="0" smtClean="0"/>
              <a:t>２）</a:t>
            </a:r>
            <a:r>
              <a:rPr kumimoji="1" lang="ja-JP" altLang="en-US" sz="2800" b="1" dirty="0" smtClean="0"/>
              <a:t>自分のクラスで問題行動が起きやすい場面を想定</a:t>
            </a:r>
            <a:endParaRPr kumimoji="1" lang="en-US" altLang="ja-JP" sz="2800" b="1" dirty="0" smtClean="0"/>
          </a:p>
          <a:p>
            <a:r>
              <a:rPr lang="ja-JP" altLang="en-US" sz="2800" b="1" dirty="0" smtClean="0"/>
              <a:t>★５つくらい書き出す</a:t>
            </a:r>
            <a:endParaRPr lang="en-US" altLang="ja-JP" sz="2800" b="1" dirty="0" smtClean="0"/>
          </a:p>
          <a:p>
            <a:r>
              <a:rPr lang="ja-JP" altLang="en-US" sz="3200" b="1" dirty="0" smtClean="0"/>
              <a:t>例：休み</a:t>
            </a:r>
            <a:r>
              <a:rPr lang="ja-JP" altLang="en-US" sz="3200" b="1" dirty="0" smtClean="0"/>
              <a:t>時間・給食・授業中・・</a:t>
            </a:r>
            <a:r>
              <a:rPr lang="ja-JP" altLang="en-US" sz="3200" b="1" dirty="0" smtClean="0"/>
              <a:t>・</a:t>
            </a:r>
            <a:endParaRPr lang="en-US" altLang="ja-JP" sz="4000" b="1" dirty="0" smtClean="0"/>
          </a:p>
          <a:p>
            <a:r>
              <a:rPr lang="ja-JP" altLang="en-US" sz="3200" b="1" dirty="0" smtClean="0"/>
              <a:t>例：体育館</a:t>
            </a:r>
            <a:r>
              <a:rPr lang="ja-JP" altLang="en-US" sz="3200" b="1" dirty="0" smtClean="0"/>
              <a:t>・運動場・</a:t>
            </a:r>
            <a:r>
              <a:rPr lang="ja-JP" altLang="en-US" sz="3200" b="1" dirty="0"/>
              <a:t>中庭</a:t>
            </a:r>
            <a:r>
              <a:rPr lang="ja-JP" altLang="en-US" sz="3200" b="1" dirty="0" smtClean="0"/>
              <a:t>・教室･･</a:t>
            </a:r>
            <a:r>
              <a:rPr lang="ja-JP" altLang="en-US" sz="3200" b="1" dirty="0" smtClean="0"/>
              <a:t>･</a:t>
            </a:r>
            <a:endParaRPr lang="en-US" altLang="ja-JP" sz="4000" b="1" dirty="0" smtClean="0"/>
          </a:p>
          <a:p>
            <a:r>
              <a:rPr lang="ja-JP" altLang="en-US" sz="2800" b="1" dirty="0" smtClean="0"/>
              <a:t>３）集計</a:t>
            </a:r>
            <a:endParaRPr lang="en-US" altLang="ja-JP" sz="2800" b="1" dirty="0" smtClean="0"/>
          </a:p>
          <a:p>
            <a:r>
              <a:rPr lang="ja-JP" altLang="en-US" sz="2800" b="1" dirty="0" smtClean="0"/>
              <a:t>４）結果の話し合い・修正調整</a:t>
            </a:r>
            <a:endParaRPr lang="en-US" altLang="ja-JP" sz="2800" b="1" dirty="0" smtClean="0"/>
          </a:p>
          <a:p>
            <a:endParaRPr lang="en-US" altLang="ja-JP" sz="2800" b="1" dirty="0" smtClean="0"/>
          </a:p>
        </p:txBody>
      </p:sp>
    </p:spTree>
    <p:extLst>
      <p:ext uri="{BB962C8B-B14F-4D97-AF65-F5344CB8AC3E}">
        <p14:creationId xmlns:p14="http://schemas.microsoft.com/office/powerpoint/2010/main" val="388227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1034321"/>
            <a:chOff x="0" y="0"/>
            <a:chExt cx="9144000" cy="1034321"/>
          </a:xfrm>
          <a:solidFill>
            <a:srgbClr val="00B050"/>
          </a:solidFill>
        </p:grpSpPr>
        <p:sp>
          <p:nvSpPr>
            <p:cNvPr id="5" name="正方形/長方形 4"/>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4873" y="179881"/>
              <a:ext cx="8754255" cy="707886"/>
            </a:xfrm>
            <a:prstGeom prst="rect">
              <a:avLst/>
            </a:prstGeom>
            <a:grpFill/>
          </p:spPr>
          <p:txBody>
            <a:bodyPr wrap="square" rtlCol="0">
              <a:spAutoFit/>
            </a:bodyPr>
            <a:lstStyle/>
            <a:p>
              <a:r>
                <a:rPr lang="ja-JP" altLang="en-US" sz="4000" b="1" dirty="0">
                  <a:solidFill>
                    <a:schemeClr val="bg1"/>
                  </a:solidFill>
                </a:rPr>
                <a:t>まず</a:t>
              </a:r>
              <a:r>
                <a:rPr lang="ja-JP" altLang="en-US" sz="4000" b="1" dirty="0" smtClean="0">
                  <a:solidFill>
                    <a:schemeClr val="bg1"/>
                  </a:solidFill>
                </a:rPr>
                <a:t>は，個人作業です</a:t>
              </a:r>
              <a:endParaRPr kumimoji="1" lang="ja-JP" altLang="en-US" sz="4000" b="1" dirty="0">
                <a:solidFill>
                  <a:schemeClr val="bg1"/>
                </a:solidFill>
              </a:endParaRPr>
            </a:p>
          </p:txBody>
        </p:sp>
      </p:grpSp>
      <p:pic>
        <p:nvPicPr>
          <p:cNvPr id="7" name="図 6" descr="1.PNG"/>
          <p:cNvPicPr>
            <a:picLocks noChangeAspect="1"/>
          </p:cNvPicPr>
          <p:nvPr/>
        </p:nvPicPr>
        <p:blipFill rotWithShape="1">
          <a:blip r:embed="rId2" cstate="print"/>
          <a:srcRect t="188" r="11223"/>
          <a:stretch/>
        </p:blipFill>
        <p:spPr>
          <a:xfrm>
            <a:off x="328689" y="1214202"/>
            <a:ext cx="6477738" cy="5588207"/>
          </a:xfrm>
          <a:prstGeom prst="rect">
            <a:avLst/>
          </a:prstGeom>
        </p:spPr>
      </p:pic>
      <p:sp>
        <p:nvSpPr>
          <p:cNvPr id="8" name="テキスト ボックス 7"/>
          <p:cNvSpPr txBox="1"/>
          <p:nvPr/>
        </p:nvSpPr>
        <p:spPr>
          <a:xfrm>
            <a:off x="2210811" y="1797229"/>
            <a:ext cx="4176464" cy="707886"/>
          </a:xfrm>
          <a:prstGeom prst="rect">
            <a:avLst/>
          </a:prstGeom>
          <a:noFill/>
        </p:spPr>
        <p:txBody>
          <a:bodyPr wrap="square" rtlCol="0">
            <a:spAutoFit/>
          </a:bodyPr>
          <a:lstStyle/>
          <a:p>
            <a:r>
              <a:rPr kumimoji="1" lang="ja-JP" altLang="en-US" sz="4000" dirty="0" smtClean="0"/>
              <a:t>運動場</a:t>
            </a:r>
            <a:endParaRPr kumimoji="1" lang="en-US" altLang="ja-JP" sz="4000" dirty="0" smtClean="0"/>
          </a:p>
        </p:txBody>
      </p:sp>
      <p:sp>
        <p:nvSpPr>
          <p:cNvPr id="9" name="テキスト ボックス 8"/>
          <p:cNvSpPr txBox="1"/>
          <p:nvPr/>
        </p:nvSpPr>
        <p:spPr>
          <a:xfrm>
            <a:off x="2210811" y="2829025"/>
            <a:ext cx="4176464" cy="1323439"/>
          </a:xfrm>
          <a:prstGeom prst="rect">
            <a:avLst/>
          </a:prstGeom>
          <a:noFill/>
        </p:spPr>
        <p:txBody>
          <a:bodyPr wrap="square" rtlCol="0">
            <a:spAutoFit/>
          </a:bodyPr>
          <a:lstStyle/>
          <a:p>
            <a:r>
              <a:rPr lang="ja-JP" altLang="en-US" sz="4000" dirty="0" smtClean="0"/>
              <a:t>教室</a:t>
            </a:r>
            <a:endParaRPr lang="en-US" altLang="ja-JP" sz="4000" dirty="0" smtClean="0"/>
          </a:p>
          <a:p>
            <a:endParaRPr kumimoji="1" lang="en-US" altLang="ja-JP" sz="4000" dirty="0" smtClean="0"/>
          </a:p>
        </p:txBody>
      </p:sp>
      <p:sp>
        <p:nvSpPr>
          <p:cNvPr id="2" name="テキスト ボックス 1"/>
          <p:cNvSpPr txBox="1"/>
          <p:nvPr/>
        </p:nvSpPr>
        <p:spPr>
          <a:xfrm>
            <a:off x="2388356" y="3490744"/>
            <a:ext cx="800219" cy="2552131"/>
          </a:xfrm>
          <a:prstGeom prst="rect">
            <a:avLst/>
          </a:prstGeom>
          <a:noFill/>
        </p:spPr>
        <p:txBody>
          <a:bodyPr vert="eaVert" wrap="square" rtlCol="0">
            <a:spAutoFit/>
          </a:bodyPr>
          <a:lstStyle/>
          <a:p>
            <a:r>
              <a:rPr kumimoji="1" lang="ja-JP" altLang="en-US" sz="4000" dirty="0" smtClean="0"/>
              <a:t>・・・・・</a:t>
            </a:r>
            <a:endParaRPr kumimoji="1" lang="ja-JP" altLang="en-US" sz="4000" dirty="0"/>
          </a:p>
        </p:txBody>
      </p:sp>
      <p:sp>
        <p:nvSpPr>
          <p:cNvPr id="11" name="角丸四角形 10"/>
          <p:cNvSpPr/>
          <p:nvPr/>
        </p:nvSpPr>
        <p:spPr>
          <a:xfrm>
            <a:off x="3271609" y="3719989"/>
            <a:ext cx="5677519" cy="29382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lang="ja-JP" altLang="en-US" sz="2800" b="1" dirty="0"/>
              <a:t>★</a:t>
            </a:r>
            <a:r>
              <a:rPr kumimoji="1" lang="ja-JP" altLang="en-US" sz="2800" b="1" dirty="0" smtClean="0"/>
              <a:t>自分のクラスで問題行動が起きやすい場面を想定して書きましょう</a:t>
            </a:r>
            <a:endParaRPr kumimoji="1" lang="en-US" altLang="ja-JP" sz="2800" b="1" dirty="0" smtClean="0"/>
          </a:p>
          <a:p>
            <a:r>
              <a:rPr lang="ja-JP" altLang="en-US" sz="2800" b="1" dirty="0" smtClean="0"/>
              <a:t>★５つまで書き出す</a:t>
            </a:r>
            <a:endParaRPr lang="en-US" altLang="ja-JP" sz="2800" b="1" dirty="0" smtClean="0"/>
          </a:p>
          <a:p>
            <a:r>
              <a:rPr lang="ja-JP" altLang="en-US" sz="2800" b="1" dirty="0" smtClean="0"/>
              <a:t>時間的表現</a:t>
            </a:r>
            <a:r>
              <a:rPr lang="ja-JP" altLang="en-US" sz="2000" b="1" dirty="0" smtClean="0"/>
              <a:t>（休み時間・給食・授業中・・・）</a:t>
            </a:r>
            <a:endParaRPr lang="en-US" altLang="ja-JP" sz="2800" b="1" dirty="0" smtClean="0"/>
          </a:p>
          <a:p>
            <a:r>
              <a:rPr lang="ja-JP" altLang="en-US" sz="2800" b="1" dirty="0" smtClean="0"/>
              <a:t>場所的表現</a:t>
            </a:r>
            <a:r>
              <a:rPr lang="ja-JP" altLang="en-US" sz="2000" b="1" dirty="0" smtClean="0"/>
              <a:t>（体育館・運動場・教室･･･）</a:t>
            </a:r>
            <a:endParaRPr lang="en-US" altLang="ja-JP" sz="2800" b="1" dirty="0" smtClean="0"/>
          </a:p>
        </p:txBody>
      </p:sp>
    </p:spTree>
    <p:extLst>
      <p:ext uri="{BB962C8B-B14F-4D97-AF65-F5344CB8AC3E}">
        <p14:creationId xmlns:p14="http://schemas.microsoft.com/office/powerpoint/2010/main" val="165800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1034321"/>
            <a:chOff x="0" y="0"/>
            <a:chExt cx="9144000" cy="1034321"/>
          </a:xfrm>
          <a:solidFill>
            <a:srgbClr val="00B050"/>
          </a:solidFill>
        </p:grpSpPr>
        <p:sp>
          <p:nvSpPr>
            <p:cNvPr id="5" name="正方形/長方形 4"/>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4873" y="179881"/>
              <a:ext cx="8754255" cy="707886"/>
            </a:xfrm>
            <a:prstGeom prst="rect">
              <a:avLst/>
            </a:prstGeom>
            <a:grpFill/>
          </p:spPr>
          <p:txBody>
            <a:bodyPr wrap="square" rtlCol="0">
              <a:spAutoFit/>
            </a:bodyPr>
            <a:lstStyle/>
            <a:p>
              <a:r>
                <a:rPr lang="ja-JP" altLang="en-US" sz="4000" b="1" dirty="0">
                  <a:solidFill>
                    <a:schemeClr val="bg1"/>
                  </a:solidFill>
                </a:rPr>
                <a:t>つぎ</a:t>
              </a:r>
              <a:r>
                <a:rPr lang="ja-JP" altLang="en-US" sz="4000" b="1" dirty="0" smtClean="0">
                  <a:solidFill>
                    <a:schemeClr val="bg1"/>
                  </a:solidFill>
                </a:rPr>
                <a:t>に，集計しましょう</a:t>
              </a:r>
              <a:endParaRPr kumimoji="1" lang="ja-JP" altLang="en-US" sz="4000" b="1" dirty="0">
                <a:solidFill>
                  <a:schemeClr val="bg1"/>
                </a:solidFill>
              </a:endParaRPr>
            </a:p>
          </p:txBody>
        </p:sp>
      </p:grpSp>
      <p:pic>
        <p:nvPicPr>
          <p:cNvPr id="3" name="図 2"/>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t="14925" r="27612" b="22189"/>
          <a:stretch/>
        </p:blipFill>
        <p:spPr>
          <a:xfrm>
            <a:off x="0" y="1023582"/>
            <a:ext cx="9144000" cy="5957741"/>
          </a:xfrm>
          <a:prstGeom prst="rect">
            <a:avLst/>
          </a:prstGeom>
        </p:spPr>
      </p:pic>
      <p:sp>
        <p:nvSpPr>
          <p:cNvPr id="12" name="角丸四角形 11"/>
          <p:cNvSpPr/>
          <p:nvPr/>
        </p:nvSpPr>
        <p:spPr>
          <a:xfrm>
            <a:off x="4148919" y="3076673"/>
            <a:ext cx="4800209" cy="35352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lang="ja-JP" altLang="en-US" sz="2800" b="1" dirty="0" smtClean="0"/>
              <a:t>　職員が集まっているその場で集計しましょう。</a:t>
            </a:r>
            <a:endParaRPr lang="en-US" altLang="ja-JP" sz="2800" b="1" dirty="0" smtClean="0"/>
          </a:p>
          <a:p>
            <a:r>
              <a:rPr lang="ja-JP" altLang="en-US" sz="2800" b="1" dirty="0" smtClean="0"/>
              <a:t>　上位の５つ</a:t>
            </a:r>
            <a:r>
              <a:rPr lang="ja-JP" altLang="en-US" sz="2800" b="1" smtClean="0"/>
              <a:t>で</a:t>
            </a:r>
            <a:r>
              <a:rPr lang="ja-JP" altLang="en-US" sz="2800" b="1" smtClean="0"/>
              <a:t>合意を図ります</a:t>
            </a:r>
            <a:r>
              <a:rPr lang="ja-JP" altLang="en-US" sz="2800" b="1" dirty="0" smtClean="0"/>
              <a:t>。</a:t>
            </a:r>
            <a:endParaRPr lang="en-US" altLang="ja-JP" sz="2800" b="1" dirty="0" smtClean="0"/>
          </a:p>
          <a:p>
            <a:r>
              <a:rPr lang="ja-JP" altLang="en-US" sz="2800" b="1" dirty="0"/>
              <a:t>　</a:t>
            </a:r>
            <a:r>
              <a:rPr lang="ja-JP" altLang="en-US" sz="2800" b="1" dirty="0" smtClean="0"/>
              <a:t>挙がってきた意見を見て，調整が必要な場合は，全員で話し合いをします。</a:t>
            </a:r>
            <a:endParaRPr lang="en-US" altLang="ja-JP" sz="2800" b="1" dirty="0" smtClean="0"/>
          </a:p>
        </p:txBody>
      </p:sp>
    </p:spTree>
    <p:extLst>
      <p:ext uri="{BB962C8B-B14F-4D97-AF65-F5344CB8AC3E}">
        <p14:creationId xmlns:p14="http://schemas.microsoft.com/office/powerpoint/2010/main" val="381250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1034321"/>
            <a:chOff x="0" y="0"/>
            <a:chExt cx="9144000" cy="1034321"/>
          </a:xfrm>
          <a:solidFill>
            <a:srgbClr val="00B050"/>
          </a:solidFill>
        </p:grpSpPr>
        <p:sp>
          <p:nvSpPr>
            <p:cNvPr id="5" name="正方形/長方形 4"/>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4873" y="179881"/>
              <a:ext cx="8754255" cy="707886"/>
            </a:xfrm>
            <a:prstGeom prst="rect">
              <a:avLst/>
            </a:prstGeom>
            <a:grpFill/>
          </p:spPr>
          <p:txBody>
            <a:bodyPr wrap="square" rtlCol="0">
              <a:spAutoFit/>
            </a:bodyPr>
            <a:lstStyle/>
            <a:p>
              <a:r>
                <a:rPr lang="ja-JP" altLang="en-US" sz="4000" b="1" dirty="0">
                  <a:solidFill>
                    <a:schemeClr val="bg1"/>
                  </a:solidFill>
                </a:rPr>
                <a:t>最後</a:t>
              </a:r>
              <a:r>
                <a:rPr lang="ja-JP" altLang="en-US" sz="4000" b="1" dirty="0" smtClean="0">
                  <a:solidFill>
                    <a:schemeClr val="bg1"/>
                  </a:solidFill>
                </a:rPr>
                <a:t>に，調整（修正）しましょう</a:t>
              </a:r>
              <a:endParaRPr kumimoji="1" lang="ja-JP" altLang="en-US" sz="4000" b="1" dirty="0">
                <a:solidFill>
                  <a:schemeClr val="bg1"/>
                </a:solidFill>
              </a:endParaRPr>
            </a:p>
          </p:txBody>
        </p:sp>
      </p:grpSp>
      <p:sp>
        <p:nvSpPr>
          <p:cNvPr id="2" name="テキスト ボックス 1"/>
          <p:cNvSpPr txBox="1"/>
          <p:nvPr/>
        </p:nvSpPr>
        <p:spPr>
          <a:xfrm>
            <a:off x="194873" y="1214202"/>
            <a:ext cx="8754255" cy="5016758"/>
          </a:xfrm>
          <a:prstGeom prst="rect">
            <a:avLst/>
          </a:prstGeom>
          <a:noFill/>
        </p:spPr>
        <p:txBody>
          <a:bodyPr wrap="square" rtlCol="0">
            <a:spAutoFit/>
          </a:bodyPr>
          <a:lstStyle/>
          <a:p>
            <a:r>
              <a:rPr kumimoji="1" lang="ja-JP" altLang="en-US" sz="3200" dirty="0" smtClean="0"/>
              <a:t>・指導場面は学校によって違います。学校の状況によっては，２～４場面（場所）にしぼられることもあるでしょう。</a:t>
            </a:r>
            <a:endParaRPr kumimoji="1" lang="en-US" altLang="ja-JP" sz="3200" dirty="0" smtClean="0"/>
          </a:p>
          <a:p>
            <a:endParaRPr lang="en-US" altLang="ja-JP" sz="3200" dirty="0"/>
          </a:p>
          <a:p>
            <a:r>
              <a:rPr kumimoji="1" lang="ja-JP" altLang="en-US" sz="3200" dirty="0" smtClean="0"/>
              <a:t>・話し合いでは，どん</a:t>
            </a:r>
            <a:r>
              <a:rPr lang="ja-JP" altLang="en-US" sz="3200" dirty="0" smtClean="0"/>
              <a:t>な意見も否定せずに聞きましょう。</a:t>
            </a:r>
            <a:endParaRPr kumimoji="1" lang="en-US" altLang="ja-JP" sz="3200" dirty="0" smtClean="0"/>
          </a:p>
          <a:p>
            <a:endParaRPr lang="en-US" altLang="ja-JP" sz="3200" dirty="0"/>
          </a:p>
          <a:p>
            <a:r>
              <a:rPr kumimoji="1" lang="ja-JP" altLang="en-US" sz="3200" dirty="0" smtClean="0"/>
              <a:t>・これで，縦軸（３つの大切）と横軸（指導場面）が決まりました。次はいよいよ，行動目標を具体的に考えていきます。</a:t>
            </a:r>
            <a:endParaRPr kumimoji="1" lang="ja-JP" altLang="en-US" sz="3200" dirty="0"/>
          </a:p>
        </p:txBody>
      </p:sp>
    </p:spTree>
    <p:extLst>
      <p:ext uri="{BB962C8B-B14F-4D97-AF65-F5344CB8AC3E}">
        <p14:creationId xmlns:p14="http://schemas.microsoft.com/office/powerpoint/2010/main" val="25688672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282</Words>
  <Application>Microsoft Office PowerPoint</Application>
  <PresentationFormat>画面に合わせる (4:3)</PresentationFormat>
  <Paragraphs>48</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徳島県立総合教育センター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樋口 直樹</dc:creator>
  <cp:lastModifiedBy>樋口 直樹</cp:lastModifiedBy>
  <cp:revision>10</cp:revision>
  <cp:lastPrinted>2018-05-08T08:59:30Z</cp:lastPrinted>
  <dcterms:created xsi:type="dcterms:W3CDTF">2018-05-08T08:13:15Z</dcterms:created>
  <dcterms:modified xsi:type="dcterms:W3CDTF">2018-05-14T10:11:39Z</dcterms:modified>
</cp:coreProperties>
</file>