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8" r:id="rId2"/>
    <p:sldId id="265" r:id="rId3"/>
    <p:sldId id="266" r:id="rId4"/>
    <p:sldId id="262" r:id="rId5"/>
    <p:sldId id="270" r:id="rId6"/>
    <p:sldId id="269" r:id="rId7"/>
  </p:sldIdLst>
  <p:sldSz cx="9144000" cy="6858000" type="screen4x3"/>
  <p:notesSz cx="6742113"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FFD9"/>
    <a:srgbClr val="79FFB6"/>
    <a:srgbClr val="B3EBFF"/>
    <a:srgbClr val="61D6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272"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EB842EEC-9F0B-4CD1-9B68-7C5D7A1718F1}" type="datetimeFigureOut">
              <a:rPr kumimoji="1" lang="ja-JP" altLang="en-US" smtClean="0"/>
              <a:t>2018/5/7</a:t>
            </a:fld>
            <a:endParaRPr kumimoji="1" lang="ja-JP" altLang="en-US"/>
          </a:p>
        </p:txBody>
      </p:sp>
      <p:sp>
        <p:nvSpPr>
          <p:cNvPr id="4" name="スライド イメージ プレースホルダー 3"/>
          <p:cNvSpPr>
            <a:spLocks noGrp="1" noRot="1" noChangeAspect="1"/>
          </p:cNvSpPr>
          <p:nvPr>
            <p:ph type="sldImg" idx="2"/>
          </p:nvPr>
        </p:nvSpPr>
        <p:spPr>
          <a:xfrm>
            <a:off x="1150938" y="1233488"/>
            <a:ext cx="4440237" cy="333216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4212" y="4751219"/>
            <a:ext cx="5393690" cy="388736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7317"/>
            <a:ext cx="2921582" cy="49534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8971" y="9377317"/>
            <a:ext cx="2921582" cy="495347"/>
          </a:xfrm>
          <a:prstGeom prst="rect">
            <a:avLst/>
          </a:prstGeom>
        </p:spPr>
        <p:txBody>
          <a:bodyPr vert="horz" lIns="91440" tIns="45720" rIns="91440" bIns="45720" rtlCol="0" anchor="b"/>
          <a:lstStyle>
            <a:lvl1pPr algn="r">
              <a:defRPr sz="1200"/>
            </a:lvl1pPr>
          </a:lstStyle>
          <a:p>
            <a:fld id="{C5E4B66B-A7DF-486C-A6DB-C9E1D80E332C}" type="slidenum">
              <a:rPr kumimoji="1" lang="ja-JP" altLang="en-US" smtClean="0"/>
              <a:t>‹#›</a:t>
            </a:fld>
            <a:endParaRPr kumimoji="1" lang="ja-JP" altLang="en-US"/>
          </a:p>
        </p:txBody>
      </p:sp>
    </p:spTree>
    <p:extLst>
      <p:ext uri="{BB962C8B-B14F-4D97-AF65-F5344CB8AC3E}">
        <p14:creationId xmlns:p14="http://schemas.microsoft.com/office/powerpoint/2010/main" val="9268791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smtClean="0"/>
          </a:p>
        </p:txBody>
      </p:sp>
      <p:sp>
        <p:nvSpPr>
          <p:cNvPr id="4" name="スライド番号プレースホルダー 3"/>
          <p:cNvSpPr>
            <a:spLocks noGrp="1"/>
          </p:cNvSpPr>
          <p:nvPr>
            <p:ph type="sldNum" sz="quarter" idx="10"/>
          </p:nvPr>
        </p:nvSpPr>
        <p:spPr/>
        <p:txBody>
          <a:bodyPr/>
          <a:lstStyle/>
          <a:p>
            <a:fld id="{4FD788D2-BFC7-4CF0-8CBB-682610A1DFCD}" type="slidenum">
              <a:rPr kumimoji="1" lang="ja-JP" altLang="en-US" smtClean="0"/>
              <a:t>2</a:t>
            </a:fld>
            <a:endParaRPr kumimoji="1" lang="ja-JP" altLang="en-US"/>
          </a:p>
        </p:txBody>
      </p:sp>
    </p:spTree>
    <p:extLst>
      <p:ext uri="{BB962C8B-B14F-4D97-AF65-F5344CB8AC3E}">
        <p14:creationId xmlns:p14="http://schemas.microsoft.com/office/powerpoint/2010/main" val="1396391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「３つの大切」とは，</a:t>
            </a:r>
            <a:r>
              <a:rPr lang="en-US" altLang="ja-JP" sz="1200" dirty="0" smtClean="0"/>
              <a:t>PBS</a:t>
            </a:r>
            <a:r>
              <a:rPr lang="ja-JP" altLang="en-US" sz="1200" dirty="0" smtClean="0"/>
              <a:t>（ポジティブな行動支援）をスクールワイドで進めていくときに必要となる子どもたちに身につけさせたい３つの目標です。</a:t>
            </a:r>
            <a:endParaRPr kumimoji="1" lang="ja-JP" altLang="en-US" sz="1200" dirty="0" smtClean="0"/>
          </a:p>
          <a:p>
            <a:r>
              <a:rPr kumimoji="1" lang="ja-JP" altLang="en-US" sz="1200" dirty="0" smtClean="0"/>
              <a:t>多くの場合，この項目は子どもが主語で作ります。</a:t>
            </a:r>
            <a:endParaRPr kumimoji="1" lang="en-US" altLang="ja-JP" sz="1200" dirty="0" smtClean="0"/>
          </a:p>
          <a:p>
            <a:r>
              <a:rPr lang="ja-JP" altLang="en-US" sz="1200" dirty="0" smtClean="0"/>
              <a:t>　わかりやすく言うと，「○○小学校の子どもは･･･</a:t>
            </a:r>
            <a:r>
              <a:rPr lang="ja-JP" altLang="en-US" sz="1200" b="1" dirty="0" smtClean="0"/>
              <a:t>（</a:t>
            </a:r>
            <a:r>
              <a:rPr lang="ja-JP" altLang="en-US" sz="1200" dirty="0" smtClean="0"/>
              <a:t>きまりを守ろう</a:t>
            </a:r>
            <a:r>
              <a:rPr lang="ja-JP" altLang="en-US" sz="1200" b="1" dirty="0" smtClean="0"/>
              <a:t>）</a:t>
            </a:r>
            <a:r>
              <a:rPr lang="ja-JP" altLang="en-US" sz="1200" dirty="0" smtClean="0"/>
              <a:t>」のように</a:t>
            </a:r>
            <a:r>
              <a:rPr lang="ja-JP" altLang="en-US" sz="1200" b="1" dirty="0" smtClean="0"/>
              <a:t>（　　）</a:t>
            </a:r>
            <a:r>
              <a:rPr lang="ja-JP" altLang="en-US" sz="1200" dirty="0" smtClean="0"/>
              <a:t>の中に入れて検討するとよいでしょう。</a:t>
            </a:r>
            <a:endParaRPr kumimoji="1" lang="ja-JP" altLang="en-US" sz="1200" dirty="0" smtClean="0"/>
          </a:p>
        </p:txBody>
      </p:sp>
      <p:sp>
        <p:nvSpPr>
          <p:cNvPr id="4" name="スライド番号プレースホルダー 3"/>
          <p:cNvSpPr>
            <a:spLocks noGrp="1"/>
          </p:cNvSpPr>
          <p:nvPr>
            <p:ph type="sldNum" sz="quarter" idx="10"/>
          </p:nvPr>
        </p:nvSpPr>
        <p:spPr/>
        <p:txBody>
          <a:bodyPr/>
          <a:lstStyle/>
          <a:p>
            <a:fld id="{4FD788D2-BFC7-4CF0-8CBB-682610A1DFCD}" type="slidenum">
              <a:rPr kumimoji="1" lang="ja-JP" altLang="en-US" smtClean="0"/>
              <a:t>6</a:t>
            </a:fld>
            <a:endParaRPr kumimoji="1" lang="ja-JP" altLang="en-US"/>
          </a:p>
        </p:txBody>
      </p:sp>
    </p:spTree>
    <p:extLst>
      <p:ext uri="{BB962C8B-B14F-4D97-AF65-F5344CB8AC3E}">
        <p14:creationId xmlns:p14="http://schemas.microsoft.com/office/powerpoint/2010/main" val="1289830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2018/5/7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2018/5/7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2018/5/7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2018/5/7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2018/5/7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2018/5/7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2018/5/7</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2018/5/7</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2018/5/7</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2018/5/7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2018/5/7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t>2018/5/7</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角三角形 2"/>
          <p:cNvSpPr/>
          <p:nvPr/>
        </p:nvSpPr>
        <p:spPr>
          <a:xfrm>
            <a:off x="5911550" y="1705421"/>
            <a:ext cx="2888074" cy="4800300"/>
          </a:xfrm>
          <a:custGeom>
            <a:avLst/>
            <a:gdLst>
              <a:gd name="connsiteX0" fmla="*/ 0 w 2888074"/>
              <a:gd name="connsiteY0" fmla="*/ 4515127 h 4515127"/>
              <a:gd name="connsiteX1" fmla="*/ 0 w 2888074"/>
              <a:gd name="connsiteY1" fmla="*/ 0 h 4515127"/>
              <a:gd name="connsiteX2" fmla="*/ 2888074 w 2888074"/>
              <a:gd name="connsiteY2" fmla="*/ 4515127 h 4515127"/>
              <a:gd name="connsiteX3" fmla="*/ 0 w 2888074"/>
              <a:gd name="connsiteY3" fmla="*/ 4515127 h 4515127"/>
              <a:gd name="connsiteX0" fmla="*/ 0 w 2888074"/>
              <a:gd name="connsiteY0" fmla="*/ 4498502 h 4498502"/>
              <a:gd name="connsiteX1" fmla="*/ 16626 w 2888074"/>
              <a:gd name="connsiteY1" fmla="*/ 0 h 4498502"/>
              <a:gd name="connsiteX2" fmla="*/ 2888074 w 2888074"/>
              <a:gd name="connsiteY2" fmla="*/ 4498502 h 4498502"/>
              <a:gd name="connsiteX3" fmla="*/ 0 w 2888074"/>
              <a:gd name="connsiteY3" fmla="*/ 4498502 h 4498502"/>
              <a:gd name="connsiteX0" fmla="*/ 0 w 2888074"/>
              <a:gd name="connsiteY0" fmla="*/ 4498502 h 4498502"/>
              <a:gd name="connsiteX1" fmla="*/ 16626 w 2888074"/>
              <a:gd name="connsiteY1" fmla="*/ 0 h 4498502"/>
              <a:gd name="connsiteX2" fmla="*/ 2888074 w 2888074"/>
              <a:gd name="connsiteY2" fmla="*/ 4498502 h 4498502"/>
              <a:gd name="connsiteX3" fmla="*/ 0 w 2888074"/>
              <a:gd name="connsiteY3" fmla="*/ 4498502 h 4498502"/>
            </a:gdLst>
            <a:ahLst/>
            <a:cxnLst>
              <a:cxn ang="0">
                <a:pos x="connsiteX0" y="connsiteY0"/>
              </a:cxn>
              <a:cxn ang="0">
                <a:pos x="connsiteX1" y="connsiteY1"/>
              </a:cxn>
              <a:cxn ang="0">
                <a:pos x="connsiteX2" y="connsiteY2"/>
              </a:cxn>
              <a:cxn ang="0">
                <a:pos x="connsiteX3" y="connsiteY3"/>
              </a:cxn>
            </a:cxnLst>
            <a:rect l="l" t="t" r="r" b="b"/>
            <a:pathLst>
              <a:path w="2888074" h="4498502">
                <a:moveTo>
                  <a:pt x="0" y="4498502"/>
                </a:moveTo>
                <a:lnTo>
                  <a:pt x="16626" y="0"/>
                </a:lnTo>
                <a:cubicBezTo>
                  <a:pt x="1688669" y="1283370"/>
                  <a:pt x="1930925" y="2999001"/>
                  <a:pt x="2888074" y="4498502"/>
                </a:cubicBezTo>
                <a:lnTo>
                  <a:pt x="0" y="4498502"/>
                </a:lnTo>
                <a:close/>
              </a:path>
            </a:pathLst>
          </a:custGeom>
          <a:gradFill flip="none" rotWithShape="1">
            <a:gsLst>
              <a:gs pos="0">
                <a:schemeClr val="accent1">
                  <a:tint val="66000"/>
                  <a:satMod val="160000"/>
                  <a:lumMod val="77000"/>
                  <a:lumOff val="23000"/>
                  <a:alpha val="71000"/>
                </a:schemeClr>
              </a:gs>
              <a:gs pos="30000">
                <a:schemeClr val="accent1">
                  <a:tint val="44500"/>
                  <a:satMod val="160000"/>
                </a:schemeClr>
              </a:gs>
              <a:gs pos="88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下矢印吹き出し 17"/>
          <p:cNvSpPr/>
          <p:nvPr/>
        </p:nvSpPr>
        <p:spPr>
          <a:xfrm>
            <a:off x="1271801" y="1142147"/>
            <a:ext cx="4455659" cy="863702"/>
          </a:xfrm>
          <a:prstGeom prst="downArrowCallout">
            <a:avLst/>
          </a:prstGeom>
          <a:ln w="76200"/>
        </p:spPr>
        <p:style>
          <a:lnRef idx="2">
            <a:schemeClr val="accent6"/>
          </a:lnRef>
          <a:fillRef idx="1">
            <a:schemeClr val="lt1"/>
          </a:fillRef>
          <a:effectRef idx="0">
            <a:schemeClr val="accent6"/>
          </a:effectRef>
          <a:fontRef idx="minor">
            <a:schemeClr val="dk1"/>
          </a:fontRef>
        </p:style>
        <p:txBody>
          <a:bodyPr rtlCol="0" anchor="b"/>
          <a:lstStyle/>
          <a:p>
            <a:pPr algn="ctr"/>
            <a:r>
              <a:rPr lang="ja-JP" altLang="en-US" sz="2400" b="1" dirty="0">
                <a:effectLst>
                  <a:outerShdw blurRad="38100" dist="38100" dir="2700000" algn="tl">
                    <a:srgbClr val="000000">
                      <a:alpha val="43137"/>
                    </a:srgbClr>
                  </a:outerShdw>
                </a:effectLst>
                <a:latin typeface="+mn-ea"/>
              </a:rPr>
              <a:t>指導すること（目標）を</a:t>
            </a:r>
            <a:r>
              <a:rPr lang="ja-JP" altLang="en-US" sz="2400" b="1" dirty="0" smtClean="0">
                <a:effectLst>
                  <a:outerShdw blurRad="38100" dist="38100" dir="2700000" algn="tl">
                    <a:srgbClr val="000000">
                      <a:alpha val="43137"/>
                    </a:srgbClr>
                  </a:outerShdw>
                </a:effectLst>
                <a:latin typeface="+mn-ea"/>
              </a:rPr>
              <a:t>決める</a:t>
            </a:r>
            <a:endParaRPr lang="ja-JP" altLang="en-US" sz="2400" b="1" dirty="0">
              <a:effectLst>
                <a:outerShdw blurRad="38100" dist="38100" dir="2700000" algn="tl">
                  <a:srgbClr val="000000">
                    <a:alpha val="43137"/>
                  </a:srgbClr>
                </a:outerShdw>
              </a:effectLst>
              <a:latin typeface="+mn-ea"/>
            </a:endParaRPr>
          </a:p>
        </p:txBody>
      </p:sp>
      <p:sp>
        <p:nvSpPr>
          <p:cNvPr id="19" name="下矢印吹き出し 18"/>
          <p:cNvSpPr/>
          <p:nvPr/>
        </p:nvSpPr>
        <p:spPr>
          <a:xfrm>
            <a:off x="1271801" y="2098847"/>
            <a:ext cx="4455659" cy="812141"/>
          </a:xfrm>
          <a:prstGeom prst="downArrowCallout">
            <a:avLst/>
          </a:prstGeom>
          <a:ln w="38100"/>
        </p:spPr>
        <p:style>
          <a:lnRef idx="2">
            <a:schemeClr val="accent6"/>
          </a:lnRef>
          <a:fillRef idx="1">
            <a:schemeClr val="lt1"/>
          </a:fillRef>
          <a:effectRef idx="0">
            <a:schemeClr val="accent6"/>
          </a:effectRef>
          <a:fontRef idx="minor">
            <a:schemeClr val="dk1"/>
          </a:fontRef>
        </p:style>
        <p:txBody>
          <a:bodyPr rtlCol="0" anchor="b"/>
          <a:lstStyle/>
          <a:p>
            <a:pPr lvl="0" algn="ctr"/>
            <a:r>
              <a:rPr lang="ja-JP" altLang="en-US" sz="2400" b="1" dirty="0">
                <a:effectLst/>
                <a:latin typeface="+mn-ea"/>
              </a:rPr>
              <a:t>指導の仕方を</a:t>
            </a:r>
            <a:r>
              <a:rPr lang="ja-JP" altLang="en-US" sz="2400" b="1" dirty="0" smtClean="0">
                <a:effectLst/>
                <a:latin typeface="+mn-ea"/>
              </a:rPr>
              <a:t>決める</a:t>
            </a:r>
            <a:endParaRPr lang="ja-JP" altLang="en-US" sz="2400" b="1" dirty="0">
              <a:effectLst/>
              <a:latin typeface="+mn-ea"/>
            </a:endParaRPr>
          </a:p>
        </p:txBody>
      </p:sp>
      <p:sp>
        <p:nvSpPr>
          <p:cNvPr id="20" name="下矢印吹き出し 19"/>
          <p:cNvSpPr/>
          <p:nvPr/>
        </p:nvSpPr>
        <p:spPr>
          <a:xfrm>
            <a:off x="1271801" y="2993490"/>
            <a:ext cx="4455659" cy="812141"/>
          </a:xfrm>
          <a:prstGeom prst="downArrowCallout">
            <a:avLst/>
          </a:prstGeom>
          <a:ln w="38100"/>
        </p:spPr>
        <p:style>
          <a:lnRef idx="2">
            <a:schemeClr val="accent6"/>
          </a:lnRef>
          <a:fillRef idx="1">
            <a:schemeClr val="lt1"/>
          </a:fillRef>
          <a:effectRef idx="0">
            <a:schemeClr val="accent6"/>
          </a:effectRef>
          <a:fontRef idx="minor">
            <a:schemeClr val="dk1"/>
          </a:fontRef>
        </p:style>
        <p:txBody>
          <a:bodyPr rtlCol="0" anchor="b"/>
          <a:lstStyle/>
          <a:p>
            <a:pPr lvl="0" algn="ctr"/>
            <a:r>
              <a:rPr lang="ja-JP" altLang="en-US" sz="2400" b="1" dirty="0">
                <a:effectLst/>
                <a:latin typeface="+mn-ea"/>
              </a:rPr>
              <a:t>指導前に実態把握</a:t>
            </a:r>
          </a:p>
        </p:txBody>
      </p:sp>
      <p:sp>
        <p:nvSpPr>
          <p:cNvPr id="21" name="下矢印吹き出し 20"/>
          <p:cNvSpPr/>
          <p:nvPr/>
        </p:nvSpPr>
        <p:spPr>
          <a:xfrm>
            <a:off x="1235797" y="3852045"/>
            <a:ext cx="4491663" cy="863702"/>
          </a:xfrm>
          <a:prstGeom prst="downArrowCallout">
            <a:avLst/>
          </a:prstGeom>
          <a:ln w="38100"/>
        </p:spPr>
        <p:style>
          <a:lnRef idx="2">
            <a:schemeClr val="accent6"/>
          </a:lnRef>
          <a:fillRef idx="1">
            <a:schemeClr val="lt1"/>
          </a:fillRef>
          <a:effectRef idx="0">
            <a:schemeClr val="accent6"/>
          </a:effectRef>
          <a:fontRef idx="minor">
            <a:schemeClr val="dk1"/>
          </a:fontRef>
        </p:style>
        <p:txBody>
          <a:bodyPr rtlCol="0" anchor="b"/>
          <a:lstStyle/>
          <a:p>
            <a:pPr algn="ctr"/>
            <a:r>
              <a:rPr lang="ja-JP" altLang="en-US" sz="2400" b="1" dirty="0">
                <a:effectLst/>
                <a:latin typeface="+mn-ea"/>
              </a:rPr>
              <a:t>児童と目標を共有</a:t>
            </a:r>
            <a:r>
              <a:rPr lang="ja-JP" altLang="en-US" sz="2400" b="1" dirty="0" smtClean="0">
                <a:effectLst/>
                <a:latin typeface="+mn-ea"/>
              </a:rPr>
              <a:t>し，指導</a:t>
            </a:r>
            <a:r>
              <a:rPr lang="ja-JP" altLang="en-US" sz="2400" b="1" dirty="0" smtClean="0">
                <a:effectLst/>
                <a:latin typeface="+mn-ea"/>
              </a:rPr>
              <a:t>する</a:t>
            </a:r>
            <a:endParaRPr lang="ja-JP" altLang="en-US" sz="2400" b="1" dirty="0">
              <a:effectLst/>
              <a:latin typeface="+mn-ea"/>
            </a:endParaRPr>
          </a:p>
        </p:txBody>
      </p:sp>
      <p:sp>
        <p:nvSpPr>
          <p:cNvPr id="22" name="下矢印吹き出し 21"/>
          <p:cNvSpPr/>
          <p:nvPr/>
        </p:nvSpPr>
        <p:spPr>
          <a:xfrm>
            <a:off x="1235797" y="4779098"/>
            <a:ext cx="4491663" cy="812141"/>
          </a:xfrm>
          <a:prstGeom prst="downArrowCallout">
            <a:avLst/>
          </a:prstGeom>
          <a:ln w="38100"/>
        </p:spPr>
        <p:style>
          <a:lnRef idx="2">
            <a:schemeClr val="accent6"/>
          </a:lnRef>
          <a:fillRef idx="1">
            <a:schemeClr val="lt1"/>
          </a:fillRef>
          <a:effectRef idx="0">
            <a:schemeClr val="accent6"/>
          </a:effectRef>
          <a:fontRef idx="minor">
            <a:schemeClr val="dk1"/>
          </a:fontRef>
        </p:style>
        <p:txBody>
          <a:bodyPr rtlCol="0" anchor="b"/>
          <a:lstStyle/>
          <a:p>
            <a:pPr lvl="0" algn="ctr"/>
            <a:r>
              <a:rPr lang="ja-JP" altLang="en-US" sz="2400" b="1" dirty="0" smtClean="0">
                <a:effectLst/>
                <a:latin typeface="+mn-ea"/>
              </a:rPr>
              <a:t>実践，記録</a:t>
            </a:r>
            <a:endParaRPr lang="ja-JP" altLang="en-US" sz="2400" b="1" dirty="0">
              <a:effectLst/>
              <a:latin typeface="+mn-ea"/>
            </a:endParaRPr>
          </a:p>
        </p:txBody>
      </p:sp>
      <p:sp>
        <p:nvSpPr>
          <p:cNvPr id="24" name="正方形/長方形 23"/>
          <p:cNvSpPr/>
          <p:nvPr/>
        </p:nvSpPr>
        <p:spPr>
          <a:xfrm>
            <a:off x="1235797" y="5596326"/>
            <a:ext cx="4491663" cy="1009065"/>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b"/>
          <a:lstStyle/>
          <a:p>
            <a:pPr algn="ctr"/>
            <a:r>
              <a:rPr lang="ja-JP" altLang="en-US" sz="2400" b="1" dirty="0">
                <a:effectLst/>
                <a:latin typeface="+mn-ea"/>
              </a:rPr>
              <a:t>子どもたちへ</a:t>
            </a:r>
            <a:r>
              <a:rPr lang="ja-JP" altLang="en-US" sz="2400" b="1" dirty="0" smtClean="0">
                <a:effectLst/>
                <a:latin typeface="+mn-ea"/>
              </a:rPr>
              <a:t>フィードバック</a:t>
            </a:r>
            <a:endParaRPr lang="en-US" altLang="ja-JP" sz="2400" b="1" dirty="0" smtClean="0">
              <a:effectLst/>
              <a:latin typeface="+mn-ea"/>
            </a:endParaRPr>
          </a:p>
          <a:p>
            <a:pPr algn="ctr"/>
            <a:r>
              <a:rPr lang="ja-JP" altLang="en-US" sz="2400" b="1" dirty="0" smtClean="0">
                <a:effectLst/>
                <a:latin typeface="+mn-ea"/>
              </a:rPr>
              <a:t>（</a:t>
            </a:r>
            <a:r>
              <a:rPr lang="ja-JP" altLang="en-US" sz="2400" b="1" dirty="0">
                <a:effectLst/>
                <a:latin typeface="+mn-ea"/>
              </a:rPr>
              <a:t>称賛</a:t>
            </a:r>
            <a:r>
              <a:rPr lang="ja-JP" altLang="en-US" sz="2400" b="1" dirty="0" smtClean="0">
                <a:effectLst/>
                <a:latin typeface="+mn-ea"/>
              </a:rPr>
              <a:t>）</a:t>
            </a:r>
            <a:endParaRPr lang="ja-JP" altLang="en-US" sz="2400" b="1" dirty="0">
              <a:effectLst/>
              <a:latin typeface="+mn-ea"/>
            </a:endParaRPr>
          </a:p>
        </p:txBody>
      </p:sp>
      <p:sp>
        <p:nvSpPr>
          <p:cNvPr id="25" name="下カーブ矢印 24"/>
          <p:cNvSpPr/>
          <p:nvPr/>
        </p:nvSpPr>
        <p:spPr>
          <a:xfrm rot="16200000">
            <a:off x="-1829171" y="3177951"/>
            <a:ext cx="5040560" cy="1089382"/>
          </a:xfrm>
          <a:prstGeom prst="curvedDownArrow">
            <a:avLst>
              <a:gd name="adj1" fmla="val 25235"/>
              <a:gd name="adj2" fmla="val 59324"/>
              <a:gd name="adj3" fmla="val 34157"/>
            </a:avLst>
          </a:prstGeom>
          <a:solidFill>
            <a:srgbClr val="92D05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solidFill>
                <a:schemeClr val="tx1"/>
              </a:solidFill>
              <a:latin typeface="+mn-ea"/>
            </a:endParaRPr>
          </a:p>
        </p:txBody>
      </p:sp>
      <p:sp>
        <p:nvSpPr>
          <p:cNvPr id="26" name="テキスト ボックス 25"/>
          <p:cNvSpPr txBox="1"/>
          <p:nvPr/>
        </p:nvSpPr>
        <p:spPr>
          <a:xfrm>
            <a:off x="5823665" y="2064531"/>
            <a:ext cx="3386835" cy="4524315"/>
          </a:xfrm>
          <a:prstGeom prst="rect">
            <a:avLst/>
          </a:prstGeom>
          <a:noFill/>
        </p:spPr>
        <p:txBody>
          <a:bodyPr wrap="square" rtlCol="0">
            <a:spAutoFit/>
          </a:bodyPr>
          <a:lstStyle/>
          <a:p>
            <a:pPr>
              <a:lnSpc>
                <a:spcPct val="200000"/>
              </a:lnSpc>
            </a:pPr>
            <a:r>
              <a:rPr kumimoji="1" lang="ja-JP" altLang="en-US" sz="3600" b="1" dirty="0" smtClean="0">
                <a:solidFill>
                  <a:srgbClr val="002060"/>
                </a:solidFill>
                <a:latin typeface="+mn-ea"/>
              </a:rPr>
              <a:t>個人</a:t>
            </a:r>
            <a:endParaRPr kumimoji="1" lang="en-US" altLang="ja-JP" sz="3600" b="1" dirty="0" smtClean="0">
              <a:solidFill>
                <a:srgbClr val="002060"/>
              </a:solidFill>
              <a:latin typeface="+mn-ea"/>
            </a:endParaRPr>
          </a:p>
          <a:p>
            <a:pPr>
              <a:lnSpc>
                <a:spcPct val="200000"/>
              </a:lnSpc>
            </a:pPr>
            <a:r>
              <a:rPr lang="ja-JP" altLang="en-US" sz="3600" b="1" dirty="0">
                <a:solidFill>
                  <a:srgbClr val="002060"/>
                </a:solidFill>
                <a:latin typeface="+mn-ea"/>
              </a:rPr>
              <a:t>小集団</a:t>
            </a:r>
            <a:endParaRPr lang="en-US" altLang="ja-JP" sz="3600" b="1" dirty="0">
              <a:solidFill>
                <a:srgbClr val="002060"/>
              </a:solidFill>
              <a:latin typeface="+mn-ea"/>
            </a:endParaRPr>
          </a:p>
          <a:p>
            <a:pPr>
              <a:lnSpc>
                <a:spcPct val="200000"/>
              </a:lnSpc>
            </a:pPr>
            <a:r>
              <a:rPr lang="ja-JP" altLang="en-US" sz="3600" b="1" dirty="0">
                <a:solidFill>
                  <a:srgbClr val="002060"/>
                </a:solidFill>
                <a:latin typeface="+mn-ea"/>
              </a:rPr>
              <a:t>クラスワイド</a:t>
            </a:r>
            <a:endParaRPr lang="en-US" altLang="ja-JP" sz="3600" b="1" dirty="0">
              <a:solidFill>
                <a:srgbClr val="002060"/>
              </a:solidFill>
              <a:latin typeface="+mn-ea"/>
            </a:endParaRPr>
          </a:p>
          <a:p>
            <a:pPr>
              <a:lnSpc>
                <a:spcPct val="200000"/>
              </a:lnSpc>
            </a:pPr>
            <a:r>
              <a:rPr lang="ja-JP" altLang="en-US" sz="3600" b="1" dirty="0" smtClean="0">
                <a:solidFill>
                  <a:srgbClr val="002060"/>
                </a:solidFill>
                <a:latin typeface="+mn-ea"/>
              </a:rPr>
              <a:t>スクールワイド</a:t>
            </a:r>
            <a:endParaRPr lang="en-US" altLang="ja-JP" sz="3600" b="1" dirty="0">
              <a:solidFill>
                <a:srgbClr val="002060"/>
              </a:solidFill>
              <a:latin typeface="+mn-ea"/>
            </a:endParaRPr>
          </a:p>
        </p:txBody>
      </p:sp>
      <p:sp>
        <p:nvSpPr>
          <p:cNvPr id="11" name="下カーブ矢印 10"/>
          <p:cNvSpPr/>
          <p:nvPr/>
        </p:nvSpPr>
        <p:spPr>
          <a:xfrm rot="16200000">
            <a:off x="503836" y="5028594"/>
            <a:ext cx="930822" cy="489775"/>
          </a:xfrm>
          <a:prstGeom prst="curvedDownArrow">
            <a:avLst/>
          </a:prstGeom>
          <a:solidFill>
            <a:srgbClr val="92D05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solidFill>
                <a:schemeClr val="tx1"/>
              </a:solidFill>
              <a:latin typeface="+mn-ea"/>
            </a:endParaRPr>
          </a:p>
        </p:txBody>
      </p:sp>
      <p:sp>
        <p:nvSpPr>
          <p:cNvPr id="12" name="正方形/長方形 11"/>
          <p:cNvSpPr/>
          <p:nvPr/>
        </p:nvSpPr>
        <p:spPr>
          <a:xfrm>
            <a:off x="0" y="0"/>
            <a:ext cx="9144000" cy="103432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b="1" dirty="0" smtClean="0">
                <a:latin typeface="+mn-ea"/>
              </a:rPr>
              <a:t>  ポジティブ</a:t>
            </a:r>
            <a:r>
              <a:rPr lang="ja-JP" altLang="en-US" sz="4000" b="1" dirty="0">
                <a:latin typeface="+mn-ea"/>
              </a:rPr>
              <a:t>な行動支援実践の流れ</a:t>
            </a:r>
            <a:endParaRPr lang="ja-JP" altLang="en-US" sz="4000" b="1" dirty="0">
              <a:solidFill>
                <a:prstClr val="white"/>
              </a:solidFill>
              <a:latin typeface="+mn-ea"/>
            </a:endParaRPr>
          </a:p>
        </p:txBody>
      </p:sp>
    </p:spTree>
    <p:extLst>
      <p:ext uri="{BB962C8B-B14F-4D97-AF65-F5344CB8AC3E}">
        <p14:creationId xmlns:p14="http://schemas.microsoft.com/office/powerpoint/2010/main" val="26044652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0" y="0"/>
            <a:ext cx="9144000" cy="1034321"/>
            <a:chOff x="0" y="0"/>
            <a:chExt cx="9144000" cy="1034321"/>
          </a:xfrm>
          <a:solidFill>
            <a:srgbClr val="00B050"/>
          </a:solidFill>
        </p:grpSpPr>
        <p:sp>
          <p:nvSpPr>
            <p:cNvPr id="9" name="正方形/長方形 8"/>
            <p:cNvSpPr/>
            <p:nvPr/>
          </p:nvSpPr>
          <p:spPr>
            <a:xfrm>
              <a:off x="0" y="0"/>
              <a:ext cx="9144000" cy="10343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94873" y="179881"/>
              <a:ext cx="8754255" cy="707886"/>
            </a:xfrm>
            <a:prstGeom prst="rect">
              <a:avLst/>
            </a:prstGeom>
            <a:grpFill/>
          </p:spPr>
          <p:txBody>
            <a:bodyPr wrap="square" rtlCol="0">
              <a:spAutoFit/>
            </a:bodyPr>
            <a:lstStyle/>
            <a:p>
              <a:r>
                <a:rPr lang="ja-JP" altLang="en-US" sz="4000" b="1" dirty="0" smtClean="0">
                  <a:solidFill>
                    <a:schemeClr val="bg1"/>
                  </a:solidFill>
                </a:rPr>
                <a:t>「３つの大切」ってなんだろう</a:t>
              </a:r>
              <a:endParaRPr kumimoji="1" lang="ja-JP" altLang="en-US" sz="4000" b="1" dirty="0">
                <a:solidFill>
                  <a:schemeClr val="bg1"/>
                </a:solidFill>
              </a:endParaRPr>
            </a:p>
          </p:txBody>
        </p:sp>
      </p:grpSp>
      <p:sp>
        <p:nvSpPr>
          <p:cNvPr id="11" name="テキスト ボックス 10"/>
          <p:cNvSpPr txBox="1"/>
          <p:nvPr/>
        </p:nvSpPr>
        <p:spPr>
          <a:xfrm>
            <a:off x="209387" y="1133843"/>
            <a:ext cx="8725225" cy="1384995"/>
          </a:xfrm>
          <a:prstGeom prst="rect">
            <a:avLst/>
          </a:prstGeom>
          <a:noFill/>
        </p:spPr>
        <p:txBody>
          <a:bodyPr wrap="square" rtlCol="0">
            <a:spAutoFit/>
          </a:bodyPr>
          <a:lstStyle/>
          <a:p>
            <a:r>
              <a:rPr lang="ja-JP" altLang="en-US" sz="2800" dirty="0" smtClean="0"/>
              <a:t>　「３つの大切」とは，</a:t>
            </a:r>
            <a:r>
              <a:rPr lang="en-US" altLang="ja-JP" sz="2800" dirty="0" smtClean="0"/>
              <a:t>PBS</a:t>
            </a:r>
            <a:r>
              <a:rPr lang="ja-JP" altLang="en-US" sz="2800" dirty="0" smtClean="0"/>
              <a:t>（ポジティブな行動支援）をスクールワイドで進めていくときに必要となる子どもたちに身につけさせたい３つの目標です。</a:t>
            </a:r>
            <a:endParaRPr kumimoji="1" lang="ja-JP" altLang="en-US" sz="2800" dirty="0"/>
          </a:p>
        </p:txBody>
      </p:sp>
      <p:sp>
        <p:nvSpPr>
          <p:cNvPr id="3" name="下矢印 2"/>
          <p:cNvSpPr/>
          <p:nvPr/>
        </p:nvSpPr>
        <p:spPr>
          <a:xfrm>
            <a:off x="3923929" y="2458328"/>
            <a:ext cx="648070" cy="5753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935595" y="3150825"/>
            <a:ext cx="7272808" cy="1384995"/>
          </a:xfrm>
          <a:prstGeom prst="rect">
            <a:avLst/>
          </a:prstGeom>
        </p:spPr>
        <p:txBody>
          <a:bodyPr wrap="square">
            <a:spAutoFit/>
          </a:bodyPr>
          <a:lstStyle/>
          <a:p>
            <a:r>
              <a:rPr lang="ja-JP" altLang="en-US" sz="2800" dirty="0" smtClean="0">
                <a:solidFill>
                  <a:srgbClr val="0070C0"/>
                </a:solidFill>
              </a:rPr>
              <a:t>学校目標や教育</a:t>
            </a:r>
            <a:r>
              <a:rPr lang="ja-JP" altLang="en-US" sz="2800" dirty="0" smtClean="0">
                <a:solidFill>
                  <a:srgbClr val="0070C0"/>
                </a:solidFill>
              </a:rPr>
              <a:t>目標，校訓，めざす</a:t>
            </a:r>
            <a:r>
              <a:rPr lang="ja-JP" altLang="en-US" sz="2800" dirty="0" smtClean="0">
                <a:solidFill>
                  <a:srgbClr val="0070C0"/>
                </a:solidFill>
              </a:rPr>
              <a:t>学校像（児童像</a:t>
            </a:r>
            <a:r>
              <a:rPr lang="ja-JP" altLang="en-US" sz="2800" dirty="0" smtClean="0">
                <a:solidFill>
                  <a:srgbClr val="0070C0"/>
                </a:solidFill>
              </a:rPr>
              <a:t>），児童会</a:t>
            </a:r>
            <a:r>
              <a:rPr lang="ja-JP" altLang="en-US" sz="2800" dirty="0">
                <a:solidFill>
                  <a:srgbClr val="0070C0"/>
                </a:solidFill>
              </a:rPr>
              <a:t>・生徒会などで決めた目標</a:t>
            </a:r>
            <a:r>
              <a:rPr lang="ja-JP" altLang="en-US" sz="2800" dirty="0" smtClean="0">
                <a:solidFill>
                  <a:srgbClr val="0070C0"/>
                </a:solidFill>
              </a:rPr>
              <a:t>などをもとに</a:t>
            </a:r>
            <a:endParaRPr lang="en-US" altLang="ja-JP" sz="2800" dirty="0">
              <a:solidFill>
                <a:srgbClr val="0070C0"/>
              </a:solidFill>
            </a:endParaRPr>
          </a:p>
        </p:txBody>
      </p:sp>
      <p:sp>
        <p:nvSpPr>
          <p:cNvPr id="13" name="下矢印 12"/>
          <p:cNvSpPr/>
          <p:nvPr/>
        </p:nvSpPr>
        <p:spPr>
          <a:xfrm>
            <a:off x="3923929" y="4592461"/>
            <a:ext cx="648070" cy="5753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1097613" y="5373216"/>
            <a:ext cx="6948771" cy="954107"/>
          </a:xfrm>
          <a:prstGeom prst="rect">
            <a:avLst/>
          </a:prstGeom>
        </p:spPr>
        <p:txBody>
          <a:bodyPr wrap="square">
            <a:spAutoFit/>
          </a:bodyPr>
          <a:lstStyle/>
          <a:p>
            <a:r>
              <a:rPr lang="ja-JP" altLang="en-US" sz="2800" dirty="0" smtClean="0">
                <a:solidFill>
                  <a:srgbClr val="FF0000"/>
                </a:solidFill>
              </a:rPr>
              <a:t>子どもがイメージしやすい言葉に書き直したものです。</a:t>
            </a:r>
            <a:endParaRPr lang="en-US" altLang="ja-JP" sz="2800" dirty="0">
              <a:solidFill>
                <a:srgbClr val="FF0000"/>
              </a:solidFill>
            </a:endParaRPr>
          </a:p>
        </p:txBody>
      </p:sp>
    </p:spTree>
    <p:extLst>
      <p:ext uri="{BB962C8B-B14F-4D97-AF65-F5344CB8AC3E}">
        <p14:creationId xmlns:p14="http://schemas.microsoft.com/office/powerpoint/2010/main" val="7849292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0" y="0"/>
            <a:ext cx="9144000" cy="1034321"/>
            <a:chOff x="0" y="0"/>
            <a:chExt cx="9144000" cy="1034321"/>
          </a:xfrm>
          <a:solidFill>
            <a:srgbClr val="00B050"/>
          </a:solidFill>
        </p:grpSpPr>
        <p:sp>
          <p:nvSpPr>
            <p:cNvPr id="9" name="正方形/長方形 8"/>
            <p:cNvSpPr/>
            <p:nvPr/>
          </p:nvSpPr>
          <p:spPr>
            <a:xfrm>
              <a:off x="0" y="0"/>
              <a:ext cx="9144000" cy="10343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94873" y="179881"/>
              <a:ext cx="8754255" cy="707886"/>
            </a:xfrm>
            <a:prstGeom prst="rect">
              <a:avLst/>
            </a:prstGeom>
            <a:grpFill/>
          </p:spPr>
          <p:txBody>
            <a:bodyPr wrap="square" rtlCol="0">
              <a:spAutoFit/>
            </a:bodyPr>
            <a:lstStyle/>
            <a:p>
              <a:r>
                <a:rPr lang="ja-JP" altLang="en-US" sz="4000" b="1" dirty="0" smtClean="0">
                  <a:solidFill>
                    <a:schemeClr val="bg1"/>
                  </a:solidFill>
                </a:rPr>
                <a:t>「３つの大切」を決める手順①</a:t>
              </a:r>
              <a:endParaRPr kumimoji="1" lang="ja-JP" altLang="en-US" sz="4000" b="1" dirty="0">
                <a:solidFill>
                  <a:schemeClr val="bg1"/>
                </a:solidFill>
              </a:endParaRPr>
            </a:p>
          </p:txBody>
        </p:sp>
      </p:grpSp>
      <p:sp>
        <p:nvSpPr>
          <p:cNvPr id="5" name="テキスト ボックス 4"/>
          <p:cNvSpPr txBox="1"/>
          <p:nvPr/>
        </p:nvSpPr>
        <p:spPr>
          <a:xfrm>
            <a:off x="180805" y="1171956"/>
            <a:ext cx="8754255" cy="2185214"/>
          </a:xfrm>
          <a:prstGeom prst="rect">
            <a:avLst/>
          </a:prstGeom>
          <a:noFill/>
        </p:spPr>
        <p:txBody>
          <a:bodyPr wrap="square" rtlCol="0">
            <a:spAutoFit/>
          </a:bodyPr>
          <a:lstStyle/>
          <a:p>
            <a:r>
              <a:rPr kumimoji="1" lang="ja-JP" altLang="en-US" sz="2800" dirty="0" smtClean="0">
                <a:latin typeface="+mn-ea"/>
              </a:rPr>
              <a:t>学校目標等や子どもたちの実態</a:t>
            </a:r>
            <a:r>
              <a:rPr kumimoji="1" lang="ja-JP" altLang="en-US" sz="2800" dirty="0" smtClean="0">
                <a:latin typeface="+mn-ea"/>
              </a:rPr>
              <a:t>から，子ども</a:t>
            </a:r>
            <a:r>
              <a:rPr kumimoji="1" lang="ja-JP" altLang="en-US" sz="2800" dirty="0" smtClean="0">
                <a:latin typeface="+mn-ea"/>
              </a:rPr>
              <a:t>たちに身につけさせたい力</a:t>
            </a:r>
            <a:r>
              <a:rPr kumimoji="1" lang="ja-JP" altLang="en-US" sz="2800" dirty="0" smtClean="0">
                <a:latin typeface="+mn-ea"/>
              </a:rPr>
              <a:t>は，何</a:t>
            </a:r>
            <a:r>
              <a:rPr kumimoji="1" lang="ja-JP" altLang="en-US" sz="2800" dirty="0" smtClean="0">
                <a:latin typeface="+mn-ea"/>
              </a:rPr>
              <a:t>だろう？と全職員で話し合います。</a:t>
            </a:r>
            <a:endParaRPr kumimoji="1" lang="en-US" altLang="ja-JP" sz="2800" dirty="0" smtClean="0">
              <a:latin typeface="+mn-ea"/>
            </a:endParaRPr>
          </a:p>
          <a:p>
            <a:r>
              <a:rPr kumimoji="1" lang="ja-JP" altLang="en-US" sz="2400" dirty="0" smtClean="0">
                <a:latin typeface="+mn-ea"/>
              </a:rPr>
              <a:t>（</a:t>
            </a:r>
            <a:r>
              <a:rPr kumimoji="1" lang="en-US" altLang="ja-JP" sz="2400" dirty="0" smtClean="0">
                <a:latin typeface="+mn-ea"/>
              </a:rPr>
              <a:t>KJ</a:t>
            </a:r>
            <a:r>
              <a:rPr kumimoji="1" lang="ja-JP" altLang="en-US" sz="2400" dirty="0" smtClean="0">
                <a:latin typeface="+mn-ea"/>
              </a:rPr>
              <a:t>法は負担がなく，短時間で多様な意見が出せます）</a:t>
            </a:r>
            <a:endParaRPr kumimoji="1" lang="en-US" altLang="ja-JP" sz="2400" dirty="0" smtClean="0">
              <a:latin typeface="+mn-ea"/>
            </a:endParaRPr>
          </a:p>
          <a:p>
            <a:r>
              <a:rPr lang="ja-JP" altLang="en-US" sz="2800" dirty="0" smtClean="0">
                <a:latin typeface="+mn-ea"/>
              </a:rPr>
              <a:t>　</a:t>
            </a:r>
            <a:endParaRPr kumimoji="1" lang="en-US" altLang="ja-JP" sz="2800" dirty="0" smtClean="0">
              <a:latin typeface="+mn-ea"/>
            </a:endParaRPr>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873" y="3354037"/>
            <a:ext cx="3581333" cy="2976984"/>
          </a:xfrm>
          <a:prstGeom prst="rect">
            <a:avLst/>
          </a:prstGeom>
        </p:spPr>
      </p:pic>
      <p:sp>
        <p:nvSpPr>
          <p:cNvPr id="11" name="テキスト ボックス 10"/>
          <p:cNvSpPr txBox="1"/>
          <p:nvPr/>
        </p:nvSpPr>
        <p:spPr>
          <a:xfrm>
            <a:off x="3879037" y="3705322"/>
            <a:ext cx="4953192" cy="2246769"/>
          </a:xfrm>
          <a:prstGeom prst="rect">
            <a:avLst/>
          </a:prstGeom>
          <a:noFill/>
        </p:spPr>
        <p:txBody>
          <a:bodyPr wrap="square" rtlCol="0">
            <a:spAutoFit/>
          </a:bodyPr>
          <a:lstStyle/>
          <a:p>
            <a:r>
              <a:rPr lang="ja-JP" altLang="en-US" sz="2400" dirty="0" smtClean="0"/>
              <a:t>１　付箋等に書いていきます。</a:t>
            </a:r>
            <a:endParaRPr lang="en-US" altLang="ja-JP" sz="2400" dirty="0" smtClean="0"/>
          </a:p>
          <a:p>
            <a:r>
              <a:rPr lang="ja-JP" altLang="en-US" sz="2400" dirty="0" smtClean="0"/>
              <a:t>２　みんなで共有</a:t>
            </a:r>
            <a:r>
              <a:rPr lang="ja-JP" altLang="en-US" sz="2400" dirty="0" smtClean="0"/>
              <a:t>し，</a:t>
            </a:r>
            <a:endParaRPr lang="en-US" altLang="ja-JP" sz="2400" dirty="0" smtClean="0"/>
          </a:p>
          <a:p>
            <a:r>
              <a:rPr lang="ja-JP" altLang="en-US" sz="2400" dirty="0" smtClean="0"/>
              <a:t>　　カテゴリーに分けてタイトル　</a:t>
            </a:r>
            <a:endParaRPr lang="en-US" altLang="ja-JP" sz="2400" dirty="0" smtClean="0"/>
          </a:p>
          <a:p>
            <a:r>
              <a:rPr lang="ja-JP" altLang="en-US" sz="2400" dirty="0" smtClean="0"/>
              <a:t>　　を付けます。</a:t>
            </a:r>
            <a:endParaRPr lang="en-US" altLang="ja-JP" sz="2400" dirty="0" smtClean="0"/>
          </a:p>
          <a:p>
            <a:endParaRPr kumimoji="1" lang="en-US" altLang="ja-JP" sz="2400" dirty="0" smtClean="0"/>
          </a:p>
          <a:p>
            <a:r>
              <a:rPr kumimoji="1" lang="en-US" altLang="ja-JP" sz="2000" dirty="0" smtClean="0"/>
              <a:t>※</a:t>
            </a:r>
            <a:r>
              <a:rPr kumimoji="1" lang="ja-JP" altLang="en-US" sz="2000" dirty="0" smtClean="0"/>
              <a:t>どんな意見も否定してはいけません。</a:t>
            </a:r>
            <a:endParaRPr kumimoji="1" lang="en-US" altLang="ja-JP" sz="2000" dirty="0" smtClean="0"/>
          </a:p>
        </p:txBody>
      </p:sp>
    </p:spTree>
    <p:extLst>
      <p:ext uri="{BB962C8B-B14F-4D97-AF65-F5344CB8AC3E}">
        <p14:creationId xmlns:p14="http://schemas.microsoft.com/office/powerpoint/2010/main" val="19188219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下矢印 11"/>
          <p:cNvSpPr/>
          <p:nvPr/>
        </p:nvSpPr>
        <p:spPr>
          <a:xfrm>
            <a:off x="1329374" y="2487107"/>
            <a:ext cx="7059050" cy="4182253"/>
          </a:xfrm>
          <a:prstGeom prst="downArrow">
            <a:avLst/>
          </a:prstGeom>
          <a:solidFill>
            <a:srgbClr val="B9F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p:cNvGrpSpPr/>
          <p:nvPr/>
        </p:nvGrpSpPr>
        <p:grpSpPr>
          <a:xfrm>
            <a:off x="0" y="0"/>
            <a:ext cx="9144000" cy="1034321"/>
            <a:chOff x="0" y="0"/>
            <a:chExt cx="9144000" cy="1034321"/>
          </a:xfrm>
          <a:solidFill>
            <a:srgbClr val="00B050"/>
          </a:solidFill>
        </p:grpSpPr>
        <p:sp>
          <p:nvSpPr>
            <p:cNvPr id="9" name="正方形/長方形 8"/>
            <p:cNvSpPr/>
            <p:nvPr/>
          </p:nvSpPr>
          <p:spPr>
            <a:xfrm>
              <a:off x="0" y="0"/>
              <a:ext cx="9144000" cy="10343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94873" y="179881"/>
              <a:ext cx="8754255" cy="707886"/>
            </a:xfrm>
            <a:prstGeom prst="rect">
              <a:avLst/>
            </a:prstGeom>
            <a:grpFill/>
          </p:spPr>
          <p:txBody>
            <a:bodyPr wrap="square" rtlCol="0">
              <a:spAutoFit/>
            </a:bodyPr>
            <a:lstStyle/>
            <a:p>
              <a:r>
                <a:rPr lang="ja-JP" altLang="en-US" sz="4000" b="1" dirty="0" smtClean="0">
                  <a:solidFill>
                    <a:schemeClr val="bg1"/>
                  </a:solidFill>
                </a:rPr>
                <a:t>「３つの大切」を決める手順①の例</a:t>
              </a:r>
              <a:endParaRPr kumimoji="1" lang="ja-JP" altLang="en-US" sz="4000" b="1" dirty="0">
                <a:solidFill>
                  <a:schemeClr val="bg1"/>
                </a:solidFill>
              </a:endParaRPr>
            </a:p>
          </p:txBody>
        </p:sp>
      </p:grpSp>
      <p:sp>
        <p:nvSpPr>
          <p:cNvPr id="5" name="テキスト ボックス 4"/>
          <p:cNvSpPr txBox="1"/>
          <p:nvPr/>
        </p:nvSpPr>
        <p:spPr>
          <a:xfrm>
            <a:off x="186692" y="1102113"/>
            <a:ext cx="8754255" cy="1384995"/>
          </a:xfrm>
          <a:prstGeom prst="rect">
            <a:avLst/>
          </a:prstGeom>
          <a:noFill/>
        </p:spPr>
        <p:txBody>
          <a:bodyPr wrap="square" rtlCol="0">
            <a:spAutoFit/>
          </a:bodyPr>
          <a:lstStyle/>
          <a:p>
            <a:r>
              <a:rPr kumimoji="1" lang="ja-JP" altLang="en-US" sz="2800" dirty="0" smtClean="0">
                <a:latin typeface="+mn-ea"/>
              </a:rPr>
              <a:t>ポイントは「目で見てわかる」「測れる（数値化）できる」です。子どもでもわかるシンプルな表現を心がけます。</a:t>
            </a:r>
            <a:r>
              <a:rPr lang="ja-JP" altLang="en-US" sz="2800" dirty="0" smtClean="0">
                <a:latin typeface="+mn-ea"/>
              </a:rPr>
              <a:t>　</a:t>
            </a:r>
            <a:endParaRPr kumimoji="1" lang="en-US" altLang="ja-JP" sz="2800" dirty="0" smtClean="0">
              <a:latin typeface="+mn-ea"/>
            </a:endParaRPr>
          </a:p>
        </p:txBody>
      </p:sp>
      <p:grpSp>
        <p:nvGrpSpPr>
          <p:cNvPr id="4" name="グループ化 3"/>
          <p:cNvGrpSpPr/>
          <p:nvPr/>
        </p:nvGrpSpPr>
        <p:grpSpPr>
          <a:xfrm>
            <a:off x="415185" y="6152815"/>
            <a:ext cx="8499525" cy="652127"/>
            <a:chOff x="2896090" y="4034485"/>
            <a:chExt cx="4258397" cy="614320"/>
          </a:xfrm>
        </p:grpSpPr>
        <p:sp>
          <p:nvSpPr>
            <p:cNvPr id="3" name="フローチャート : 代替処理 2"/>
            <p:cNvSpPr/>
            <p:nvPr/>
          </p:nvSpPr>
          <p:spPr>
            <a:xfrm>
              <a:off x="3024468" y="4034485"/>
              <a:ext cx="4130019" cy="582476"/>
            </a:xfrm>
            <a:prstGeom prst="flowChartAlternateProcess">
              <a:avLst/>
            </a:prstGeom>
            <a:solidFill>
              <a:srgbClr val="B3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2896090" y="4039946"/>
              <a:ext cx="4238031" cy="608859"/>
            </a:xfrm>
            <a:prstGeom prst="rect">
              <a:avLst/>
            </a:prstGeom>
            <a:noFill/>
          </p:spPr>
          <p:txBody>
            <a:bodyPr wrap="square" rtlCol="0">
              <a:spAutoFit/>
            </a:bodyPr>
            <a:lstStyle/>
            <a:p>
              <a:pPr algn="ctr"/>
              <a:r>
                <a:rPr kumimoji="1" lang="ja-JP" altLang="en-US" sz="3600" b="1" dirty="0" smtClean="0"/>
                <a:t>「進んで学ぼう」</a:t>
              </a:r>
              <a:endParaRPr kumimoji="1" lang="en-US" altLang="ja-JP" sz="3600" b="1" dirty="0" smtClean="0"/>
            </a:p>
          </p:txBody>
        </p:sp>
      </p:grpSp>
      <p:sp>
        <p:nvSpPr>
          <p:cNvPr id="6" name="メモ 5"/>
          <p:cNvSpPr/>
          <p:nvPr/>
        </p:nvSpPr>
        <p:spPr>
          <a:xfrm>
            <a:off x="4793065" y="2833366"/>
            <a:ext cx="1728192" cy="1098919"/>
          </a:xfrm>
          <a:prstGeom prst="foldedCorner">
            <a:avLst/>
          </a:prstGeom>
          <a:solidFill>
            <a:srgbClr val="79FFB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kumimoji="1" lang="en-US" altLang="ja-JP" sz="2800" b="1" dirty="0" smtClean="0">
              <a:solidFill>
                <a:schemeClr val="tx1"/>
              </a:solidFill>
            </a:endParaRPr>
          </a:p>
          <a:p>
            <a:pPr algn="ctr"/>
            <a:r>
              <a:rPr kumimoji="1" lang="ja-JP" altLang="en-US" sz="2800" b="1" dirty="0" smtClean="0">
                <a:solidFill>
                  <a:schemeClr val="tx1"/>
                </a:solidFill>
              </a:rPr>
              <a:t>学習意欲が強い</a:t>
            </a:r>
            <a:endParaRPr kumimoji="1" lang="ja-JP" altLang="en-US" sz="2800" b="1" dirty="0">
              <a:solidFill>
                <a:schemeClr val="tx1"/>
              </a:solidFill>
            </a:endParaRPr>
          </a:p>
        </p:txBody>
      </p:sp>
      <p:sp>
        <p:nvSpPr>
          <p:cNvPr id="23" name="メモ 22"/>
          <p:cNvSpPr/>
          <p:nvPr/>
        </p:nvSpPr>
        <p:spPr>
          <a:xfrm>
            <a:off x="537606" y="2695567"/>
            <a:ext cx="1877348" cy="1214978"/>
          </a:xfrm>
          <a:prstGeom prst="foldedCorner">
            <a:avLst>
              <a:gd name="adj" fmla="val 24893"/>
            </a:avLst>
          </a:prstGeom>
          <a:solidFill>
            <a:srgbClr val="79FFB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en-US" altLang="ja-JP" sz="2800" b="1" dirty="0" smtClean="0">
              <a:solidFill>
                <a:schemeClr val="tx1"/>
              </a:solidFill>
            </a:endParaRPr>
          </a:p>
          <a:p>
            <a:pPr algn="ctr"/>
            <a:r>
              <a:rPr lang="ja-JP" altLang="en-US" sz="2800" b="1" dirty="0" smtClean="0">
                <a:solidFill>
                  <a:schemeClr val="tx1"/>
                </a:solidFill>
              </a:rPr>
              <a:t>学習</a:t>
            </a:r>
            <a:r>
              <a:rPr lang="ja-JP" altLang="en-US" sz="2800" b="1" dirty="0">
                <a:solidFill>
                  <a:schemeClr val="tx1"/>
                </a:solidFill>
              </a:rPr>
              <a:t>習慣</a:t>
            </a:r>
            <a:r>
              <a:rPr lang="ja-JP" altLang="en-US" sz="2800" b="1" dirty="0" smtClean="0">
                <a:solidFill>
                  <a:schemeClr val="tx1"/>
                </a:solidFill>
              </a:rPr>
              <a:t>がある</a:t>
            </a:r>
            <a:endParaRPr kumimoji="1" lang="ja-JP" altLang="en-US" sz="2800" b="1" dirty="0">
              <a:solidFill>
                <a:schemeClr val="tx1"/>
              </a:solidFill>
            </a:endParaRPr>
          </a:p>
        </p:txBody>
      </p:sp>
      <p:sp>
        <p:nvSpPr>
          <p:cNvPr id="24" name="メモ 23"/>
          <p:cNvSpPr/>
          <p:nvPr/>
        </p:nvSpPr>
        <p:spPr>
          <a:xfrm>
            <a:off x="3685017" y="4216406"/>
            <a:ext cx="1949514" cy="1324043"/>
          </a:xfrm>
          <a:prstGeom prst="foldedCorner">
            <a:avLst>
              <a:gd name="adj" fmla="val 30597"/>
            </a:avLst>
          </a:prstGeom>
          <a:solidFill>
            <a:srgbClr val="79FFB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t" anchorCtr="0"/>
          <a:lstStyle/>
          <a:p>
            <a:pPr algn="ctr"/>
            <a:r>
              <a:rPr lang="ja-JP" altLang="en-US" sz="2800" b="1" dirty="0" smtClean="0">
                <a:solidFill>
                  <a:schemeClr val="tx1"/>
                </a:solidFill>
              </a:rPr>
              <a:t>学びの　きまりを　守る</a:t>
            </a:r>
            <a:endParaRPr kumimoji="1" lang="ja-JP" altLang="en-US" sz="2800" b="1" dirty="0">
              <a:solidFill>
                <a:schemeClr val="tx1"/>
              </a:solidFill>
            </a:endParaRPr>
          </a:p>
        </p:txBody>
      </p:sp>
      <p:sp>
        <p:nvSpPr>
          <p:cNvPr id="25" name="メモ 24"/>
          <p:cNvSpPr/>
          <p:nvPr/>
        </p:nvSpPr>
        <p:spPr>
          <a:xfrm>
            <a:off x="2710279" y="2695567"/>
            <a:ext cx="1787461" cy="1341702"/>
          </a:xfrm>
          <a:prstGeom prst="foldedCorner">
            <a:avLst>
              <a:gd name="adj" fmla="val 34669"/>
            </a:avLst>
          </a:prstGeom>
          <a:solidFill>
            <a:srgbClr val="79FFB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en-US" altLang="ja-JP" sz="2800" b="1" dirty="0" smtClean="0">
              <a:solidFill>
                <a:schemeClr val="tx1"/>
              </a:solidFill>
            </a:endParaRPr>
          </a:p>
          <a:p>
            <a:pPr algn="ctr"/>
            <a:r>
              <a:rPr lang="ja-JP" altLang="en-US" sz="2800" b="1" dirty="0" smtClean="0">
                <a:solidFill>
                  <a:schemeClr val="tx1"/>
                </a:solidFill>
              </a:rPr>
              <a:t>読書を</a:t>
            </a:r>
            <a:endParaRPr lang="en-US" altLang="ja-JP" sz="2800" b="1" dirty="0" smtClean="0">
              <a:solidFill>
                <a:schemeClr val="tx1"/>
              </a:solidFill>
            </a:endParaRPr>
          </a:p>
          <a:p>
            <a:pPr algn="ctr"/>
            <a:r>
              <a:rPr lang="ja-JP" altLang="en-US" sz="2800" b="1" dirty="0" smtClean="0">
                <a:solidFill>
                  <a:schemeClr val="tx1"/>
                </a:solidFill>
              </a:rPr>
              <a:t>よく</a:t>
            </a:r>
            <a:r>
              <a:rPr lang="ja-JP" altLang="en-US" sz="2800" b="1" dirty="0">
                <a:solidFill>
                  <a:schemeClr val="tx1"/>
                </a:solidFill>
              </a:rPr>
              <a:t>する</a:t>
            </a:r>
            <a:endParaRPr kumimoji="1" lang="ja-JP" altLang="en-US" sz="2800" b="1" dirty="0">
              <a:solidFill>
                <a:schemeClr val="tx1"/>
              </a:solidFill>
            </a:endParaRPr>
          </a:p>
        </p:txBody>
      </p:sp>
      <p:sp>
        <p:nvSpPr>
          <p:cNvPr id="26" name="メモ 25"/>
          <p:cNvSpPr/>
          <p:nvPr/>
        </p:nvSpPr>
        <p:spPr>
          <a:xfrm>
            <a:off x="6697514" y="4109826"/>
            <a:ext cx="1958130" cy="1421629"/>
          </a:xfrm>
          <a:prstGeom prst="foldedCorner">
            <a:avLst/>
          </a:prstGeom>
          <a:solidFill>
            <a:srgbClr val="79FFB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en-US" altLang="ja-JP" sz="2800" b="1" dirty="0" smtClean="0">
              <a:solidFill>
                <a:schemeClr val="tx1"/>
              </a:solidFill>
            </a:endParaRPr>
          </a:p>
          <a:p>
            <a:pPr algn="ctr"/>
            <a:r>
              <a:rPr lang="ja-JP" altLang="en-US" sz="2800" b="1" dirty="0" smtClean="0">
                <a:solidFill>
                  <a:schemeClr val="tx1"/>
                </a:solidFill>
              </a:rPr>
              <a:t>黒板を　正確に　写す</a:t>
            </a:r>
            <a:endParaRPr kumimoji="1" lang="ja-JP" altLang="en-US" sz="2800" b="1" dirty="0">
              <a:solidFill>
                <a:schemeClr val="tx1"/>
              </a:solidFill>
            </a:endParaRPr>
          </a:p>
        </p:txBody>
      </p:sp>
      <p:sp>
        <p:nvSpPr>
          <p:cNvPr id="27" name="メモ 26"/>
          <p:cNvSpPr/>
          <p:nvPr/>
        </p:nvSpPr>
        <p:spPr>
          <a:xfrm>
            <a:off x="6844193" y="2813858"/>
            <a:ext cx="1766700" cy="1128681"/>
          </a:xfrm>
          <a:prstGeom prst="foldedCorner">
            <a:avLst>
              <a:gd name="adj" fmla="val 22387"/>
            </a:avLst>
          </a:prstGeom>
          <a:solidFill>
            <a:srgbClr val="79FFB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en-US" altLang="ja-JP" sz="2800" b="1" dirty="0" smtClean="0">
              <a:solidFill>
                <a:schemeClr val="tx1"/>
              </a:solidFill>
            </a:endParaRPr>
          </a:p>
          <a:p>
            <a:pPr algn="ctr"/>
            <a:r>
              <a:rPr lang="ja-JP" altLang="en-US" sz="2800" b="1" dirty="0" smtClean="0">
                <a:solidFill>
                  <a:schemeClr val="tx1"/>
                </a:solidFill>
              </a:rPr>
              <a:t>自学を　よくする</a:t>
            </a:r>
            <a:endParaRPr kumimoji="1" lang="ja-JP" altLang="en-US" sz="2800" b="1" dirty="0">
              <a:solidFill>
                <a:schemeClr val="tx1"/>
              </a:solidFill>
            </a:endParaRPr>
          </a:p>
        </p:txBody>
      </p:sp>
      <p:sp>
        <p:nvSpPr>
          <p:cNvPr id="28" name="メモ 27"/>
          <p:cNvSpPr/>
          <p:nvPr/>
        </p:nvSpPr>
        <p:spPr>
          <a:xfrm>
            <a:off x="1160277" y="4141820"/>
            <a:ext cx="1842156" cy="1360200"/>
          </a:xfrm>
          <a:prstGeom prst="foldedCorner">
            <a:avLst/>
          </a:prstGeom>
          <a:solidFill>
            <a:srgbClr val="79FFB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r>
              <a:rPr kumimoji="1" lang="ja-JP" altLang="en-US" sz="2800" b="1" dirty="0" smtClean="0">
                <a:solidFill>
                  <a:schemeClr val="tx1"/>
                </a:solidFill>
              </a:rPr>
              <a:t>話を正確に聞く</a:t>
            </a:r>
            <a:endParaRPr kumimoji="1" lang="ja-JP" altLang="en-US" sz="2800" b="1" dirty="0">
              <a:solidFill>
                <a:schemeClr val="tx1"/>
              </a:solidFill>
            </a:endParaRPr>
          </a:p>
        </p:txBody>
      </p:sp>
      <p:sp>
        <p:nvSpPr>
          <p:cNvPr id="7" name="テキスト ボックス 6"/>
          <p:cNvSpPr txBox="1"/>
          <p:nvPr/>
        </p:nvSpPr>
        <p:spPr>
          <a:xfrm>
            <a:off x="242008" y="5604254"/>
            <a:ext cx="8805228" cy="338554"/>
          </a:xfrm>
          <a:prstGeom prst="rect">
            <a:avLst/>
          </a:prstGeom>
          <a:noFill/>
        </p:spPr>
        <p:txBody>
          <a:bodyPr wrap="square" rtlCol="0">
            <a:spAutoFit/>
          </a:bodyPr>
          <a:lstStyle/>
          <a:p>
            <a:r>
              <a:rPr kumimoji="1" lang="ja-JP" altLang="en-US" sz="1600" dirty="0" smtClean="0"/>
              <a:t>同じカテゴリーの付箋をまとめ，これらの目標に共通のタイトルをつけます</a:t>
            </a:r>
            <a:endParaRPr kumimoji="1" lang="ja-JP" altLang="en-US" sz="1600" dirty="0"/>
          </a:p>
        </p:txBody>
      </p:sp>
      <p:sp>
        <p:nvSpPr>
          <p:cNvPr id="13" name="角丸四角形 12"/>
          <p:cNvSpPr/>
          <p:nvPr/>
        </p:nvSpPr>
        <p:spPr>
          <a:xfrm>
            <a:off x="242008" y="2542479"/>
            <a:ext cx="8707120" cy="3022777"/>
          </a:xfrm>
          <a:prstGeom prst="roundRect">
            <a:avLst>
              <a:gd name="adj" fmla="val 23891"/>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55918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0" y="0"/>
            <a:ext cx="9144000" cy="1034321"/>
            <a:chOff x="0" y="0"/>
            <a:chExt cx="9144000" cy="1034321"/>
          </a:xfrm>
          <a:solidFill>
            <a:srgbClr val="00B050"/>
          </a:solidFill>
        </p:grpSpPr>
        <p:sp>
          <p:nvSpPr>
            <p:cNvPr id="9" name="正方形/長方形 8"/>
            <p:cNvSpPr/>
            <p:nvPr/>
          </p:nvSpPr>
          <p:spPr>
            <a:xfrm>
              <a:off x="0" y="0"/>
              <a:ext cx="9144000" cy="10343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94873" y="179881"/>
              <a:ext cx="8754255" cy="707886"/>
            </a:xfrm>
            <a:prstGeom prst="rect">
              <a:avLst/>
            </a:prstGeom>
            <a:grpFill/>
          </p:spPr>
          <p:txBody>
            <a:bodyPr wrap="square" rtlCol="0">
              <a:spAutoFit/>
            </a:bodyPr>
            <a:lstStyle/>
            <a:p>
              <a:r>
                <a:rPr lang="ja-JP" altLang="en-US" sz="4000" b="1" dirty="0" smtClean="0">
                  <a:solidFill>
                    <a:schemeClr val="bg1"/>
                  </a:solidFill>
                </a:rPr>
                <a:t>「３つの大切」を決める手順②</a:t>
              </a:r>
              <a:endParaRPr kumimoji="1" lang="ja-JP" altLang="en-US" sz="4000" b="1" dirty="0">
                <a:solidFill>
                  <a:schemeClr val="bg1"/>
                </a:solidFill>
              </a:endParaRPr>
            </a:p>
          </p:txBody>
        </p:sp>
      </p:grpSp>
      <p:pic>
        <p:nvPicPr>
          <p:cNvPr id="11" name="図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340768"/>
            <a:ext cx="3096344" cy="2312459"/>
          </a:xfrm>
          <a:prstGeom prst="rect">
            <a:avLst/>
          </a:prstGeom>
        </p:spPr>
      </p:pic>
      <p:sp>
        <p:nvSpPr>
          <p:cNvPr id="12" name="テキスト ボックス 11"/>
          <p:cNvSpPr txBox="1"/>
          <p:nvPr/>
        </p:nvSpPr>
        <p:spPr>
          <a:xfrm>
            <a:off x="3635896" y="1340768"/>
            <a:ext cx="4896544" cy="2246769"/>
          </a:xfrm>
          <a:prstGeom prst="rect">
            <a:avLst/>
          </a:prstGeom>
          <a:noFill/>
        </p:spPr>
        <p:txBody>
          <a:bodyPr wrap="square" rtlCol="0">
            <a:spAutoFit/>
          </a:bodyPr>
          <a:lstStyle/>
          <a:p>
            <a:r>
              <a:rPr kumimoji="1" lang="ja-JP" altLang="en-US" sz="2800" dirty="0" smtClean="0"/>
              <a:t>みんなが意見を出し合うことが重要です。</a:t>
            </a:r>
            <a:endParaRPr kumimoji="1" lang="en-US" altLang="ja-JP" sz="2800" dirty="0" smtClean="0"/>
          </a:p>
          <a:p>
            <a:r>
              <a:rPr kumimoji="1" lang="ja-JP" altLang="en-US" sz="2800" dirty="0" smtClean="0"/>
              <a:t>自分たちの学校の子どもにはどのような力をつけてほしいか，出し合います。</a:t>
            </a:r>
            <a:endParaRPr kumimoji="1" lang="ja-JP" altLang="en-US" sz="2800" dirty="0"/>
          </a:p>
        </p:txBody>
      </p:sp>
      <p:sp>
        <p:nvSpPr>
          <p:cNvPr id="20" name="テキスト ボックス 19"/>
          <p:cNvSpPr txBox="1"/>
          <p:nvPr/>
        </p:nvSpPr>
        <p:spPr>
          <a:xfrm>
            <a:off x="3635896" y="4077072"/>
            <a:ext cx="4896544" cy="2246769"/>
          </a:xfrm>
          <a:prstGeom prst="rect">
            <a:avLst/>
          </a:prstGeom>
          <a:noFill/>
        </p:spPr>
        <p:txBody>
          <a:bodyPr wrap="square" rtlCol="0">
            <a:spAutoFit/>
          </a:bodyPr>
          <a:lstStyle/>
          <a:p>
            <a:r>
              <a:rPr kumimoji="1" lang="ja-JP" altLang="en-US" sz="2800" dirty="0" smtClean="0"/>
              <a:t>意見が出てきたら，グループごとにまとめ発表します。</a:t>
            </a:r>
            <a:endParaRPr kumimoji="1" lang="en-US" altLang="ja-JP" sz="2800" dirty="0" smtClean="0"/>
          </a:p>
          <a:p>
            <a:r>
              <a:rPr kumimoji="1" lang="ja-JP" altLang="en-US" sz="2800" dirty="0" smtClean="0"/>
              <a:t>共有できたら，管理職を交えて，３つの大切を最終決定します。</a:t>
            </a:r>
            <a:endParaRPr kumimoji="1" lang="ja-JP" altLang="en-US" sz="2800" dirty="0"/>
          </a:p>
        </p:txBody>
      </p:sp>
      <p:pic>
        <p:nvPicPr>
          <p:cNvPr id="14" name="図 13"/>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64655" y="4077072"/>
            <a:ext cx="3083209" cy="2312407"/>
          </a:xfrm>
          <a:prstGeom prst="rect">
            <a:avLst/>
          </a:prstGeom>
        </p:spPr>
      </p:pic>
    </p:spTree>
    <p:extLst>
      <p:ext uri="{BB962C8B-B14F-4D97-AF65-F5344CB8AC3E}">
        <p14:creationId xmlns:p14="http://schemas.microsoft.com/office/powerpoint/2010/main" val="5665734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0" y="0"/>
            <a:ext cx="9144000" cy="1034321"/>
            <a:chOff x="0" y="0"/>
            <a:chExt cx="9144000" cy="1034321"/>
          </a:xfrm>
          <a:solidFill>
            <a:srgbClr val="00B050"/>
          </a:solidFill>
        </p:grpSpPr>
        <p:sp>
          <p:nvSpPr>
            <p:cNvPr id="9" name="正方形/長方形 8"/>
            <p:cNvSpPr/>
            <p:nvPr/>
          </p:nvSpPr>
          <p:spPr>
            <a:xfrm>
              <a:off x="0" y="0"/>
              <a:ext cx="9144000" cy="10343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94873" y="179881"/>
              <a:ext cx="8754255" cy="707886"/>
            </a:xfrm>
            <a:prstGeom prst="rect">
              <a:avLst/>
            </a:prstGeom>
            <a:grpFill/>
          </p:spPr>
          <p:txBody>
            <a:bodyPr wrap="square" rtlCol="0">
              <a:spAutoFit/>
            </a:bodyPr>
            <a:lstStyle/>
            <a:p>
              <a:r>
                <a:rPr lang="ja-JP" altLang="en-US" sz="4000" b="1" dirty="0" smtClean="0">
                  <a:solidFill>
                    <a:schemeClr val="bg1"/>
                  </a:solidFill>
                </a:rPr>
                <a:t>「３つの大切」の完成</a:t>
              </a:r>
              <a:endParaRPr kumimoji="1" lang="ja-JP" altLang="en-US" sz="4000" b="1" dirty="0">
                <a:solidFill>
                  <a:schemeClr val="bg1"/>
                </a:solidFill>
              </a:endParaRPr>
            </a:p>
          </p:txBody>
        </p:sp>
      </p:grpSp>
      <p:grpSp>
        <p:nvGrpSpPr>
          <p:cNvPr id="2" name="グループ化 1"/>
          <p:cNvGrpSpPr/>
          <p:nvPr/>
        </p:nvGrpSpPr>
        <p:grpSpPr>
          <a:xfrm>
            <a:off x="995559" y="2885091"/>
            <a:ext cx="7087319" cy="2592288"/>
            <a:chOff x="1028339" y="2348881"/>
            <a:chExt cx="7087319" cy="2592288"/>
          </a:xfrm>
        </p:grpSpPr>
        <p:pic>
          <p:nvPicPr>
            <p:cNvPr id="7" name="図 6"/>
            <p:cNvPicPr>
              <a:picLocks noChangeAspect="1"/>
            </p:cNvPicPr>
            <p:nvPr/>
          </p:nvPicPr>
          <p:blipFill rotWithShape="1">
            <a:blip r:embed="rId3">
              <a:extLst>
                <a:ext uri="{28A0092B-C50C-407E-A947-70E740481C1C}">
                  <a14:useLocalDpi xmlns:a14="http://schemas.microsoft.com/office/drawing/2010/main" val="0"/>
                </a:ext>
              </a:extLst>
            </a:blip>
            <a:srcRect b="42059"/>
            <a:stretch/>
          </p:blipFill>
          <p:spPr>
            <a:xfrm>
              <a:off x="1028339" y="2348881"/>
              <a:ext cx="7087319" cy="2592288"/>
            </a:xfrm>
            <a:prstGeom prst="rect">
              <a:avLst/>
            </a:prstGeom>
          </p:spPr>
        </p:pic>
        <p:sp>
          <p:nvSpPr>
            <p:cNvPr id="12" name="フローチャート : 代替処理 11"/>
            <p:cNvSpPr/>
            <p:nvPr/>
          </p:nvSpPr>
          <p:spPr>
            <a:xfrm>
              <a:off x="2252475" y="2354936"/>
              <a:ext cx="5747314" cy="894098"/>
            </a:xfrm>
            <a:prstGeom prst="flowChartAlternateProcess">
              <a:avLst/>
            </a:prstGeom>
            <a:noFill/>
            <a:ln w="762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下矢印 2"/>
          <p:cNvSpPr/>
          <p:nvPr/>
        </p:nvSpPr>
        <p:spPr>
          <a:xfrm>
            <a:off x="3943659" y="1966857"/>
            <a:ext cx="648070" cy="79208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467544" y="1376027"/>
            <a:ext cx="7525618" cy="584775"/>
          </a:xfrm>
          <a:prstGeom prst="rect">
            <a:avLst/>
          </a:prstGeom>
          <a:noFill/>
        </p:spPr>
        <p:txBody>
          <a:bodyPr wrap="square" rtlCol="0">
            <a:spAutoFit/>
          </a:bodyPr>
          <a:lstStyle/>
          <a:p>
            <a:r>
              <a:rPr kumimoji="1" lang="ja-JP" altLang="en-US" sz="3200" dirty="0" smtClean="0">
                <a:solidFill>
                  <a:srgbClr val="FF0000"/>
                </a:solidFill>
              </a:rPr>
              <a:t>行動目標設定表の縦軸</a:t>
            </a:r>
            <a:r>
              <a:rPr lang="ja-JP" altLang="en-US" sz="3200" dirty="0" smtClean="0">
                <a:solidFill>
                  <a:srgbClr val="FF0000"/>
                </a:solidFill>
              </a:rPr>
              <a:t>が完成しました！</a:t>
            </a:r>
            <a:endParaRPr kumimoji="1" lang="ja-JP" altLang="en-US" sz="3200" dirty="0">
              <a:solidFill>
                <a:srgbClr val="FF0000"/>
              </a:solidFill>
            </a:endParaRPr>
          </a:p>
        </p:txBody>
      </p:sp>
      <p:sp>
        <p:nvSpPr>
          <p:cNvPr id="5" name="四角形吹き出し 4"/>
          <p:cNvSpPr/>
          <p:nvPr/>
        </p:nvSpPr>
        <p:spPr>
          <a:xfrm>
            <a:off x="182404" y="2636912"/>
            <a:ext cx="1626309" cy="900153"/>
          </a:xfrm>
          <a:prstGeom prst="wedgeRectCallout">
            <a:avLst>
              <a:gd name="adj1" fmla="val 71038"/>
              <a:gd name="adj2" fmla="val 2486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smtClean="0"/>
              <a:t>子どもが</a:t>
            </a:r>
            <a:endParaRPr kumimoji="1" lang="en-US" altLang="ja-JP" sz="2400" dirty="0" smtClean="0"/>
          </a:p>
          <a:p>
            <a:pPr algn="ctr"/>
            <a:r>
              <a:rPr kumimoji="1" lang="ja-JP" altLang="en-US" sz="2400" dirty="0" smtClean="0"/>
              <a:t>主語で！</a:t>
            </a:r>
            <a:endParaRPr kumimoji="1" lang="ja-JP" altLang="en-US" sz="2400" dirty="0"/>
          </a:p>
        </p:txBody>
      </p:sp>
      <p:sp>
        <p:nvSpPr>
          <p:cNvPr id="6" name="テキスト ボックス 5"/>
          <p:cNvSpPr txBox="1"/>
          <p:nvPr/>
        </p:nvSpPr>
        <p:spPr>
          <a:xfrm>
            <a:off x="367960" y="5843597"/>
            <a:ext cx="8447537" cy="954107"/>
          </a:xfrm>
          <a:prstGeom prst="rect">
            <a:avLst/>
          </a:prstGeom>
          <a:noFill/>
        </p:spPr>
        <p:txBody>
          <a:bodyPr wrap="square" rtlCol="0">
            <a:spAutoFit/>
          </a:bodyPr>
          <a:lstStyle/>
          <a:p>
            <a:r>
              <a:rPr kumimoji="1" lang="ja-JP" altLang="en-US" sz="2800" dirty="0" smtClean="0"/>
              <a:t>次は主な指導を行う「場面」（横軸）について話し合います。</a:t>
            </a:r>
            <a:endParaRPr kumimoji="1" lang="ja-JP" altLang="en-US" sz="2800" dirty="0"/>
          </a:p>
        </p:txBody>
      </p:sp>
    </p:spTree>
    <p:extLst>
      <p:ext uri="{BB962C8B-B14F-4D97-AF65-F5344CB8AC3E}">
        <p14:creationId xmlns:p14="http://schemas.microsoft.com/office/powerpoint/2010/main" val="1908418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メイリオ使い">
      <a:majorFont>
        <a:latin typeface="Franklin Gothic Medium"/>
        <a:ea typeface="メイリオ"/>
        <a:cs typeface=""/>
      </a:majorFont>
      <a:minorFont>
        <a:latin typeface="FrankRuehl"/>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TotalTime>
  <Words>379</Words>
  <Application>Microsoft Office PowerPoint</Application>
  <PresentationFormat>画面に合わせる (4:3)</PresentationFormat>
  <Paragraphs>58</Paragraphs>
  <Slides>6</Slides>
  <Notes>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6</vt:i4>
      </vt:variant>
    </vt:vector>
  </HeadingPairs>
  <TitlesOfParts>
    <vt:vector size="12" baseType="lpstr">
      <vt:lpstr>メイリオ</vt:lpstr>
      <vt:lpstr>游ゴシック</vt:lpstr>
      <vt:lpstr>Arial</vt:lpstr>
      <vt:lpstr>Franklin Gothic Medium</vt:lpstr>
      <vt:lpstr>FrankRuehl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naoki</dc:creator>
  <cp:lastModifiedBy>樋口 直樹</cp:lastModifiedBy>
  <cp:revision>26</cp:revision>
  <cp:lastPrinted>2018-05-02T04:59:11Z</cp:lastPrinted>
  <dcterms:created xsi:type="dcterms:W3CDTF">2018-04-22T05:28:15Z</dcterms:created>
  <dcterms:modified xsi:type="dcterms:W3CDTF">2018-05-07T02:07:22Z</dcterms:modified>
</cp:coreProperties>
</file>