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369" r:id="rId3"/>
    <p:sldId id="384" r:id="rId4"/>
    <p:sldId id="372" r:id="rId5"/>
    <p:sldId id="373" r:id="rId6"/>
    <p:sldId id="382" r:id="rId7"/>
    <p:sldId id="379" r:id="rId8"/>
    <p:sldId id="374" r:id="rId9"/>
  </p:sldIdLst>
  <p:sldSz cx="9144000" cy="6858000" type="screen4x3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CC"/>
    <a:srgbClr val="FFBDBD"/>
    <a:srgbClr val="FFFF89"/>
    <a:srgbClr val="FFFF65"/>
    <a:srgbClr val="81C9FF"/>
    <a:srgbClr val="79FFFF"/>
    <a:srgbClr val="007635"/>
    <a:srgbClr val="00D661"/>
    <a:srgbClr val="FFF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96" autoAdjust="0"/>
  </p:normalViewPr>
  <p:slideViewPr>
    <p:cSldViewPr snapToGrid="0">
      <p:cViewPr varScale="1">
        <p:scale>
          <a:sx n="50" d="100"/>
          <a:sy n="50" d="100"/>
        </p:scale>
        <p:origin x="17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7EE80-A3F5-4F1A-A0D7-1A1D47E3309B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D0BD8-8E47-41EF-A670-267B7D13A8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81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483DF-05AC-462E-97D4-529EA7757856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2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z="1200" dirty="0" smtClean="0">
                <a:effectLst/>
                <a:latin typeface="+mn-ea"/>
              </a:rPr>
              <a:t>行動の前に，行動を起こすきっかけがあり，</a:t>
            </a:r>
            <a:endParaRPr lang="en-US" altLang="ja-JP" sz="1200" dirty="0" smtClean="0">
              <a:effectLst/>
              <a:latin typeface="+mn-ea"/>
            </a:endParaRPr>
          </a:p>
          <a:p>
            <a:pPr>
              <a:defRPr/>
            </a:pPr>
            <a:r>
              <a:rPr lang="ja-JP" altLang="en-US" sz="1200" dirty="0" smtClean="0">
                <a:effectLst/>
                <a:latin typeface="+mn-ea"/>
              </a:rPr>
              <a:t>行動を起こした結果，うれしいことやよいことが起きると，その行動が増加します。</a:t>
            </a:r>
            <a:endParaRPr lang="en-US" altLang="ja-JP" sz="1200" dirty="0" smtClean="0">
              <a:effectLst/>
              <a:latin typeface="+mn-ea"/>
            </a:endParaRPr>
          </a:p>
          <a:p>
            <a:pPr>
              <a:defRPr/>
            </a:pPr>
            <a:endParaRPr lang="en-US" altLang="ja-JP" sz="1200" dirty="0" smtClean="0">
              <a:effectLst/>
              <a:latin typeface="+mn-ea"/>
            </a:endParaRPr>
          </a:p>
          <a:p>
            <a:pPr>
              <a:defRPr/>
            </a:pPr>
            <a:r>
              <a:rPr lang="ja-JP" altLang="en-US" dirty="0" smtClean="0"/>
              <a:t>しかし，ほめるだけでは不十分です。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ほめられる事が，子どもたちにとって「</a:t>
            </a:r>
            <a:r>
              <a:rPr lang="ja-JP" altLang="en-US" dirty="0" smtClean="0">
                <a:solidFill>
                  <a:srgbClr val="FF0000"/>
                </a:solidFill>
              </a:rPr>
              <a:t>よいこと</a:t>
            </a:r>
            <a:r>
              <a:rPr lang="ja-JP" altLang="en-US" dirty="0" smtClean="0"/>
              <a:t>」，「</a:t>
            </a:r>
            <a:r>
              <a:rPr lang="ja-JP" altLang="en-US" dirty="0" smtClean="0">
                <a:solidFill>
                  <a:srgbClr val="FF0000"/>
                </a:solidFill>
              </a:rPr>
              <a:t>うれしいこと</a:t>
            </a:r>
            <a:r>
              <a:rPr lang="ja-JP" altLang="en-US" dirty="0" smtClean="0"/>
              <a:t>」である必要があります。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子どもたちにとって「</a:t>
            </a:r>
            <a:r>
              <a:rPr lang="ja-JP" altLang="en-US" dirty="0" smtClean="0">
                <a:solidFill>
                  <a:srgbClr val="FF0000"/>
                </a:solidFill>
              </a:rPr>
              <a:t>よいこと</a:t>
            </a:r>
            <a:r>
              <a:rPr lang="ja-JP" altLang="en-US" dirty="0" smtClean="0"/>
              <a:t>」，「</a:t>
            </a:r>
            <a:r>
              <a:rPr lang="ja-JP" altLang="en-US" dirty="0" smtClean="0">
                <a:solidFill>
                  <a:srgbClr val="FF0000"/>
                </a:solidFill>
              </a:rPr>
              <a:t>うれしいこと</a:t>
            </a:r>
            <a:r>
              <a:rPr lang="ja-JP" altLang="en-US" dirty="0" smtClean="0"/>
              <a:t>」があったら，またしようと思います。そのためには，何がよかったのか意味を伝える必要があります。</a:t>
            </a:r>
          </a:p>
          <a:p>
            <a:pPr>
              <a:defRPr/>
            </a:pPr>
            <a:endParaRPr lang="ja-JP" altLang="en-US" sz="1200" dirty="0" smtClean="0">
              <a:effectLst/>
              <a:latin typeface="+mn-ea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D0BD8-8E47-41EF-A670-267B7D13A8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92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D0BD8-8E47-41EF-A670-267B7D13A8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06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6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3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9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5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9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04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38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8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40075-3CD0-4805-9E60-E2EFA797329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11618-FD6F-44C1-B940-67FA91B196D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3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11229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29028" y="1421246"/>
            <a:ext cx="9173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b="1" dirty="0" smtClean="0">
                <a:ln w="0"/>
                <a:solidFill>
                  <a:srgbClr val="007635"/>
                </a:solidFill>
                <a:latin typeface="+mn-ea"/>
              </a:rPr>
              <a:t>PBS</a:t>
            </a:r>
            <a:r>
              <a:rPr lang="ja-JP" altLang="en-US" sz="8000" b="1" dirty="0">
                <a:ln w="0"/>
                <a:solidFill>
                  <a:srgbClr val="007635"/>
                </a:solidFill>
                <a:latin typeface="+mn-ea"/>
              </a:rPr>
              <a:t>について</a:t>
            </a:r>
            <a:endParaRPr lang="en-US" altLang="ja-JP" sz="8000" b="1" dirty="0" smtClean="0">
              <a:ln w="0"/>
              <a:solidFill>
                <a:srgbClr val="007635"/>
              </a:solidFill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199617"/>
            <a:ext cx="92623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+mn-ea"/>
              </a:rPr>
              <a:t>学校全体で取り組むポジティブ行動</a:t>
            </a:r>
            <a:r>
              <a:rPr lang="ja-JP" altLang="en-US" sz="3200" b="1" dirty="0" smtClean="0">
                <a:solidFill>
                  <a:schemeClr val="bg1"/>
                </a:solidFill>
                <a:latin typeface="+mn-ea"/>
              </a:rPr>
              <a:t>支援</a:t>
            </a:r>
            <a:endParaRPr lang="en-US" altLang="ja-JP" sz="32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2000" dirty="0" smtClean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ja-JP" sz="2000" dirty="0" smtClean="0">
                <a:solidFill>
                  <a:schemeClr val="bg1"/>
                </a:solidFill>
                <a:latin typeface="+mn-ea"/>
              </a:rPr>
              <a:t>School― Wide   Positive Behavior Support</a:t>
            </a:r>
            <a:r>
              <a:rPr lang="ja-JP" altLang="en-US" sz="2000" dirty="0" smtClean="0">
                <a:solidFill>
                  <a:schemeClr val="bg1"/>
                </a:solidFill>
                <a:latin typeface="+mn-ea"/>
              </a:rPr>
              <a:t>）</a:t>
            </a:r>
            <a:endParaRPr lang="en-US" altLang="ja-JP" sz="2000" dirty="0" smtClean="0">
              <a:solidFill>
                <a:schemeClr val="bg1"/>
              </a:solidFill>
              <a:latin typeface="+mn-ea"/>
            </a:endParaRPr>
          </a:p>
          <a:p>
            <a:pPr algn="ctr"/>
            <a:endParaRPr lang="en-US" altLang="ja-JP" sz="14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4800" b="1" dirty="0" smtClean="0">
                <a:solidFill>
                  <a:prstClr val="black"/>
                </a:solidFill>
                <a:latin typeface="+mn-ea"/>
              </a:rPr>
              <a:t>　　　　　　　　　　　　　　</a:t>
            </a:r>
            <a:endParaRPr lang="ja-JP" altLang="en-US" sz="3200" b="1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82256" y="6027003"/>
            <a:ext cx="4101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徳島県立総合教育センター</a:t>
            </a:r>
            <a:endParaRPr kumimoji="1" lang="en-US" altLang="ja-JP" sz="2400" dirty="0" smtClean="0"/>
          </a:p>
          <a:p>
            <a:r>
              <a:rPr lang="ja-JP" altLang="en-US" sz="2400" dirty="0"/>
              <a:t>特別</a:t>
            </a:r>
            <a:r>
              <a:rPr lang="ja-JP" altLang="en-US" sz="2400" dirty="0" smtClean="0"/>
              <a:t>支援・相談課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2143"/>
            <a:ext cx="2775857" cy="2775857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97716" y="2717938"/>
            <a:ext cx="831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  </a:t>
            </a:r>
            <a:r>
              <a:rPr lang="en-US" altLang="ja-JP" sz="36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Positive </a:t>
            </a:r>
            <a:r>
              <a:rPr lang="en-US" altLang="ja-JP" sz="3600" b="1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Behavior </a:t>
            </a:r>
            <a:r>
              <a:rPr lang="en-US" altLang="ja-JP" sz="36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Support</a:t>
            </a:r>
            <a:endParaRPr lang="en-US" altLang="ja-JP" sz="3600" b="1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86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94873" y="5189790"/>
            <a:ext cx="8754255" cy="1577186"/>
          </a:xfrm>
          <a:prstGeom prst="rect">
            <a:avLst/>
          </a:prstGeom>
          <a:solidFill>
            <a:srgbClr val="7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28625" y="1242750"/>
            <a:ext cx="3786188" cy="3429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4" name="円/楕円 13"/>
          <p:cNvSpPr>
            <a:spLocks noChangeArrowheads="1"/>
          </p:cNvSpPr>
          <p:nvPr/>
        </p:nvSpPr>
        <p:spPr bwMode="auto">
          <a:xfrm>
            <a:off x="1214438" y="1242750"/>
            <a:ext cx="2286000" cy="1428750"/>
          </a:xfrm>
          <a:prstGeom prst="ellipse">
            <a:avLst/>
          </a:prstGeom>
          <a:solidFill>
            <a:srgbClr val="CCFFFF"/>
          </a:solidFill>
          <a:ln w="571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chemeClr val="dk1"/>
              </a:solidFill>
              <a:latin typeface="+mn-ea"/>
            </a:endParaRPr>
          </a:p>
        </p:txBody>
      </p:sp>
      <p:sp>
        <p:nvSpPr>
          <p:cNvPr id="243717" name="テキスト ボックス 14"/>
          <p:cNvSpPr txBox="1">
            <a:spLocks noChangeArrowheads="1"/>
          </p:cNvSpPr>
          <p:nvPr/>
        </p:nvSpPr>
        <p:spPr bwMode="auto">
          <a:xfrm>
            <a:off x="1192227" y="1471171"/>
            <a:ext cx="23304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>
                <a:latin typeface="+mn-ea"/>
                <a:ea typeface="+mn-ea"/>
              </a:rPr>
              <a:t>望ましい</a:t>
            </a:r>
            <a:r>
              <a:rPr lang="ja-JP" altLang="en-US" sz="3600" dirty="0" smtClean="0">
                <a:effectLst/>
                <a:latin typeface="+mn-ea"/>
                <a:ea typeface="+mn-ea"/>
              </a:rPr>
              <a:t>行動</a:t>
            </a:r>
            <a:endParaRPr lang="ja-JP" altLang="en-US" sz="3600" dirty="0">
              <a:effectLst/>
              <a:latin typeface="+mn-ea"/>
              <a:ea typeface="+mn-ea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5072063" y="1214438"/>
            <a:ext cx="3786187" cy="3429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8" name="円/楕円 17"/>
          <p:cNvSpPr>
            <a:spLocks noChangeArrowheads="1"/>
          </p:cNvSpPr>
          <p:nvPr/>
        </p:nvSpPr>
        <p:spPr bwMode="auto">
          <a:xfrm>
            <a:off x="5292725" y="1196975"/>
            <a:ext cx="3367088" cy="2600325"/>
          </a:xfrm>
          <a:prstGeom prst="ellipse">
            <a:avLst/>
          </a:prstGeom>
          <a:solidFill>
            <a:srgbClr val="CCFFFF"/>
          </a:solidFill>
          <a:ln w="57150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chemeClr val="dk1"/>
              </a:solidFill>
              <a:latin typeface="+mn-ea"/>
            </a:endParaRPr>
          </a:p>
        </p:txBody>
      </p:sp>
      <p:sp>
        <p:nvSpPr>
          <p:cNvPr id="243720" name="テキスト ボックス 18"/>
          <p:cNvSpPr txBox="1">
            <a:spLocks noChangeArrowheads="1"/>
          </p:cNvSpPr>
          <p:nvPr/>
        </p:nvSpPr>
        <p:spPr bwMode="auto">
          <a:xfrm>
            <a:off x="5805791" y="1436421"/>
            <a:ext cx="2318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="1" dirty="0" smtClean="0">
                <a:latin typeface="+mn-ea"/>
                <a:ea typeface="+mn-ea"/>
              </a:rPr>
              <a:t>望ましい行動</a:t>
            </a:r>
            <a:endParaRPr lang="ja-JP" altLang="en-US" sz="3600" b="1" dirty="0">
              <a:effectLst/>
              <a:latin typeface="+mn-ea"/>
              <a:ea typeface="+mn-ea"/>
            </a:endParaRPr>
          </a:p>
        </p:txBody>
      </p:sp>
      <p:sp>
        <p:nvSpPr>
          <p:cNvPr id="243721" name="テキスト ボックス 19"/>
          <p:cNvSpPr txBox="1">
            <a:spLocks noChangeArrowheads="1"/>
          </p:cNvSpPr>
          <p:nvPr/>
        </p:nvSpPr>
        <p:spPr bwMode="auto">
          <a:xfrm>
            <a:off x="5503862" y="3891155"/>
            <a:ext cx="2944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latin typeface="+mn-ea"/>
                <a:ea typeface="+mn-ea"/>
              </a:rPr>
              <a:t>望ましく</a:t>
            </a:r>
            <a:r>
              <a:rPr lang="ja-JP" altLang="en-US" sz="2400" dirty="0" smtClean="0">
                <a:latin typeface="+mn-ea"/>
                <a:ea typeface="+mn-ea"/>
              </a:rPr>
              <a:t>ない行動</a:t>
            </a:r>
            <a:endParaRPr lang="ja-JP" altLang="en-US" sz="2400" dirty="0">
              <a:effectLst/>
              <a:latin typeface="+mn-ea"/>
              <a:ea typeface="+mn-ea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4301056" y="2428875"/>
            <a:ext cx="714375" cy="1143000"/>
          </a:xfrm>
          <a:prstGeom prst="rightArrow">
            <a:avLst>
              <a:gd name="adj1" fmla="val 50000"/>
              <a:gd name="adj2" fmla="val 662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+mn-ea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rot="5400000">
            <a:off x="5572125" y="2286001"/>
            <a:ext cx="642937" cy="50006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rot="5400000">
            <a:off x="5936580" y="2786063"/>
            <a:ext cx="785813" cy="285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rot="16200000" flipH="1">
            <a:off x="7115300" y="2918018"/>
            <a:ext cx="857250" cy="2143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5400000">
            <a:off x="6513022" y="3080004"/>
            <a:ext cx="85725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16200000" flipH="1">
            <a:off x="7608094" y="2393157"/>
            <a:ext cx="785812" cy="4286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318092" y="5393662"/>
            <a:ext cx="8540158" cy="1200329"/>
          </a:xfrm>
          <a:prstGeom prst="rect">
            <a:avLst/>
          </a:prstGeom>
          <a:solidFill>
            <a:srgbClr val="79FFFF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3600" dirty="0" smtClean="0">
                <a:effectLst/>
                <a:latin typeface="+mn-ea"/>
              </a:rPr>
              <a:t>望ましい行動</a:t>
            </a:r>
            <a:r>
              <a:rPr lang="ja-JP" altLang="en-US" sz="3600" dirty="0">
                <a:effectLst/>
                <a:latin typeface="+mn-ea"/>
              </a:rPr>
              <a:t>を学習すること</a:t>
            </a:r>
            <a:r>
              <a:rPr lang="ja-JP" altLang="en-US" sz="3600" dirty="0" smtClean="0">
                <a:effectLst/>
                <a:latin typeface="+mn-ea"/>
              </a:rPr>
              <a:t>で相対的に</a:t>
            </a:r>
            <a:r>
              <a:rPr lang="ja-JP" altLang="en-US" sz="3600" dirty="0">
                <a:latin typeface="+mn-ea"/>
              </a:rPr>
              <a:t>望ましく</a:t>
            </a:r>
            <a:r>
              <a:rPr lang="ja-JP" altLang="en-US" sz="3600" dirty="0" smtClean="0">
                <a:latin typeface="+mn-ea"/>
              </a:rPr>
              <a:t>ない行動</a:t>
            </a:r>
            <a:r>
              <a:rPr lang="ja-JP" altLang="en-US" sz="3600" dirty="0" smtClean="0">
                <a:effectLst/>
                <a:latin typeface="+mn-ea"/>
              </a:rPr>
              <a:t>が</a:t>
            </a:r>
            <a:r>
              <a:rPr lang="ja-JP" altLang="en-US" sz="3600" dirty="0">
                <a:effectLst/>
                <a:latin typeface="+mn-ea"/>
              </a:rPr>
              <a:t>少なく</a:t>
            </a:r>
            <a:r>
              <a:rPr lang="ja-JP" altLang="en-US" sz="3600" dirty="0" smtClean="0">
                <a:effectLst/>
                <a:latin typeface="+mn-ea"/>
              </a:rPr>
              <a:t>なる考え方</a:t>
            </a:r>
            <a:endParaRPr lang="en-US" altLang="ja-JP" sz="3600" dirty="0">
              <a:effectLst/>
              <a:latin typeface="+mn-ea"/>
            </a:endParaRPr>
          </a:p>
        </p:txBody>
      </p:sp>
      <p:sp>
        <p:nvSpPr>
          <p:cNvPr id="243729" name="テキスト ボックス 27"/>
          <p:cNvSpPr txBox="1">
            <a:spLocks noChangeArrowheads="1"/>
          </p:cNvSpPr>
          <p:nvPr/>
        </p:nvSpPr>
        <p:spPr bwMode="auto">
          <a:xfrm>
            <a:off x="739791" y="3042300"/>
            <a:ext cx="30310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>
                <a:latin typeface="+mn-ea"/>
                <a:ea typeface="+mn-ea"/>
              </a:rPr>
              <a:t>望ましくない</a:t>
            </a:r>
            <a:r>
              <a:rPr lang="ja-JP" altLang="en-US" sz="3600" dirty="0" smtClean="0">
                <a:effectLst/>
                <a:latin typeface="+mn-ea"/>
                <a:ea typeface="+mn-ea"/>
              </a:rPr>
              <a:t>行動</a:t>
            </a:r>
            <a:endParaRPr lang="ja-JP" altLang="en-US" sz="3600" dirty="0">
              <a:effectLst/>
              <a:latin typeface="+mn-ea"/>
              <a:ea typeface="+mn-ea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0" y="-12322"/>
            <a:ext cx="9144000" cy="1034321"/>
            <a:chOff x="0" y="0"/>
            <a:chExt cx="9144000" cy="1034321"/>
          </a:xfrm>
          <a:solidFill>
            <a:srgbClr val="00B050"/>
          </a:solidFill>
        </p:grpSpPr>
        <p:sp>
          <p:nvSpPr>
            <p:cNvPr id="29" name="正方形/長方形 28"/>
            <p:cNvSpPr/>
            <p:nvPr/>
          </p:nvSpPr>
          <p:spPr>
            <a:xfrm>
              <a:off x="0" y="0"/>
              <a:ext cx="9144000" cy="10343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41805" y="210220"/>
              <a:ext cx="8716445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000" b="1" dirty="0" smtClean="0">
                  <a:solidFill>
                    <a:prstClr val="white"/>
                  </a:solidFill>
                  <a:latin typeface="+mn-ea"/>
                </a:rPr>
                <a:t>ポジティブ</a:t>
              </a:r>
              <a:r>
                <a:rPr lang="ja-JP" altLang="en-US" sz="4000" b="1" dirty="0">
                  <a:solidFill>
                    <a:prstClr val="white"/>
                  </a:solidFill>
                  <a:latin typeface="+mn-ea"/>
                </a:rPr>
                <a:t>行動</a:t>
              </a:r>
              <a:r>
                <a:rPr lang="ja-JP" altLang="en-US" sz="4000" b="1" dirty="0" smtClean="0">
                  <a:solidFill>
                    <a:prstClr val="white"/>
                  </a:solidFill>
                  <a:latin typeface="+mn-ea"/>
                </a:rPr>
                <a:t>支援</a:t>
              </a:r>
              <a:r>
                <a:rPr lang="en-US" altLang="ja-JP" sz="3600" b="1" dirty="0">
                  <a:solidFill>
                    <a:prstClr val="white"/>
                  </a:solidFill>
                  <a:latin typeface="+mn-ea"/>
                </a:rPr>
                <a:t>(</a:t>
              </a:r>
              <a:r>
                <a:rPr lang="ja-JP" altLang="en-US" sz="3600" b="1" dirty="0" smtClean="0">
                  <a:solidFill>
                    <a:prstClr val="white"/>
                  </a:solidFill>
                  <a:latin typeface="+mn-ea"/>
                </a:rPr>
                <a:t>＝ＰＢＳ</a:t>
              </a:r>
              <a:r>
                <a:rPr lang="en-US" altLang="ja-JP" sz="3600" b="1" dirty="0" smtClean="0">
                  <a:solidFill>
                    <a:prstClr val="white"/>
                  </a:solidFill>
                  <a:latin typeface="+mn-ea"/>
                </a:rPr>
                <a:t>)</a:t>
              </a:r>
              <a:r>
                <a:rPr lang="ja-JP" altLang="en-US" sz="3600" b="1" dirty="0" smtClean="0">
                  <a:solidFill>
                    <a:prstClr val="white"/>
                  </a:solidFill>
                  <a:latin typeface="+mn-ea"/>
                </a:rPr>
                <a:t>って？</a:t>
              </a:r>
              <a:endParaRPr lang="ja-JP" altLang="en-US" sz="3600" b="1" dirty="0">
                <a:solidFill>
                  <a:prstClr val="white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48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1" y="1128367"/>
            <a:ext cx="8686800" cy="2200246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ja-JP" altLang="en-US" sz="3600" dirty="0" smtClean="0"/>
              <a:t>子どもの行動を理解し，望ましい行動を育てたり，問題が起こる前から取り組むことで，望ましくない行動を予防したりすることを目指す。</a:t>
            </a:r>
            <a:endParaRPr lang="en-US" altLang="ja-JP" sz="3600" dirty="0" smtClean="0"/>
          </a:p>
        </p:txBody>
      </p:sp>
      <p:pic>
        <p:nvPicPr>
          <p:cNvPr id="8197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627" y="3734096"/>
            <a:ext cx="1892023" cy="166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228601" y="5518727"/>
            <a:ext cx="9144000" cy="14021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4000" b="1" dirty="0" smtClean="0">
                <a:solidFill>
                  <a:srgbClr val="FF0000"/>
                </a:solidFill>
                <a:effectLst/>
                <a:latin typeface="+mn-ea"/>
              </a:rPr>
              <a:t>  子ども</a:t>
            </a:r>
            <a:r>
              <a:rPr lang="ja-JP" altLang="en-US" sz="4000" b="1" dirty="0">
                <a:solidFill>
                  <a:srgbClr val="FF0000"/>
                </a:solidFill>
                <a:effectLst/>
                <a:latin typeface="+mn-ea"/>
              </a:rPr>
              <a:t>たち</a:t>
            </a:r>
            <a:r>
              <a:rPr lang="ja-JP" altLang="en-US" sz="4000" b="1" dirty="0" smtClean="0">
                <a:solidFill>
                  <a:srgbClr val="FF0000"/>
                </a:solidFill>
                <a:effectLst/>
                <a:latin typeface="+mn-ea"/>
              </a:rPr>
              <a:t>の「</a:t>
            </a:r>
            <a:r>
              <a:rPr lang="ja-JP" altLang="en-US" sz="4000" b="1" dirty="0">
                <a:solidFill>
                  <a:srgbClr val="FF0000"/>
                </a:solidFill>
                <a:effectLst/>
                <a:latin typeface="+mn-ea"/>
              </a:rPr>
              <a:t>わかった</a:t>
            </a:r>
            <a:r>
              <a:rPr lang="ja-JP" altLang="en-US" sz="4000" b="1" dirty="0" smtClean="0">
                <a:solidFill>
                  <a:srgbClr val="FF0000"/>
                </a:solidFill>
                <a:effectLst/>
                <a:latin typeface="+mn-ea"/>
              </a:rPr>
              <a:t>」</a:t>
            </a:r>
            <a:endParaRPr lang="en-US" altLang="ja-JP" sz="4000" b="1" dirty="0" smtClean="0">
              <a:solidFill>
                <a:srgbClr val="FF0000"/>
              </a:solidFill>
              <a:effectLst/>
              <a:latin typeface="+mn-ea"/>
            </a:endParaRPr>
          </a:p>
          <a:p>
            <a:pPr>
              <a:defRPr/>
            </a:pPr>
            <a:r>
              <a:rPr lang="ja-JP" altLang="en-US" sz="4000" b="1" dirty="0">
                <a:solidFill>
                  <a:srgbClr val="FF0000"/>
                </a:solidFill>
                <a:latin typeface="+mn-ea"/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</a:rPr>
              <a:t>　　　　　</a:t>
            </a:r>
            <a:r>
              <a:rPr lang="ja-JP" altLang="en-US" sz="4000" b="1" dirty="0" smtClean="0">
                <a:solidFill>
                  <a:srgbClr val="FF0000"/>
                </a:solidFill>
                <a:effectLst/>
                <a:latin typeface="+mn-ea"/>
              </a:rPr>
              <a:t>「</a:t>
            </a:r>
            <a:r>
              <a:rPr lang="ja-JP" altLang="en-US" sz="4000" b="1" dirty="0">
                <a:solidFill>
                  <a:srgbClr val="FF0000"/>
                </a:solidFill>
                <a:effectLst/>
                <a:latin typeface="+mn-ea"/>
              </a:rPr>
              <a:t>できた</a:t>
            </a:r>
            <a:r>
              <a:rPr lang="ja-JP" altLang="en-US" sz="4000" b="1" dirty="0" smtClean="0">
                <a:solidFill>
                  <a:srgbClr val="FF0000"/>
                </a:solidFill>
                <a:effectLst/>
                <a:latin typeface="+mn-ea"/>
              </a:rPr>
              <a:t>」を育て</a:t>
            </a:r>
            <a:r>
              <a:rPr lang="ja-JP" altLang="en-US" sz="4000" b="1" dirty="0">
                <a:solidFill>
                  <a:srgbClr val="FF0000"/>
                </a:solidFill>
                <a:latin typeface="+mn-ea"/>
              </a:rPr>
              <a:t>る</a:t>
            </a:r>
            <a:r>
              <a:rPr lang="ja-JP" altLang="en-US" sz="4000" b="1" dirty="0" smtClean="0">
                <a:solidFill>
                  <a:srgbClr val="FF0000"/>
                </a:solidFill>
                <a:effectLst/>
                <a:latin typeface="+mn-ea"/>
              </a:rPr>
              <a:t>！</a:t>
            </a:r>
            <a:endParaRPr lang="ja-JP" altLang="en-US" sz="4000" b="1" dirty="0">
              <a:solidFill>
                <a:srgbClr val="FF0000"/>
              </a:solidFill>
              <a:effectLst/>
              <a:latin typeface="+mn-ea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0" y="0"/>
            <a:ext cx="9144000" cy="1034321"/>
            <a:chOff x="0" y="0"/>
            <a:chExt cx="9144000" cy="1034321"/>
          </a:xfrm>
          <a:solidFill>
            <a:srgbClr val="00B050"/>
          </a:solidFill>
        </p:grpSpPr>
        <p:sp>
          <p:nvSpPr>
            <p:cNvPr id="9" name="正方形/長方形 8"/>
            <p:cNvSpPr/>
            <p:nvPr/>
          </p:nvSpPr>
          <p:spPr>
            <a:xfrm>
              <a:off x="0" y="0"/>
              <a:ext cx="9144000" cy="10343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94873" y="179881"/>
              <a:ext cx="8754255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 smtClean="0">
                  <a:solidFill>
                    <a:schemeClr val="bg1"/>
                  </a:solidFill>
                  <a:latin typeface="+mn-ea"/>
                </a:rPr>
                <a:t>“望ましい行動”</a:t>
              </a:r>
              <a:r>
                <a:rPr lang="ja-JP" altLang="en-US" sz="4000" b="1" dirty="0">
                  <a:solidFill>
                    <a:schemeClr val="bg1"/>
                  </a:solidFill>
                  <a:latin typeface="+mn-ea"/>
                </a:rPr>
                <a:t>に注目</a:t>
              </a:r>
              <a:r>
                <a:rPr lang="ja-JP" altLang="en-US" sz="4000" b="1" dirty="0" smtClean="0">
                  <a:solidFill>
                    <a:schemeClr val="bg1"/>
                  </a:solidFill>
                  <a:latin typeface="+mn-ea"/>
                </a:rPr>
                <a:t>して</a:t>
              </a:r>
              <a:r>
                <a:rPr lang="ja-JP" altLang="en-US" sz="4000" b="1" dirty="0">
                  <a:solidFill>
                    <a:schemeClr val="bg1"/>
                  </a:solidFill>
                  <a:latin typeface="+mn-ea"/>
                </a:rPr>
                <a:t>育てる</a:t>
              </a: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78" y="3896401"/>
            <a:ext cx="1502855" cy="1502855"/>
          </a:xfrm>
          <a:prstGeom prst="rect">
            <a:avLst/>
          </a:prstGeom>
        </p:spPr>
      </p:pic>
      <p:sp>
        <p:nvSpPr>
          <p:cNvPr id="12" name="右矢印 11"/>
          <p:cNvSpPr/>
          <p:nvPr/>
        </p:nvSpPr>
        <p:spPr>
          <a:xfrm>
            <a:off x="5358504" y="4564374"/>
            <a:ext cx="1645120" cy="834882"/>
          </a:xfrm>
          <a:prstGeom prst="rightArrow">
            <a:avLst>
              <a:gd name="adj1" fmla="val 50000"/>
              <a:gd name="adj2" fmla="val 532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" name="爆発 1 2"/>
          <p:cNvSpPr/>
          <p:nvPr/>
        </p:nvSpPr>
        <p:spPr>
          <a:xfrm>
            <a:off x="4688765" y="2386132"/>
            <a:ext cx="3503319" cy="2294292"/>
          </a:xfrm>
          <a:prstGeom prst="irregularSeal1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34459" y="2895353"/>
            <a:ext cx="315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“褒める“ことが</a:t>
            </a:r>
            <a:r>
              <a:rPr lang="ja-JP" altLang="en-US" sz="3600" b="1" dirty="0" smtClean="0"/>
              <a:t>ポイント</a:t>
            </a:r>
            <a:endParaRPr kumimoji="1" lang="ja-JP" altLang="en-US" sz="3600" b="1" dirty="0"/>
          </a:p>
        </p:txBody>
      </p:sp>
      <p:sp>
        <p:nvSpPr>
          <p:cNvPr id="13" name="右矢印 12"/>
          <p:cNvSpPr/>
          <p:nvPr/>
        </p:nvSpPr>
        <p:spPr>
          <a:xfrm>
            <a:off x="2268338" y="4500278"/>
            <a:ext cx="874812" cy="834882"/>
          </a:xfrm>
          <a:prstGeom prst="rightArrow">
            <a:avLst>
              <a:gd name="adj1" fmla="val 50000"/>
              <a:gd name="adj2" fmla="val 532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latin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0" y="3961592"/>
            <a:ext cx="1437664" cy="143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0" y="0"/>
            <a:ext cx="9144000" cy="10343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3157538" y="2747588"/>
            <a:ext cx="2716212" cy="1081087"/>
          </a:xfrm>
          <a:custGeom>
            <a:avLst/>
            <a:gdLst>
              <a:gd name="T0" fmla="*/ 2147483646 w 8554"/>
              <a:gd name="T1" fmla="*/ 2147483646 h 4536"/>
              <a:gd name="T2" fmla="*/ 2147483646 w 8554"/>
              <a:gd name="T3" fmla="*/ 2147483646 h 4536"/>
              <a:gd name="T4" fmla="*/ 2147483646 w 8554"/>
              <a:gd name="T5" fmla="*/ 2147483646 h 4536"/>
              <a:gd name="T6" fmla="*/ 2147483646 w 8554"/>
              <a:gd name="T7" fmla="*/ 2147483646 h 4536"/>
              <a:gd name="T8" fmla="*/ 2147483646 w 8554"/>
              <a:gd name="T9" fmla="*/ 2147483646 h 4536"/>
              <a:gd name="T10" fmla="*/ 2147483646 w 8554"/>
              <a:gd name="T11" fmla="*/ 2147483646 h 4536"/>
              <a:gd name="T12" fmla="*/ 2147483646 w 8554"/>
              <a:gd name="T13" fmla="*/ 2147483646 h 4536"/>
              <a:gd name="T14" fmla="*/ 2147483646 w 8554"/>
              <a:gd name="T15" fmla="*/ 2147483646 h 4536"/>
              <a:gd name="T16" fmla="*/ 2147483646 w 8554"/>
              <a:gd name="T17" fmla="*/ 2147483646 h 4536"/>
              <a:gd name="T18" fmla="*/ 0 w 8554"/>
              <a:gd name="T19" fmla="*/ 2147483646 h 4536"/>
              <a:gd name="T20" fmla="*/ 2147483646 w 8554"/>
              <a:gd name="T21" fmla="*/ 2147483646 h 4536"/>
              <a:gd name="T22" fmla="*/ 2147483646 w 8554"/>
              <a:gd name="T23" fmla="*/ 2147483646 h 4536"/>
              <a:gd name="T24" fmla="*/ 2147483646 w 8554"/>
              <a:gd name="T25" fmla="*/ 2147483646 h 4536"/>
              <a:gd name="T26" fmla="*/ 2147483646 w 8554"/>
              <a:gd name="T27" fmla="*/ 2147483646 h 4536"/>
              <a:gd name="T28" fmla="*/ 2147483646 w 8554"/>
              <a:gd name="T29" fmla="*/ 2147483646 h 4536"/>
              <a:gd name="T30" fmla="*/ 2147483646 w 8554"/>
              <a:gd name="T31" fmla="*/ 2147483646 h 4536"/>
              <a:gd name="T32" fmla="*/ 2147483646 w 8554"/>
              <a:gd name="T33" fmla="*/ 2147483646 h 4536"/>
              <a:gd name="T34" fmla="*/ 2147483646 w 8554"/>
              <a:gd name="T35" fmla="*/ 2147483646 h 4536"/>
              <a:gd name="T36" fmla="*/ 2147483646 w 8554"/>
              <a:gd name="T37" fmla="*/ 2147483646 h 4536"/>
              <a:gd name="T38" fmla="*/ 2147483646 w 8554"/>
              <a:gd name="T39" fmla="*/ 2147483646 h 4536"/>
              <a:gd name="T40" fmla="*/ 2147483646 w 8554"/>
              <a:gd name="T41" fmla="*/ 2147483646 h 4536"/>
              <a:gd name="T42" fmla="*/ 2147483646 w 8554"/>
              <a:gd name="T43" fmla="*/ 2147483646 h 4536"/>
              <a:gd name="T44" fmla="*/ 2147483646 w 8554"/>
              <a:gd name="T45" fmla="*/ 2147483646 h 4536"/>
              <a:gd name="T46" fmla="*/ 2147483646 w 8554"/>
              <a:gd name="T47" fmla="*/ 2147483646 h 4536"/>
              <a:gd name="T48" fmla="*/ 2147483646 w 8554"/>
              <a:gd name="T49" fmla="*/ 2147483646 h 4536"/>
              <a:gd name="T50" fmla="*/ 2147483646 w 8554"/>
              <a:gd name="T51" fmla="*/ 2147483646 h 4536"/>
              <a:gd name="T52" fmla="*/ 2147483646 w 8554"/>
              <a:gd name="T53" fmla="*/ 2147483646 h 4536"/>
              <a:gd name="T54" fmla="*/ 2147483646 w 8554"/>
              <a:gd name="T55" fmla="*/ 2147483646 h 4536"/>
              <a:gd name="T56" fmla="*/ 2147483646 w 8554"/>
              <a:gd name="T57" fmla="*/ 2147483646 h 4536"/>
              <a:gd name="T58" fmla="*/ 2147483646 w 8554"/>
              <a:gd name="T59" fmla="*/ 2147483646 h 4536"/>
              <a:gd name="T60" fmla="*/ 2147483646 w 8554"/>
              <a:gd name="T61" fmla="*/ 2147483646 h 4536"/>
              <a:gd name="T62" fmla="*/ 2147483646 w 8554"/>
              <a:gd name="T63" fmla="*/ 2147483646 h 4536"/>
              <a:gd name="T64" fmla="*/ 2147483646 w 8554"/>
              <a:gd name="T65" fmla="*/ 2147483646 h 4536"/>
              <a:gd name="T66" fmla="*/ 2147483646 w 8554"/>
              <a:gd name="T67" fmla="*/ 2147483646 h 4536"/>
              <a:gd name="T68" fmla="*/ 2147483646 w 8554"/>
              <a:gd name="T69" fmla="*/ 2147483646 h 4536"/>
              <a:gd name="T70" fmla="*/ 2147483646 w 8554"/>
              <a:gd name="T71" fmla="*/ 2147483646 h 4536"/>
              <a:gd name="T72" fmla="*/ 2147483646 w 8554"/>
              <a:gd name="T73" fmla="*/ 2147483646 h 4536"/>
              <a:gd name="T74" fmla="*/ 2147483646 w 8554"/>
              <a:gd name="T75" fmla="*/ 2147483646 h 4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554"/>
              <a:gd name="T115" fmla="*/ 0 h 4536"/>
              <a:gd name="T116" fmla="*/ 8554 w 8554"/>
              <a:gd name="T117" fmla="*/ 4536 h 4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554" h="4536">
                <a:moveTo>
                  <a:pt x="4277" y="4536"/>
                </a:moveTo>
                <a:lnTo>
                  <a:pt x="3839" y="4524"/>
                </a:lnTo>
                <a:lnTo>
                  <a:pt x="3415" y="4489"/>
                </a:lnTo>
                <a:lnTo>
                  <a:pt x="3005" y="4434"/>
                </a:lnTo>
                <a:lnTo>
                  <a:pt x="2612" y="4358"/>
                </a:lnTo>
                <a:lnTo>
                  <a:pt x="2238" y="4261"/>
                </a:lnTo>
                <a:lnTo>
                  <a:pt x="1886" y="4148"/>
                </a:lnTo>
                <a:lnTo>
                  <a:pt x="1557" y="4017"/>
                </a:lnTo>
                <a:lnTo>
                  <a:pt x="1253" y="3871"/>
                </a:lnTo>
                <a:lnTo>
                  <a:pt x="976" y="3710"/>
                </a:lnTo>
                <a:lnTo>
                  <a:pt x="730" y="3536"/>
                </a:lnTo>
                <a:lnTo>
                  <a:pt x="516" y="3348"/>
                </a:lnTo>
                <a:lnTo>
                  <a:pt x="336" y="3150"/>
                </a:lnTo>
                <a:lnTo>
                  <a:pt x="193" y="2942"/>
                </a:lnTo>
                <a:lnTo>
                  <a:pt x="135" y="2835"/>
                </a:lnTo>
                <a:lnTo>
                  <a:pt x="87" y="2725"/>
                </a:lnTo>
                <a:lnTo>
                  <a:pt x="49" y="2612"/>
                </a:lnTo>
                <a:lnTo>
                  <a:pt x="21" y="2499"/>
                </a:lnTo>
                <a:lnTo>
                  <a:pt x="6" y="2385"/>
                </a:lnTo>
                <a:lnTo>
                  <a:pt x="0" y="2268"/>
                </a:lnTo>
                <a:lnTo>
                  <a:pt x="6" y="2151"/>
                </a:lnTo>
                <a:lnTo>
                  <a:pt x="21" y="2036"/>
                </a:lnTo>
                <a:lnTo>
                  <a:pt x="49" y="1923"/>
                </a:lnTo>
                <a:lnTo>
                  <a:pt x="87" y="1811"/>
                </a:lnTo>
                <a:lnTo>
                  <a:pt x="135" y="1701"/>
                </a:lnTo>
                <a:lnTo>
                  <a:pt x="193" y="1593"/>
                </a:lnTo>
                <a:lnTo>
                  <a:pt x="336" y="1386"/>
                </a:lnTo>
                <a:lnTo>
                  <a:pt x="516" y="1187"/>
                </a:lnTo>
                <a:lnTo>
                  <a:pt x="730" y="1000"/>
                </a:lnTo>
                <a:lnTo>
                  <a:pt x="976" y="825"/>
                </a:lnTo>
                <a:lnTo>
                  <a:pt x="1253" y="664"/>
                </a:lnTo>
                <a:lnTo>
                  <a:pt x="1557" y="518"/>
                </a:lnTo>
                <a:lnTo>
                  <a:pt x="1886" y="388"/>
                </a:lnTo>
                <a:lnTo>
                  <a:pt x="2238" y="274"/>
                </a:lnTo>
                <a:lnTo>
                  <a:pt x="2612" y="178"/>
                </a:lnTo>
                <a:lnTo>
                  <a:pt x="3005" y="102"/>
                </a:lnTo>
                <a:lnTo>
                  <a:pt x="3415" y="46"/>
                </a:lnTo>
                <a:lnTo>
                  <a:pt x="3839" y="11"/>
                </a:lnTo>
                <a:lnTo>
                  <a:pt x="4277" y="0"/>
                </a:lnTo>
                <a:lnTo>
                  <a:pt x="4715" y="11"/>
                </a:lnTo>
                <a:lnTo>
                  <a:pt x="5139" y="46"/>
                </a:lnTo>
                <a:lnTo>
                  <a:pt x="5549" y="102"/>
                </a:lnTo>
                <a:lnTo>
                  <a:pt x="5942" y="178"/>
                </a:lnTo>
                <a:lnTo>
                  <a:pt x="6316" y="274"/>
                </a:lnTo>
                <a:lnTo>
                  <a:pt x="6668" y="388"/>
                </a:lnTo>
                <a:lnTo>
                  <a:pt x="6997" y="518"/>
                </a:lnTo>
                <a:lnTo>
                  <a:pt x="7301" y="664"/>
                </a:lnTo>
                <a:lnTo>
                  <a:pt x="7578" y="825"/>
                </a:lnTo>
                <a:lnTo>
                  <a:pt x="7824" y="1000"/>
                </a:lnTo>
                <a:lnTo>
                  <a:pt x="8038" y="1187"/>
                </a:lnTo>
                <a:lnTo>
                  <a:pt x="8218" y="1386"/>
                </a:lnTo>
                <a:lnTo>
                  <a:pt x="8361" y="1593"/>
                </a:lnTo>
                <a:lnTo>
                  <a:pt x="8419" y="1701"/>
                </a:lnTo>
                <a:lnTo>
                  <a:pt x="8467" y="1811"/>
                </a:lnTo>
                <a:lnTo>
                  <a:pt x="8505" y="1923"/>
                </a:lnTo>
                <a:lnTo>
                  <a:pt x="8532" y="2036"/>
                </a:lnTo>
                <a:lnTo>
                  <a:pt x="8548" y="2151"/>
                </a:lnTo>
                <a:lnTo>
                  <a:pt x="8554" y="2268"/>
                </a:lnTo>
                <a:lnTo>
                  <a:pt x="8548" y="2385"/>
                </a:lnTo>
                <a:lnTo>
                  <a:pt x="8532" y="2499"/>
                </a:lnTo>
                <a:lnTo>
                  <a:pt x="8505" y="2612"/>
                </a:lnTo>
                <a:lnTo>
                  <a:pt x="8467" y="2725"/>
                </a:lnTo>
                <a:lnTo>
                  <a:pt x="8419" y="2835"/>
                </a:lnTo>
                <a:lnTo>
                  <a:pt x="8361" y="2942"/>
                </a:lnTo>
                <a:lnTo>
                  <a:pt x="8218" y="3150"/>
                </a:lnTo>
                <a:lnTo>
                  <a:pt x="8038" y="3348"/>
                </a:lnTo>
                <a:lnTo>
                  <a:pt x="7824" y="3536"/>
                </a:lnTo>
                <a:lnTo>
                  <a:pt x="7578" y="3710"/>
                </a:lnTo>
                <a:lnTo>
                  <a:pt x="7301" y="3871"/>
                </a:lnTo>
                <a:lnTo>
                  <a:pt x="6997" y="4017"/>
                </a:lnTo>
                <a:lnTo>
                  <a:pt x="6668" y="4148"/>
                </a:lnTo>
                <a:lnTo>
                  <a:pt x="6316" y="4261"/>
                </a:lnTo>
                <a:lnTo>
                  <a:pt x="5942" y="4358"/>
                </a:lnTo>
                <a:lnTo>
                  <a:pt x="5549" y="4434"/>
                </a:lnTo>
                <a:lnTo>
                  <a:pt x="5139" y="4489"/>
                </a:lnTo>
                <a:lnTo>
                  <a:pt x="4715" y="4524"/>
                </a:lnTo>
                <a:lnTo>
                  <a:pt x="4277" y="4536"/>
                </a:lnTo>
              </a:path>
            </a:pathLst>
          </a:custGeom>
          <a:solidFill>
            <a:srgbClr val="FFFF0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10800000">
            <a:off x="3114675" y="3259328"/>
            <a:ext cx="5100637" cy="19488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rgbClr val="79FFFF"/>
          </a:solidFill>
          <a:ln>
            <a:noFill/>
          </a:ln>
          <a:extLst/>
        </p:spPr>
        <p:txBody>
          <a:bodyPr wrap="none" anchor="ctr"/>
          <a:lstStyle/>
          <a:p>
            <a:endParaRPr lang="ja-JP" altLang="en-US">
              <a:latin typeface="+mn-ea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6498165" y="2725292"/>
            <a:ext cx="2471210" cy="12255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+mn-ea"/>
              <a:ea typeface="+mn-ea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77825" y="2688850"/>
            <a:ext cx="2233613" cy="1239838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latin typeface="+mn-ea"/>
              <a:ea typeface="+mn-ea"/>
            </a:endParaRP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6080125" y="4216025"/>
            <a:ext cx="2821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200">
                <a:latin typeface="+mn-ea"/>
                <a:ea typeface="+mn-ea"/>
              </a:rPr>
              <a:t>　</a:t>
            </a:r>
            <a:endParaRPr lang="ja-JP" altLang="en-US" sz="2400">
              <a:latin typeface="+mn-ea"/>
              <a:ea typeface="+mn-ea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86402" y="2907132"/>
            <a:ext cx="21780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ja-JP" altLang="en-US" sz="2400" dirty="0">
                <a:effectLst/>
                <a:latin typeface="+mn-ea"/>
                <a:ea typeface="+mn-ea"/>
              </a:rPr>
              <a:t>床にあるごみを見つけたとき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650384" y="2968735"/>
            <a:ext cx="21983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effectLst/>
                <a:latin typeface="+mn-ea"/>
                <a:ea typeface="+mn-ea"/>
              </a:rPr>
              <a:t>「ありがとう</a:t>
            </a:r>
            <a:r>
              <a:rPr lang="ja-JP" altLang="en-US" sz="2400" b="1" dirty="0" smtClean="0">
                <a:effectLst/>
                <a:latin typeface="+mn-ea"/>
                <a:ea typeface="+mn-ea"/>
              </a:rPr>
              <a:t>」</a:t>
            </a:r>
            <a:endParaRPr lang="en-US" altLang="ja-JP" sz="2400" b="1" dirty="0" smtClean="0">
              <a:effectLst/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 smtClean="0">
                <a:effectLst/>
                <a:latin typeface="+mn-ea"/>
                <a:ea typeface="+mn-ea"/>
              </a:rPr>
              <a:t>と</a:t>
            </a:r>
            <a:r>
              <a:rPr lang="ja-JP" altLang="en-US" sz="2400" b="1" dirty="0">
                <a:effectLst/>
                <a:latin typeface="+mn-ea"/>
                <a:ea typeface="+mn-ea"/>
              </a:rPr>
              <a:t>褒められる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241227" y="3072687"/>
            <a:ext cx="34091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buFontTx/>
              <a:buNone/>
            </a:pPr>
            <a:r>
              <a:rPr lang="ja-JP" altLang="en-US" sz="2800" b="1" dirty="0">
                <a:effectLst/>
                <a:latin typeface="+mn-ea"/>
                <a:ea typeface="+mn-ea"/>
              </a:rPr>
              <a:t>ごみ</a:t>
            </a:r>
            <a:r>
              <a:rPr lang="ja-JP" altLang="en-US" sz="2800" b="1" dirty="0" smtClean="0">
                <a:effectLst/>
                <a:latin typeface="+mn-ea"/>
                <a:ea typeface="+mn-ea"/>
              </a:rPr>
              <a:t>を拾</a:t>
            </a:r>
            <a:r>
              <a:rPr lang="ja-JP" altLang="en-US" sz="2800" b="1" dirty="0">
                <a:effectLst/>
                <a:latin typeface="+mn-ea"/>
                <a:ea typeface="+mn-ea"/>
              </a:rPr>
              <a:t>ったら</a:t>
            </a: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2655888" y="3120650"/>
            <a:ext cx="458787" cy="360363"/>
          </a:xfrm>
          <a:custGeom>
            <a:avLst/>
            <a:gdLst>
              <a:gd name="T0" fmla="*/ 0 w 2269"/>
              <a:gd name="T1" fmla="*/ 2147483646 h 1135"/>
              <a:gd name="T2" fmla="*/ 2147483646 w 2269"/>
              <a:gd name="T3" fmla="*/ 2147483646 h 1135"/>
              <a:gd name="T4" fmla="*/ 2147483646 w 2269"/>
              <a:gd name="T5" fmla="*/ 0 h 1135"/>
              <a:gd name="T6" fmla="*/ 2147483646 w 2269"/>
              <a:gd name="T7" fmla="*/ 2147483646 h 1135"/>
              <a:gd name="T8" fmla="*/ 2147483646 w 2269"/>
              <a:gd name="T9" fmla="*/ 2147483646 h 1135"/>
              <a:gd name="T10" fmla="*/ 2147483646 w 2269"/>
              <a:gd name="T11" fmla="*/ 2147483646 h 1135"/>
              <a:gd name="T12" fmla="*/ 0 w 2269"/>
              <a:gd name="T13" fmla="*/ 2147483646 h 1135"/>
              <a:gd name="T14" fmla="*/ 0 w 2269"/>
              <a:gd name="T15" fmla="*/ 2147483646 h 11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9"/>
              <a:gd name="T25" fmla="*/ 0 h 1135"/>
              <a:gd name="T26" fmla="*/ 2269 w 2269"/>
              <a:gd name="T27" fmla="*/ 1135 h 11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9" h="1135">
                <a:moveTo>
                  <a:pt x="0" y="284"/>
                </a:moveTo>
                <a:lnTo>
                  <a:pt x="1701" y="284"/>
                </a:lnTo>
                <a:lnTo>
                  <a:pt x="1701" y="0"/>
                </a:lnTo>
                <a:lnTo>
                  <a:pt x="2269" y="567"/>
                </a:lnTo>
                <a:lnTo>
                  <a:pt x="1701" y="1135"/>
                </a:lnTo>
                <a:lnTo>
                  <a:pt x="1701" y="851"/>
                </a:lnTo>
                <a:lnTo>
                  <a:pt x="0" y="851"/>
                </a:lnTo>
                <a:lnTo>
                  <a:pt x="0" y="284"/>
                </a:lnTo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4781976" y="4661141"/>
            <a:ext cx="2811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b="1" dirty="0">
                <a:effectLst/>
                <a:latin typeface="+mn-ea"/>
                <a:ea typeface="+mn-ea"/>
              </a:rPr>
              <a:t>行動の</a:t>
            </a:r>
            <a:r>
              <a:rPr lang="ja-JP" altLang="en-US" sz="3600" b="1" dirty="0">
                <a:solidFill>
                  <a:srgbClr val="FF0000"/>
                </a:solidFill>
                <a:effectLst/>
                <a:latin typeface="+mn-ea"/>
                <a:ea typeface="+mn-ea"/>
              </a:rPr>
              <a:t>増加</a:t>
            </a:r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5922963" y="3120650"/>
            <a:ext cx="458787" cy="360363"/>
          </a:xfrm>
          <a:custGeom>
            <a:avLst/>
            <a:gdLst>
              <a:gd name="T0" fmla="*/ 0 w 2269"/>
              <a:gd name="T1" fmla="*/ 2147483646 h 1135"/>
              <a:gd name="T2" fmla="*/ 2147483646 w 2269"/>
              <a:gd name="T3" fmla="*/ 2147483646 h 1135"/>
              <a:gd name="T4" fmla="*/ 2147483646 w 2269"/>
              <a:gd name="T5" fmla="*/ 0 h 1135"/>
              <a:gd name="T6" fmla="*/ 2147483646 w 2269"/>
              <a:gd name="T7" fmla="*/ 2147483646 h 1135"/>
              <a:gd name="T8" fmla="*/ 2147483646 w 2269"/>
              <a:gd name="T9" fmla="*/ 2147483646 h 1135"/>
              <a:gd name="T10" fmla="*/ 2147483646 w 2269"/>
              <a:gd name="T11" fmla="*/ 2147483646 h 1135"/>
              <a:gd name="T12" fmla="*/ 0 w 2269"/>
              <a:gd name="T13" fmla="*/ 2147483646 h 1135"/>
              <a:gd name="T14" fmla="*/ 0 w 2269"/>
              <a:gd name="T15" fmla="*/ 2147483646 h 11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69"/>
              <a:gd name="T25" fmla="*/ 0 h 1135"/>
              <a:gd name="T26" fmla="*/ 2269 w 2269"/>
              <a:gd name="T27" fmla="*/ 1135 h 11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69" h="1135">
                <a:moveTo>
                  <a:pt x="0" y="284"/>
                </a:moveTo>
                <a:lnTo>
                  <a:pt x="1701" y="284"/>
                </a:lnTo>
                <a:lnTo>
                  <a:pt x="1701" y="0"/>
                </a:lnTo>
                <a:lnTo>
                  <a:pt x="2269" y="567"/>
                </a:lnTo>
                <a:lnTo>
                  <a:pt x="1701" y="1135"/>
                </a:lnTo>
                <a:lnTo>
                  <a:pt x="1701" y="851"/>
                </a:lnTo>
                <a:lnTo>
                  <a:pt x="0" y="851"/>
                </a:lnTo>
                <a:lnTo>
                  <a:pt x="0" y="284"/>
                </a:lnTo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ja-JP" altLang="en-US">
              <a:latin typeface="+mn-ea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34473" y="2244350"/>
            <a:ext cx="2862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400" b="1" dirty="0">
                <a:solidFill>
                  <a:schemeClr val="tx2"/>
                </a:solidFill>
                <a:effectLst/>
                <a:latin typeface="+mn-ea"/>
              </a:rPr>
              <a:t>行動の前の出来事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939381" y="2267862"/>
            <a:ext cx="1152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2800" b="1" dirty="0">
                <a:solidFill>
                  <a:schemeClr val="tx2"/>
                </a:solidFill>
                <a:effectLst/>
                <a:latin typeface="+mn-ea"/>
              </a:rPr>
              <a:t>行動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6398591" y="2263627"/>
            <a:ext cx="2701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400" b="1" dirty="0">
                <a:solidFill>
                  <a:schemeClr val="tx2"/>
                </a:solidFill>
                <a:effectLst/>
                <a:latin typeface="+mn-ea"/>
              </a:rPr>
              <a:t>行動の後の出来事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4473" y="5595122"/>
            <a:ext cx="8926803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600" dirty="0" smtClean="0">
                <a:effectLst/>
                <a:latin typeface="+mn-ea"/>
              </a:rPr>
              <a:t>行動</a:t>
            </a:r>
            <a:r>
              <a:rPr lang="ja-JP" altLang="en-US" sz="3600" dirty="0">
                <a:effectLst/>
                <a:latin typeface="+mn-ea"/>
              </a:rPr>
              <a:t>を起こした</a:t>
            </a:r>
            <a:r>
              <a:rPr lang="ja-JP" altLang="en-US" sz="3600" dirty="0" smtClean="0">
                <a:effectLst/>
                <a:latin typeface="+mn-ea"/>
              </a:rPr>
              <a:t>結果，よいこと</a:t>
            </a:r>
            <a:r>
              <a:rPr lang="ja-JP" altLang="en-US" sz="3600" dirty="0">
                <a:effectLst/>
                <a:latin typeface="+mn-ea"/>
              </a:rPr>
              <a:t>が起きる</a:t>
            </a:r>
            <a:r>
              <a:rPr lang="ja-JP" altLang="en-US" sz="3600" dirty="0" smtClean="0">
                <a:effectLst/>
                <a:latin typeface="+mn-ea"/>
              </a:rPr>
              <a:t>と</a:t>
            </a:r>
            <a:endParaRPr lang="en-US" altLang="ja-JP" sz="3600" dirty="0" smtClean="0">
              <a:effectLst/>
              <a:latin typeface="+mn-ea"/>
            </a:endParaRPr>
          </a:p>
          <a:p>
            <a:pPr>
              <a:defRPr/>
            </a:pPr>
            <a:r>
              <a:rPr lang="ja-JP" altLang="en-US" sz="3600" dirty="0" smtClean="0">
                <a:effectLst/>
                <a:latin typeface="+mn-ea"/>
              </a:rPr>
              <a:t>その</a:t>
            </a:r>
            <a:r>
              <a:rPr lang="ja-JP" altLang="en-US" sz="3600" dirty="0">
                <a:effectLst/>
                <a:latin typeface="+mn-ea"/>
              </a:rPr>
              <a:t>行動が増加</a:t>
            </a:r>
            <a:r>
              <a:rPr lang="ja-JP" altLang="en-US" sz="3600" dirty="0" smtClean="0">
                <a:effectLst/>
                <a:latin typeface="+mn-ea"/>
              </a:rPr>
              <a:t>します</a:t>
            </a:r>
            <a:endParaRPr lang="ja-JP" altLang="en-US" sz="3600" dirty="0">
              <a:effectLst/>
              <a:latin typeface="+mn-ea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5091906" y="1135963"/>
            <a:ext cx="2914650" cy="776287"/>
          </a:xfrm>
          <a:prstGeom prst="wedgeEllipseCallout">
            <a:avLst>
              <a:gd name="adj1" fmla="val 41058"/>
              <a:gd name="adj2" fmla="val 7320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effectLst/>
                <a:latin typeface="+mn-ea"/>
              </a:rPr>
              <a:t>うれしい</a:t>
            </a:r>
            <a:r>
              <a:rPr lang="en-US" altLang="ja-JP" sz="3200" dirty="0">
                <a:effectLst/>
                <a:latin typeface="+mn-ea"/>
              </a:rPr>
              <a:t>!</a:t>
            </a:r>
            <a:endParaRPr lang="ja-JP" altLang="en-US" sz="3200" dirty="0">
              <a:effectLst/>
              <a:latin typeface="+mn-ea"/>
            </a:endParaRPr>
          </a:p>
        </p:txBody>
      </p:sp>
      <p:sp>
        <p:nvSpPr>
          <p:cNvPr id="23" name="タイトル 1"/>
          <p:cNvSpPr txBox="1">
            <a:spLocks/>
          </p:cNvSpPr>
          <p:nvPr/>
        </p:nvSpPr>
        <p:spPr bwMode="auto">
          <a:xfrm>
            <a:off x="134473" y="170880"/>
            <a:ext cx="8714252" cy="8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>
              <a:defRPr/>
            </a:pPr>
            <a:r>
              <a:rPr lang="ja-JP" altLang="en-US" sz="4000" b="1" dirty="0" smtClean="0">
                <a:solidFill>
                  <a:schemeClr val="bg1"/>
                </a:solidFill>
                <a:latin typeface="+mn-ea"/>
                <a:ea typeface="+mn-ea"/>
              </a:rPr>
              <a:t>“褒める”を意識して子どもと関わる</a:t>
            </a:r>
            <a:endParaRPr lang="ja-JP" altLang="en-US" sz="4000" b="1" dirty="0" smtClean="0"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84" y="1758387"/>
            <a:ext cx="996216" cy="9962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16" y="1628324"/>
            <a:ext cx="745591" cy="7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0"/>
            <a:ext cx="9144000" cy="10343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83647" y="163217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4000" b="1" dirty="0">
                <a:solidFill>
                  <a:schemeClr val="bg1"/>
                </a:solidFill>
              </a:rPr>
              <a:t>効果の</a:t>
            </a:r>
            <a:r>
              <a:rPr lang="ja-JP" altLang="en-US" sz="4000" b="1" dirty="0" smtClean="0">
                <a:solidFill>
                  <a:schemeClr val="bg1"/>
                </a:solidFill>
              </a:rPr>
              <a:t>高い</a:t>
            </a:r>
            <a:r>
              <a:rPr lang="ja-JP" altLang="en-US" sz="4000" b="1" dirty="0">
                <a:solidFill>
                  <a:schemeClr val="bg1"/>
                </a:solidFill>
              </a:rPr>
              <a:t>褒め</a:t>
            </a:r>
            <a:r>
              <a:rPr lang="ja-JP" altLang="en-US" sz="4000" b="1" dirty="0" smtClean="0">
                <a:solidFill>
                  <a:schemeClr val="bg1"/>
                </a:solidFill>
              </a:rPr>
              <a:t>方</a:t>
            </a:r>
            <a:endParaRPr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3647" y="1330036"/>
            <a:ext cx="6566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褒められることが子どもにとって</a:t>
            </a:r>
            <a:endParaRPr kumimoji="1" lang="en-US" altLang="ja-JP" sz="2400" dirty="0" smtClean="0"/>
          </a:p>
          <a:p>
            <a:r>
              <a:rPr kumimoji="1" lang="ja-JP" altLang="en-US" sz="4000" b="1" dirty="0" smtClean="0"/>
              <a:t>「</a:t>
            </a:r>
            <a:r>
              <a:rPr kumimoji="1" lang="ja-JP" altLang="en-US" sz="4000" b="1" u="sng" dirty="0" smtClean="0"/>
              <a:t>うれしいこと</a:t>
            </a:r>
            <a:r>
              <a:rPr kumimoji="1" lang="ja-JP" altLang="en-US" sz="4000" b="1" dirty="0" smtClean="0"/>
              <a:t>」</a:t>
            </a:r>
            <a:r>
              <a:rPr kumimoji="1" lang="ja-JP" altLang="en-US" sz="2400" dirty="0" smtClean="0"/>
              <a:t>である必要性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5856" y="4959366"/>
            <a:ext cx="85278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そうすることで適切</a:t>
            </a:r>
            <a:r>
              <a:rPr lang="ja-JP" altLang="en-US" sz="2400" dirty="0"/>
              <a:t>な</a:t>
            </a:r>
            <a:r>
              <a:rPr lang="ja-JP" altLang="en-US" sz="2400" dirty="0" smtClean="0"/>
              <a:t>行動をとることによる</a:t>
            </a:r>
            <a:endParaRPr kumimoji="1" lang="en-US" altLang="ja-JP" sz="2400" dirty="0" smtClean="0"/>
          </a:p>
          <a:p>
            <a:r>
              <a:rPr kumimoji="1" lang="ja-JP" altLang="en-US" sz="4000" b="1" dirty="0" smtClean="0"/>
              <a:t>「意味」</a:t>
            </a:r>
            <a:r>
              <a:rPr kumimoji="1" lang="ja-JP" altLang="en-US" sz="2400" dirty="0" smtClean="0"/>
              <a:t>や</a:t>
            </a:r>
            <a:r>
              <a:rPr kumimoji="1" lang="ja-JP" altLang="en-US" sz="4000" b="1" dirty="0" smtClean="0"/>
              <a:t>「メリット」</a:t>
            </a:r>
            <a:r>
              <a:rPr lang="ja-JP" altLang="en-US" sz="2400" dirty="0" smtClean="0"/>
              <a:t>を子どもたちが理解できるようになります。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5856" y="3389769"/>
            <a:ext cx="85278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そのためには</a:t>
            </a:r>
            <a:endParaRPr kumimoji="1" lang="en-US" altLang="ja-JP" sz="2400" dirty="0" smtClean="0"/>
          </a:p>
          <a:p>
            <a:r>
              <a:rPr lang="ja-JP" altLang="en-US" sz="4000" b="1" dirty="0" smtClean="0"/>
              <a:t>行動の何がよかったのか</a:t>
            </a:r>
            <a:r>
              <a:rPr lang="ja-JP" altLang="en-US" sz="2400" dirty="0" smtClean="0"/>
              <a:t>を具体的に説明することが重要です。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76" y="4503770"/>
            <a:ext cx="911191" cy="911191"/>
          </a:xfrm>
          <a:prstGeom prst="rect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6383668" y="1168828"/>
            <a:ext cx="2577451" cy="1077218"/>
          </a:xfrm>
          <a:prstGeom prst="wedgeRoundRectCallout">
            <a:avLst>
              <a:gd name="adj1" fmla="val -102338"/>
              <a:gd name="adj2" fmla="val -2405"/>
              <a:gd name="adj3" fmla="val 16667"/>
            </a:avLst>
          </a:prstGeom>
          <a:solidFill>
            <a:srgbClr val="79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83668" y="1219248"/>
            <a:ext cx="3558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認められる</a:t>
            </a:r>
            <a:endParaRPr lang="en-US" altLang="ja-JP" sz="2800" b="1" dirty="0" smtClean="0"/>
          </a:p>
          <a:p>
            <a:r>
              <a:rPr lang="ja-JP" altLang="en-US" sz="2800" b="1" dirty="0" smtClean="0"/>
              <a:t>安心感</a:t>
            </a:r>
            <a:r>
              <a:rPr lang="ja-JP" altLang="en-US" sz="2800" b="1" dirty="0"/>
              <a:t>・</a:t>
            </a:r>
            <a:r>
              <a:rPr kumimoji="1" lang="ja-JP" altLang="en-US" sz="2800" b="1" dirty="0" smtClean="0"/>
              <a:t>信頼感</a:t>
            </a:r>
            <a:endParaRPr kumimoji="1" lang="ja-JP" altLang="en-US" sz="28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617294" y="2350512"/>
            <a:ext cx="7909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※</a:t>
            </a:r>
            <a:r>
              <a:rPr lang="ja-JP" altLang="en-US" dirty="0" smtClean="0"/>
              <a:t>子ども</a:t>
            </a:r>
            <a:r>
              <a:rPr lang="ja-JP" altLang="en-US" dirty="0"/>
              <a:t>たちにとって「</a:t>
            </a:r>
            <a:r>
              <a:rPr lang="ja-JP" altLang="en-US" dirty="0">
                <a:solidFill>
                  <a:srgbClr val="FF0000"/>
                </a:solidFill>
              </a:rPr>
              <a:t>よいこと</a:t>
            </a:r>
            <a:r>
              <a:rPr lang="ja-JP" altLang="en-US" dirty="0" smtClean="0"/>
              <a:t>」，「</a:t>
            </a:r>
            <a:r>
              <a:rPr lang="ja-JP" altLang="en-US" dirty="0">
                <a:solidFill>
                  <a:srgbClr val="FF0000"/>
                </a:solidFill>
              </a:rPr>
              <a:t>うれしいこと</a:t>
            </a:r>
            <a:r>
              <a:rPr lang="ja-JP" altLang="en-US" dirty="0" smtClean="0"/>
              <a:t>」であったら，また同じ行動をしよう</a:t>
            </a:r>
            <a:r>
              <a:rPr lang="ja-JP" altLang="en-US" dirty="0"/>
              <a:t>と思います。</a:t>
            </a:r>
          </a:p>
        </p:txBody>
      </p:sp>
    </p:spTree>
    <p:extLst>
      <p:ext uri="{BB962C8B-B14F-4D97-AF65-F5344CB8AC3E}">
        <p14:creationId xmlns:p14="http://schemas.microsoft.com/office/powerpoint/2010/main" val="22626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1" y="1345320"/>
            <a:ext cx="1806219" cy="1806219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1172521" y="3386429"/>
            <a:ext cx="6798958" cy="1989780"/>
            <a:chOff x="2038478" y="3630930"/>
            <a:chExt cx="6968516" cy="1989780"/>
          </a:xfrm>
        </p:grpSpPr>
        <p:sp>
          <p:nvSpPr>
            <p:cNvPr id="4" name="四角形吹き出し 3"/>
            <p:cNvSpPr/>
            <p:nvPr/>
          </p:nvSpPr>
          <p:spPr>
            <a:xfrm>
              <a:off x="2038478" y="3630930"/>
              <a:ext cx="6968516" cy="1989780"/>
            </a:xfrm>
            <a:prstGeom prst="wedgeRectCallout">
              <a:avLst>
                <a:gd name="adj1" fmla="val -35123"/>
                <a:gd name="adj2" fmla="val -89303"/>
              </a:avLst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コンテンツ プレースホルダ 2"/>
            <p:cNvSpPr txBox="1">
              <a:spLocks/>
            </p:cNvSpPr>
            <p:nvPr/>
          </p:nvSpPr>
          <p:spPr bwMode="auto">
            <a:xfrm>
              <a:off x="2839510" y="3855775"/>
              <a:ext cx="5630282" cy="1679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ja-JP" altLang="en-US" dirty="0" smtClean="0">
                  <a:effectLst/>
                  <a:latin typeface="+mn-ea"/>
                </a:rPr>
                <a:t>どこ</a:t>
              </a:r>
              <a:r>
                <a:rPr lang="ja-JP" altLang="en-US" dirty="0">
                  <a:effectLst/>
                  <a:latin typeface="+mn-ea"/>
                </a:rPr>
                <a:t>がいけなかったの</a:t>
              </a:r>
              <a:r>
                <a:rPr lang="ja-JP" altLang="en-US" dirty="0" smtClean="0">
                  <a:effectLst/>
                  <a:latin typeface="+mn-ea"/>
                </a:rPr>
                <a:t>か</a:t>
              </a:r>
              <a:r>
                <a:rPr lang="ja-JP" altLang="en-US" dirty="0">
                  <a:latin typeface="+mn-ea"/>
                </a:rPr>
                <a:t>　</a:t>
              </a:r>
              <a:r>
                <a:rPr lang="ja-JP" altLang="en-US" dirty="0" smtClean="0">
                  <a:effectLst/>
                  <a:latin typeface="+mn-ea"/>
                </a:rPr>
                <a:t>　次どうすればいい</a:t>
              </a:r>
              <a:r>
                <a:rPr lang="ja-JP" altLang="en-US" dirty="0">
                  <a:effectLst/>
                  <a:latin typeface="+mn-ea"/>
                </a:rPr>
                <a:t>の</a:t>
              </a:r>
              <a:r>
                <a:rPr lang="ja-JP" altLang="en-US" dirty="0" smtClean="0">
                  <a:effectLst/>
                  <a:latin typeface="+mn-ea"/>
                </a:rPr>
                <a:t>かを</a:t>
              </a:r>
              <a:r>
                <a:rPr lang="ja-JP" altLang="en-US" dirty="0">
                  <a:latin typeface="+mn-ea"/>
                </a:rPr>
                <a:t>　</a:t>
              </a:r>
              <a:r>
                <a:rPr lang="ja-JP" altLang="en-US" dirty="0" smtClean="0">
                  <a:latin typeface="+mn-ea"/>
                </a:rPr>
                <a:t>　</a:t>
              </a:r>
              <a:r>
                <a:rPr lang="ja-JP" altLang="en-US" dirty="0" smtClean="0">
                  <a:effectLst/>
                  <a:latin typeface="+mn-ea"/>
                </a:rPr>
                <a:t>あわせて説明する事が大切</a:t>
              </a:r>
            </a:p>
            <a:p>
              <a:pPr marL="0" indent="0" eaLnBrk="1" hangingPunct="1">
                <a:buFontTx/>
                <a:buNone/>
                <a:defRPr/>
              </a:pPr>
              <a:endParaRPr lang="en-US" altLang="ja-JP" kern="0" dirty="0" smtClean="0">
                <a:solidFill>
                  <a:srgbClr val="FF0000"/>
                </a:solidFill>
                <a:effectLst/>
                <a:latin typeface="+mn-ea"/>
              </a:endParaRPr>
            </a:p>
            <a:p>
              <a:pPr marL="0" indent="0" eaLnBrk="1" hangingPunct="1">
                <a:buFontTx/>
                <a:buNone/>
                <a:defRPr/>
              </a:pPr>
              <a:endParaRPr lang="en-US" altLang="ja-JP" kern="0" dirty="0" smtClean="0">
                <a:solidFill>
                  <a:srgbClr val="FF0000"/>
                </a:solidFill>
                <a:effectLst/>
                <a:latin typeface="+mn-ea"/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2163676" y="1232918"/>
            <a:ext cx="3811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叱る</a:t>
            </a:r>
            <a:r>
              <a:rPr lang="ja-JP" altLang="en-US" sz="4000" dirty="0"/>
              <a:t>とき</a:t>
            </a:r>
            <a:endParaRPr kumimoji="1" lang="ja-JP" altLang="en-US" sz="4000" dirty="0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10343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1406" y="252793"/>
            <a:ext cx="9178595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3600" b="1" dirty="0">
                <a:solidFill>
                  <a:schemeClr val="bg1"/>
                </a:solidFill>
              </a:rPr>
              <a:t>ポジティブな行動支援</a:t>
            </a:r>
            <a:r>
              <a:rPr lang="ja-JP" altLang="en-US" sz="3600" b="1" dirty="0" smtClean="0">
                <a:solidFill>
                  <a:schemeClr val="bg1"/>
                </a:solidFill>
              </a:rPr>
              <a:t>では叱らないのか？</a:t>
            </a:r>
            <a:endParaRPr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39810" y="1821569"/>
            <a:ext cx="8157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・命やけがの危険があるとき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・人としてしてはいけないことをしたとき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　　　　　　　　　　　　　　　など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7143" y="5601054"/>
            <a:ext cx="86471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称賛と叱責の比率は</a:t>
            </a:r>
            <a:r>
              <a:rPr kumimoji="1" lang="ja-JP" altLang="en-US" sz="3600" dirty="0" smtClean="0"/>
              <a:t>５：１</a:t>
            </a:r>
            <a:r>
              <a:rPr kumimoji="1" lang="ja-JP" altLang="en-US" sz="3200" dirty="0" smtClean="0"/>
              <a:t>がよいといわれています。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854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0" y="0"/>
            <a:ext cx="9144000" cy="848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31421" y="130131"/>
            <a:ext cx="78790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ポジティブ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な</a:t>
            </a:r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行動支援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  <a:ea typeface="+mn-ea"/>
              </a:rPr>
              <a:t>を</a:t>
            </a:r>
            <a:r>
              <a:rPr lang="ja-JP" altLang="en-US" b="1" dirty="0">
                <a:solidFill>
                  <a:schemeClr val="bg1"/>
                </a:solidFill>
                <a:latin typeface="+mn-ea"/>
                <a:ea typeface="+mn-ea"/>
              </a:rPr>
              <a:t>続けると</a:t>
            </a:r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495265" y="5165650"/>
            <a:ext cx="3529013" cy="1341344"/>
          </a:xfrm>
          <a:prstGeom prst="rect">
            <a:avLst/>
          </a:prstGeom>
          <a:solidFill>
            <a:srgbClr val="FFFF8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3200" dirty="0">
                <a:solidFill>
                  <a:srgbClr val="000000"/>
                </a:solidFill>
              </a:rPr>
              <a:t>前向き</a:t>
            </a:r>
            <a:r>
              <a:rPr lang="ja-JP" altLang="en-US" sz="3200" dirty="0" smtClean="0">
                <a:solidFill>
                  <a:srgbClr val="000000"/>
                </a:solidFill>
              </a:rPr>
              <a:t>で，</a:t>
            </a:r>
            <a:endParaRPr lang="ja-JP" altLang="en-US" sz="32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ja-JP" altLang="en-US" sz="3200" dirty="0">
                <a:solidFill>
                  <a:srgbClr val="000000"/>
                </a:solidFill>
              </a:rPr>
              <a:t>意欲的になる。</a:t>
            </a:r>
            <a:endParaRPr lang="ja-JP" altLang="en-US" sz="3200" dirty="0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6084891" y="2997203"/>
            <a:ext cx="2879725" cy="1871663"/>
          </a:xfrm>
          <a:prstGeom prst="rect">
            <a:avLst/>
          </a:prstGeom>
          <a:solidFill>
            <a:srgbClr val="FFFF8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>
                <a:solidFill>
                  <a:srgbClr val="000000"/>
                </a:solidFill>
              </a:rPr>
              <a:t>子どもは自分に</a:t>
            </a:r>
          </a:p>
          <a:p>
            <a:pPr eaLnBrk="1" hangingPunct="1"/>
            <a:r>
              <a:rPr lang="ja-JP" altLang="en-US" sz="2800">
                <a:solidFill>
                  <a:srgbClr val="000000"/>
                </a:solidFill>
              </a:rPr>
              <a:t>自信がもてる。</a:t>
            </a:r>
          </a:p>
          <a:p>
            <a:pPr eaLnBrk="1" hangingPunct="1"/>
            <a:r>
              <a:rPr lang="ja-JP" altLang="en-US" sz="2800">
                <a:solidFill>
                  <a:srgbClr val="000000"/>
                </a:solidFill>
              </a:rPr>
              <a:t>どうすればいいか</a:t>
            </a:r>
          </a:p>
          <a:p>
            <a:pPr eaLnBrk="1" hangingPunct="1"/>
            <a:r>
              <a:rPr lang="ja-JP" altLang="en-US" sz="2800">
                <a:solidFill>
                  <a:srgbClr val="000000"/>
                </a:solidFill>
              </a:rPr>
              <a:t>わかる。</a:t>
            </a:r>
            <a:endParaRPr lang="ja-JP" altLang="en-US" sz="280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336938" y="1135223"/>
            <a:ext cx="6553200" cy="1008063"/>
          </a:xfrm>
          <a:prstGeom prst="rect">
            <a:avLst/>
          </a:prstGeom>
          <a:solidFill>
            <a:srgbClr val="FFFF8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 dirty="0">
                <a:solidFill>
                  <a:srgbClr val="000000"/>
                </a:solidFill>
              </a:rPr>
              <a:t>望ましい言動や行動を</a:t>
            </a:r>
            <a:r>
              <a:rPr lang="ja-JP" altLang="en-US" sz="2800" dirty="0" smtClean="0">
                <a:solidFill>
                  <a:srgbClr val="000000"/>
                </a:solidFill>
              </a:rPr>
              <a:t>見つけ，しっかり</a:t>
            </a:r>
            <a:endParaRPr lang="ja-JP" altLang="en-US" sz="28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2800" dirty="0">
                <a:solidFill>
                  <a:srgbClr val="000000"/>
                </a:solidFill>
              </a:rPr>
              <a:t>褒める。（認める。）　　</a:t>
            </a:r>
            <a:r>
              <a:rPr lang="ja-JP" altLang="en-US" sz="2800" dirty="0" smtClean="0">
                <a:solidFill>
                  <a:srgbClr val="000000"/>
                </a:solidFill>
              </a:rPr>
              <a:t>正しい行動</a:t>
            </a:r>
            <a:r>
              <a:rPr lang="ja-JP" altLang="en-US" sz="2800" dirty="0">
                <a:solidFill>
                  <a:srgbClr val="000000"/>
                </a:solidFill>
              </a:rPr>
              <a:t>を教える。</a:t>
            </a:r>
            <a:endParaRPr lang="ja-JP" altLang="en-US" sz="2800" dirty="0"/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 rot="9366860">
            <a:off x="1561164" y="4049449"/>
            <a:ext cx="1632768" cy="1690151"/>
          </a:xfrm>
          <a:custGeom>
            <a:avLst/>
            <a:gdLst>
              <a:gd name="T0" fmla="*/ 951732 w 21600"/>
              <a:gd name="T1" fmla="*/ 311609 h 21600"/>
              <a:gd name="T2" fmla="*/ 722584 w 21600"/>
              <a:gd name="T3" fmla="*/ 223622 h 21600"/>
              <a:gd name="T4" fmla="*/ 727858 w 21600"/>
              <a:gd name="T5" fmla="*/ 443936 h 21600"/>
              <a:gd name="T6" fmla="*/ 1134070 w 21600"/>
              <a:gd name="T7" fmla="*/ 576263 h 21600"/>
              <a:gd name="T8" fmla="*/ 882054 w 21600"/>
              <a:gd name="T9" fmla="*/ 864394 h 21600"/>
              <a:gd name="T10" fmla="*/ 630039 w 21600"/>
              <a:gd name="T11" fmla="*/ 57626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049"/>
                  <a:pt x="15350" y="7406"/>
                  <a:pt x="13922" y="6394"/>
                </a:cubicBezTo>
                <a:lnTo>
                  <a:pt x="17044" y="1988"/>
                </a:lnTo>
                <a:cubicBezTo>
                  <a:pt x="19901" y="4013"/>
                  <a:pt x="21599" y="7298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7047" name="AutoShape 7"/>
          <p:cNvSpPr>
            <a:spLocks noChangeArrowheads="1"/>
          </p:cNvSpPr>
          <p:nvPr/>
        </p:nvSpPr>
        <p:spPr bwMode="auto">
          <a:xfrm rot="-1339629">
            <a:off x="5782456" y="2120399"/>
            <a:ext cx="1560990" cy="1566003"/>
          </a:xfrm>
          <a:custGeom>
            <a:avLst/>
            <a:gdLst>
              <a:gd name="T0" fmla="*/ 951732 w 21600"/>
              <a:gd name="T1" fmla="*/ 330923 h 21600"/>
              <a:gd name="T2" fmla="*/ 722584 w 21600"/>
              <a:gd name="T3" fmla="*/ 237483 h 21600"/>
              <a:gd name="T4" fmla="*/ 727858 w 21600"/>
              <a:gd name="T5" fmla="*/ 471452 h 21600"/>
              <a:gd name="T6" fmla="*/ 1134070 w 21600"/>
              <a:gd name="T7" fmla="*/ 611982 h 21600"/>
              <a:gd name="T8" fmla="*/ 882054 w 21600"/>
              <a:gd name="T9" fmla="*/ 917972 h 21600"/>
              <a:gd name="T10" fmla="*/ 630039 w 21600"/>
              <a:gd name="T11" fmla="*/ 61198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049"/>
                  <a:pt x="15350" y="7406"/>
                  <a:pt x="13922" y="6394"/>
                </a:cubicBezTo>
                <a:lnTo>
                  <a:pt x="17044" y="1988"/>
                </a:lnTo>
                <a:cubicBezTo>
                  <a:pt x="19901" y="4013"/>
                  <a:pt x="21599" y="7298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7048" name="AutoShape 8"/>
          <p:cNvSpPr>
            <a:spLocks noChangeArrowheads="1"/>
          </p:cNvSpPr>
          <p:nvPr/>
        </p:nvSpPr>
        <p:spPr bwMode="auto">
          <a:xfrm rot="3075195">
            <a:off x="5427410" y="4178238"/>
            <a:ext cx="1632466" cy="1975194"/>
          </a:xfrm>
          <a:custGeom>
            <a:avLst/>
            <a:gdLst>
              <a:gd name="T0" fmla="*/ 951733 w 21600"/>
              <a:gd name="T1" fmla="*/ 392730 h 21600"/>
              <a:gd name="T2" fmla="*/ 722585 w 21600"/>
              <a:gd name="T3" fmla="*/ 281837 h 21600"/>
              <a:gd name="T4" fmla="*/ 727859 w 21600"/>
              <a:gd name="T5" fmla="*/ 559505 h 21600"/>
              <a:gd name="T6" fmla="*/ 1134071 w 21600"/>
              <a:gd name="T7" fmla="*/ 726281 h 21600"/>
              <a:gd name="T8" fmla="*/ 882055 w 21600"/>
              <a:gd name="T9" fmla="*/ 1089421 h 21600"/>
              <a:gd name="T10" fmla="*/ 630039 w 21600"/>
              <a:gd name="T11" fmla="*/ 72628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049"/>
                  <a:pt x="15350" y="7406"/>
                  <a:pt x="13922" y="6394"/>
                </a:cubicBezTo>
                <a:lnTo>
                  <a:pt x="17044" y="1988"/>
                </a:lnTo>
                <a:cubicBezTo>
                  <a:pt x="19901" y="4013"/>
                  <a:pt x="21599" y="7298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7049" name="AutoShape 9"/>
          <p:cNvSpPr>
            <a:spLocks noChangeArrowheads="1"/>
          </p:cNvSpPr>
          <p:nvPr/>
        </p:nvSpPr>
        <p:spPr bwMode="auto">
          <a:xfrm rot="-8087776">
            <a:off x="1446264" y="2071697"/>
            <a:ext cx="1443868" cy="1623594"/>
          </a:xfrm>
          <a:custGeom>
            <a:avLst/>
            <a:gdLst>
              <a:gd name="T0" fmla="*/ 951732 w 21600"/>
              <a:gd name="T1" fmla="*/ 388867 h 21600"/>
              <a:gd name="T2" fmla="*/ 722584 w 21600"/>
              <a:gd name="T3" fmla="*/ 279065 h 21600"/>
              <a:gd name="T4" fmla="*/ 727858 w 21600"/>
              <a:gd name="T5" fmla="*/ 554002 h 21600"/>
              <a:gd name="T6" fmla="*/ 1134070 w 21600"/>
              <a:gd name="T7" fmla="*/ 719138 h 21600"/>
              <a:gd name="T8" fmla="*/ 882054 w 21600"/>
              <a:gd name="T9" fmla="*/ 1078706 h 21600"/>
              <a:gd name="T10" fmla="*/ 630039 w 21600"/>
              <a:gd name="T11" fmla="*/ 71913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9049"/>
                  <a:pt x="15350" y="7406"/>
                  <a:pt x="13922" y="6394"/>
                </a:cubicBezTo>
                <a:lnTo>
                  <a:pt x="17044" y="1988"/>
                </a:lnTo>
                <a:cubicBezTo>
                  <a:pt x="19901" y="4013"/>
                  <a:pt x="21599" y="7298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7050" name="Oval 10"/>
          <p:cNvSpPr>
            <a:spLocks noChangeArrowheads="1"/>
          </p:cNvSpPr>
          <p:nvPr/>
        </p:nvSpPr>
        <p:spPr bwMode="auto">
          <a:xfrm>
            <a:off x="3924243" y="2796469"/>
            <a:ext cx="1947391" cy="1667778"/>
          </a:xfrm>
          <a:prstGeom prst="donut">
            <a:avLst/>
          </a:prstGeom>
          <a:solidFill>
            <a:srgbClr val="FFFF65"/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48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プラスの</a:t>
            </a:r>
          </a:p>
          <a:p>
            <a:pPr algn="ctr" eaLnBrk="1" hangingPunct="1"/>
            <a:r>
              <a:rPr lang="ja-JP" altLang="en-US" sz="48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サイクル</a:t>
            </a:r>
          </a:p>
        </p:txBody>
      </p:sp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32462" y="3070038"/>
            <a:ext cx="3529012" cy="1655763"/>
          </a:xfrm>
          <a:prstGeom prst="rect">
            <a:avLst/>
          </a:prstGeom>
          <a:solidFill>
            <a:srgbClr val="FFFF8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800" dirty="0">
                <a:solidFill>
                  <a:srgbClr val="000000"/>
                </a:solidFill>
              </a:rPr>
              <a:t>指導の仕方がわかる。</a:t>
            </a:r>
          </a:p>
          <a:p>
            <a:pPr algn="ctr" eaLnBrk="1" hangingPunct="1"/>
            <a:r>
              <a:rPr lang="ja-JP" altLang="en-US" sz="2800" dirty="0">
                <a:solidFill>
                  <a:srgbClr val="000000"/>
                </a:solidFill>
              </a:rPr>
              <a:t>もっといいところを</a:t>
            </a:r>
          </a:p>
          <a:p>
            <a:pPr algn="ctr" eaLnBrk="1" hangingPunct="1"/>
            <a:r>
              <a:rPr lang="ja-JP" altLang="en-US" sz="2800" dirty="0">
                <a:solidFill>
                  <a:srgbClr val="000000"/>
                </a:solidFill>
              </a:rPr>
              <a:t>見つけようとする。</a:t>
            </a:r>
            <a:endParaRPr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89229" y="848475"/>
            <a:ext cx="217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スタート！</a:t>
            </a:r>
            <a:endParaRPr kumimoji="1" lang="ja-JP" altLang="en-US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63" y="5913091"/>
            <a:ext cx="2182807" cy="112683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38" y="5762131"/>
            <a:ext cx="1696271" cy="12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爆発 2 19"/>
          <p:cNvSpPr/>
          <p:nvPr/>
        </p:nvSpPr>
        <p:spPr>
          <a:xfrm rot="20767561">
            <a:off x="5969046" y="969168"/>
            <a:ext cx="3425235" cy="4699460"/>
          </a:xfrm>
          <a:prstGeom prst="irregularSeal2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爆発 2 18"/>
          <p:cNvSpPr/>
          <p:nvPr/>
        </p:nvSpPr>
        <p:spPr>
          <a:xfrm rot="20767561">
            <a:off x="-74220" y="1246332"/>
            <a:ext cx="2571452" cy="3904814"/>
          </a:xfrm>
          <a:prstGeom prst="irregularSeal2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502"/>
            <a:ext cx="91440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white"/>
                </a:solidFill>
              </a:rPr>
              <a:t>こんな</a:t>
            </a:r>
            <a:r>
              <a:rPr lang="ja-JP" altLang="en-US" sz="4000" dirty="0" smtClean="0">
                <a:solidFill>
                  <a:prstClr val="white"/>
                </a:solidFill>
              </a:rPr>
              <a:t>経験</a:t>
            </a:r>
            <a:r>
              <a:rPr lang="ja-JP" altLang="en-US" sz="4000" dirty="0">
                <a:solidFill>
                  <a:prstClr val="white"/>
                </a:solidFill>
              </a:rPr>
              <a:t>ないです</a:t>
            </a:r>
            <a:r>
              <a:rPr lang="ja-JP" altLang="en-US" sz="4000" dirty="0" smtClean="0">
                <a:solidFill>
                  <a:prstClr val="white"/>
                </a:solidFill>
              </a:rPr>
              <a:t>か？</a:t>
            </a:r>
            <a:endParaRPr lang="ja-JP" altLang="en-US" sz="4000" dirty="0">
              <a:solidFill>
                <a:prstClr val="white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0" y="0"/>
            <a:ext cx="9144000" cy="1034321"/>
            <a:chOff x="0" y="0"/>
            <a:chExt cx="9144000" cy="1034321"/>
          </a:xfrm>
          <a:solidFill>
            <a:srgbClr val="00B050"/>
          </a:solidFill>
        </p:grpSpPr>
        <p:sp>
          <p:nvSpPr>
            <p:cNvPr id="4" name="正方形/長方形 3"/>
            <p:cNvSpPr/>
            <p:nvPr/>
          </p:nvSpPr>
          <p:spPr>
            <a:xfrm>
              <a:off x="0" y="0"/>
              <a:ext cx="9144000" cy="10343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94873" y="179881"/>
              <a:ext cx="8754255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>
                  <a:solidFill>
                    <a:prstClr val="white"/>
                  </a:solidFill>
                  <a:latin typeface="メイリオ"/>
                </a:rPr>
                <a:t>プラスの</a:t>
              </a:r>
              <a:r>
                <a:rPr lang="ja-JP" altLang="en-US" sz="4000" b="1" dirty="0" smtClean="0">
                  <a:solidFill>
                    <a:prstClr val="white"/>
                  </a:solidFill>
                  <a:latin typeface="メイリオ"/>
                </a:rPr>
                <a:t>サイクルの先に・・・</a:t>
              </a:r>
              <a:endParaRPr lang="ja-JP" altLang="en-US" sz="4000" b="1" dirty="0">
                <a:solidFill>
                  <a:prstClr val="white"/>
                </a:solidFill>
                <a:latin typeface="メイリオ"/>
              </a:endParaRPr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7" y="1694298"/>
            <a:ext cx="1968459" cy="351510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27" y="2166456"/>
            <a:ext cx="2720685" cy="2772673"/>
          </a:xfrm>
          <a:prstGeom prst="rect">
            <a:avLst/>
          </a:prstGeom>
        </p:spPr>
      </p:pic>
      <p:sp>
        <p:nvSpPr>
          <p:cNvPr id="8" name="下カーブ矢印 7"/>
          <p:cNvSpPr/>
          <p:nvPr/>
        </p:nvSpPr>
        <p:spPr>
          <a:xfrm>
            <a:off x="2071044" y="1194194"/>
            <a:ext cx="4776836" cy="1864011"/>
          </a:xfrm>
          <a:prstGeom prst="curvedDownArrow">
            <a:avLst>
              <a:gd name="adj1" fmla="val 28433"/>
              <a:gd name="adj2" fmla="val 67682"/>
              <a:gd name="adj3" fmla="val 28504"/>
            </a:avLst>
          </a:prstGeom>
          <a:solidFill>
            <a:srgbClr val="FFD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上カーブ矢印 13"/>
          <p:cNvSpPr/>
          <p:nvPr/>
        </p:nvSpPr>
        <p:spPr>
          <a:xfrm flipH="1">
            <a:off x="2025863" y="3477627"/>
            <a:ext cx="4331733" cy="1698831"/>
          </a:xfrm>
          <a:prstGeom prst="curvedUpArrow">
            <a:avLst>
              <a:gd name="adj1" fmla="val 34461"/>
              <a:gd name="adj2" fmla="val 81003"/>
              <a:gd name="adj3" fmla="val 25000"/>
            </a:avLst>
          </a:prstGeom>
          <a:solidFill>
            <a:srgbClr val="FFD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62235" y="1316221"/>
            <a:ext cx="5333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>
                <a:solidFill>
                  <a:prstClr val="black"/>
                </a:solidFill>
              </a:rPr>
              <a:t>褒める</a:t>
            </a:r>
            <a:r>
              <a:rPr lang="ja-JP" altLang="en-US" sz="2800" b="1" dirty="0" smtClean="0">
                <a:solidFill>
                  <a:prstClr val="black"/>
                </a:solidFill>
              </a:rPr>
              <a:t>（ための環境設定）</a:t>
            </a:r>
            <a:endParaRPr lang="en-US" altLang="ja-JP" sz="2800" b="1" dirty="0" smtClean="0">
              <a:solidFill>
                <a:prstClr val="black"/>
              </a:solidFill>
            </a:endParaRPr>
          </a:p>
          <a:p>
            <a:r>
              <a:rPr lang="ja-JP" altLang="en-US" sz="4400" b="1" dirty="0">
                <a:solidFill>
                  <a:prstClr val="black"/>
                </a:solidFill>
              </a:rPr>
              <a:t>存在を認める</a:t>
            </a:r>
            <a:endParaRPr lang="ja-JP" altLang="en-US" sz="6000" b="1" dirty="0">
              <a:solidFill>
                <a:prstClr val="black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62235" y="3856304"/>
            <a:ext cx="36302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prstClr val="black"/>
                </a:solidFill>
              </a:rPr>
              <a:t>信頼</a:t>
            </a:r>
            <a:r>
              <a:rPr lang="ja-JP" altLang="en-US" sz="4400" b="1" dirty="0" smtClean="0">
                <a:solidFill>
                  <a:prstClr val="black"/>
                </a:solidFill>
              </a:rPr>
              <a:t>する</a:t>
            </a:r>
            <a:endParaRPr lang="en-US" altLang="ja-JP" sz="4400" b="1" dirty="0" smtClean="0">
              <a:solidFill>
                <a:prstClr val="black"/>
              </a:solidFill>
            </a:endParaRPr>
          </a:p>
          <a:p>
            <a:r>
              <a:rPr lang="ja-JP" altLang="en-US" sz="4400" b="1" dirty="0" smtClean="0">
                <a:solidFill>
                  <a:prstClr val="black"/>
                </a:solidFill>
              </a:rPr>
              <a:t>心を寄せる</a:t>
            </a:r>
            <a:endParaRPr lang="ja-JP" altLang="en-US" sz="4400" b="1" dirty="0">
              <a:solidFill>
                <a:prstClr val="black"/>
              </a:solidFill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455848" y="5786129"/>
            <a:ext cx="8260255" cy="962676"/>
            <a:chOff x="441871" y="1145341"/>
            <a:chExt cx="8260255" cy="962676"/>
          </a:xfrm>
        </p:grpSpPr>
        <p:sp>
          <p:nvSpPr>
            <p:cNvPr id="21" name="正方形/長方形 20"/>
            <p:cNvSpPr/>
            <p:nvPr/>
          </p:nvSpPr>
          <p:spPr>
            <a:xfrm>
              <a:off x="441871" y="1145341"/>
              <a:ext cx="8260255" cy="96267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00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00300" y="1327750"/>
              <a:ext cx="81018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 smtClean="0"/>
                <a:t>安心感があり，居心地のよい教室</a:t>
              </a:r>
              <a:endParaRPr kumimoji="1" lang="ja-JP" altLang="en-US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192188" y="5333121"/>
            <a:ext cx="8384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spc="-300" dirty="0" smtClean="0"/>
              <a:t>※</a:t>
            </a:r>
            <a:r>
              <a:rPr lang="ja-JP" altLang="en-US" sz="2800" spc="-300" dirty="0" smtClean="0"/>
              <a:t>教師</a:t>
            </a:r>
            <a:r>
              <a:rPr kumimoji="1" lang="ja-JP" altLang="en-US" sz="2800" spc="-300" dirty="0" smtClean="0"/>
              <a:t>の</a:t>
            </a:r>
            <a:r>
              <a:rPr lang="ja-JP" altLang="en-US" sz="2800" spc="-300" dirty="0"/>
              <a:t>振る舞い</a:t>
            </a:r>
            <a:r>
              <a:rPr lang="ja-JP" altLang="en-US" sz="2800" spc="-300" dirty="0" smtClean="0"/>
              <a:t>が“見本”になっていく</a:t>
            </a:r>
            <a:endParaRPr kumimoji="1" lang="ja-JP" altLang="en-US" sz="2800" spc="-300" dirty="0"/>
          </a:p>
        </p:txBody>
      </p:sp>
    </p:spTree>
    <p:extLst>
      <p:ext uri="{BB962C8B-B14F-4D97-AF65-F5344CB8AC3E}">
        <p14:creationId xmlns:p14="http://schemas.microsoft.com/office/powerpoint/2010/main" val="13568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2672</TotalTime>
  <Words>533</Words>
  <Application>Microsoft Office PowerPoint</Application>
  <PresentationFormat>画面に合わせる (4:3)</PresentationFormat>
  <Paragraphs>81</Paragraphs>
  <Slides>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ＭＳ Ｐゴシック</vt:lpstr>
      <vt:lpstr>メイリオ</vt:lpstr>
      <vt:lpstr>Arial</vt:lpstr>
      <vt:lpstr>Calibri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sensei</dc:creator>
  <cp:lastModifiedBy>tpgecadmin</cp:lastModifiedBy>
  <cp:revision>262</cp:revision>
  <cp:lastPrinted>2018-05-02T10:48:07Z</cp:lastPrinted>
  <dcterms:created xsi:type="dcterms:W3CDTF">2017-11-12T05:15:40Z</dcterms:created>
  <dcterms:modified xsi:type="dcterms:W3CDTF">2018-05-07T04:40:05Z</dcterms:modified>
</cp:coreProperties>
</file>