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CCFFCC"/>
    <a:srgbClr val="CCECFF"/>
    <a:srgbClr val="00CC99"/>
    <a:srgbClr val="CCFF33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98"/>
    <p:restoredTop sz="94660"/>
  </p:normalViewPr>
  <p:slideViewPr>
    <p:cSldViewPr snapToGrid="0">
      <p:cViewPr varScale="1">
        <p:scale>
          <a:sx n="110" d="100"/>
          <a:sy n="110" d="100"/>
        </p:scale>
        <p:origin x="172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0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1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06EA9-14B5-4F31-95CC-6AD91D20700D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102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1103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6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104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5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4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四角形 47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1147" name="四角形 48"/>
          <p:cNvSpPr>
            <a:spLocks noGrp="1"/>
          </p:cNvSpPr>
          <p:nvPr>
            <p:ph type="body" sz="quarter" idx="3"/>
          </p:nvPr>
        </p:nvSpPr>
        <p:spPr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1148" name="四角形 49"/>
          <p:cNvSpPr>
            <a:spLocks noGrp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0" name="四角形 47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0463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1171" name="四角形 48"/>
          <p:cNvSpPr>
            <a:spLocks noGrp="1"/>
          </p:cNvSpPr>
          <p:nvPr>
            <p:ph type="body" sz="quarter" idx="3"/>
          </p:nvPr>
        </p:nvSpPr>
        <p:spPr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1172" name="四角形 49"/>
          <p:cNvSpPr>
            <a:spLocks noGrp="1"/>
          </p:cNvSpPr>
          <p:nvPr>
            <p:ph type="sldNum" sz="quarter" idx="5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07EA6-0398-4990-8029-A74DB741225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632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32" name="字幕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103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3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3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5179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89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90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91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2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409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4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95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96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97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98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182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38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39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40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1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86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タイトル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44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4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4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4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81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50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1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2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53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54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43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タイトル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57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58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9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60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61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62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3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44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66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67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68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688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71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2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61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4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7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76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77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78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79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252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82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1083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84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85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86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8629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26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27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CCBB0-76F9-4FE4-BEB2-4204C4F7BDC3}" type="datetimeFigureOut">
              <a:rPr kumimoji="1" lang="ja-JP" altLang="en-US" smtClean="0"/>
              <a:t>2024/2/13</a:t>
            </a:fld>
            <a:endParaRPr kumimoji="1" lang="ja-JP" altLang="en-US"/>
          </a:p>
        </p:txBody>
      </p:sp>
      <p:sp>
        <p:nvSpPr>
          <p:cNvPr id="1028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029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CE9B5-61DD-47F0-AF62-6DC8064B2AA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9927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テキスト ボックス 3"/>
          <p:cNvSpPr txBox="1"/>
          <p:nvPr/>
        </p:nvSpPr>
        <p:spPr>
          <a:xfrm>
            <a:off x="-4889" y="5324"/>
            <a:ext cx="4324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エントリーシート（記入例）</a:t>
            </a:r>
          </a:p>
        </p:txBody>
      </p:sp>
      <p:sp>
        <p:nvSpPr>
          <p:cNvPr id="1108" name="テキスト ボックス 4"/>
          <p:cNvSpPr txBox="1"/>
          <p:nvPr/>
        </p:nvSpPr>
        <p:spPr>
          <a:xfrm>
            <a:off x="5459934" y="25752"/>
            <a:ext cx="4098586" cy="830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学校名（△△小学校）　</a:t>
            </a:r>
            <a:endParaRPr lang="en-US" altLang="ja-JP" sz="1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対象（学校全体・学年・学級・その他）</a:t>
            </a:r>
            <a:endParaRPr lang="en-US" altLang="ja-JP" sz="160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</a:p>
        </p:txBody>
      </p:sp>
      <p:sp>
        <p:nvSpPr>
          <p:cNvPr id="1109" name="AutoShape 7"/>
          <p:cNvSpPr>
            <a:spLocks noChangeArrowheads="1"/>
          </p:cNvSpPr>
          <p:nvPr/>
        </p:nvSpPr>
        <p:spPr>
          <a:xfrm>
            <a:off x="61461" y="1243618"/>
            <a:ext cx="2980111" cy="2036376"/>
          </a:xfrm>
          <a:prstGeom prst="roundRect">
            <a:avLst>
              <a:gd name="adj" fmla="val 6757"/>
            </a:avLst>
          </a:prstGeom>
          <a:noFill/>
          <a:ln w="38100">
            <a:solidFill>
              <a:srgbClr val="0070C0"/>
            </a:solidFill>
            <a:round/>
            <a:headEnd/>
            <a:tailEnd/>
          </a:ln>
        </p:spPr>
        <p:txBody>
          <a:bodyPr wrap="squar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214313" indent="-214313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「あいさつ週間」の設定</a:t>
            </a:r>
            <a:endParaRPr lang="en-US" altLang="ja-JP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週間中は、登り旗を立てて周知</a:t>
            </a:r>
            <a:endParaRPr lang="en-US" altLang="ja-JP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児童会が、ポスターを作成し校内に掲示</a:t>
            </a:r>
            <a:endParaRPr lang="en-US" altLang="ja-JP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全校朝会で委員会から周知</a:t>
            </a:r>
            <a:endParaRPr lang="en-US" altLang="ja-JP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目標（シールをもらった枚数）に達したクラスには賞状をプレゼントする仕組みを設定　　　　　　　　　　　　　　　　　　　　　　</a:t>
            </a:r>
            <a:endParaRPr lang="en-US" altLang="ja-JP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　　　　　　　　　　　　　　　　　　　　　　　　など</a:t>
            </a:r>
          </a:p>
        </p:txBody>
      </p:sp>
      <p:sp>
        <p:nvSpPr>
          <p:cNvPr id="1110" name="AutoShape 6"/>
          <p:cNvSpPr>
            <a:spLocks noChangeArrowheads="1"/>
          </p:cNvSpPr>
          <p:nvPr/>
        </p:nvSpPr>
        <p:spPr>
          <a:xfrm>
            <a:off x="6229308" y="1277114"/>
            <a:ext cx="2853230" cy="1945567"/>
          </a:xfrm>
          <a:prstGeom prst="roundRect">
            <a:avLst>
              <a:gd name="adj" fmla="val 6047"/>
            </a:avLst>
          </a:prstGeom>
          <a:solidFill>
            <a:schemeClr val="bg1"/>
          </a:solidFill>
          <a:ln w="38100">
            <a:solidFill>
              <a:srgbClr val="0070C0"/>
            </a:solidFill>
            <a:round/>
            <a:headEnd/>
            <a:tailEnd/>
          </a:ln>
        </p:spPr>
        <p:txBody>
          <a:bodyPr wrap="squar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　掲示物にシールを貼る</a:t>
            </a:r>
            <a:endParaRPr lang="en-US" altLang="ja-JP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　チケットを配付する</a:t>
            </a:r>
            <a:endParaRPr lang="en-US" altLang="ja-JP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　全校集会で校長より表彰する　　　　　　　　　　　　　　　</a:t>
            </a:r>
            <a:endParaRPr lang="en-US" altLang="ja-JP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　　　　　　　　　　　　　　　　　　　　　　　　など</a:t>
            </a:r>
            <a:endParaRPr lang="en-US" altLang="ja-JP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11" name="Freeform 4"/>
          <p:cNvSpPr/>
          <p:nvPr/>
        </p:nvSpPr>
        <p:spPr>
          <a:xfrm>
            <a:off x="3485810" y="1306533"/>
            <a:ext cx="2161511" cy="731336"/>
          </a:xfrm>
          <a:custGeom>
            <a:avLst/>
            <a:gdLst>
              <a:gd name="T0" fmla="*/ 2147483520 w 8554"/>
              <a:gd name="T1" fmla="*/ 2147483520 h 4536"/>
              <a:gd name="T2" fmla="*/ 2147483520 w 8554"/>
              <a:gd name="T3" fmla="*/ 2147483520 h 4536"/>
              <a:gd name="T4" fmla="*/ 2147483520 w 8554"/>
              <a:gd name="T5" fmla="*/ 2147483520 h 4536"/>
              <a:gd name="T6" fmla="*/ 2147483520 w 8554"/>
              <a:gd name="T7" fmla="*/ 2147483520 h 4536"/>
              <a:gd name="T8" fmla="*/ 2147483520 w 8554"/>
              <a:gd name="T9" fmla="*/ 2147483520 h 4536"/>
              <a:gd name="T10" fmla="*/ 2147483520 w 8554"/>
              <a:gd name="T11" fmla="*/ 2147483520 h 4536"/>
              <a:gd name="T12" fmla="*/ 2147483520 w 8554"/>
              <a:gd name="T13" fmla="*/ 2147483520 h 4536"/>
              <a:gd name="T14" fmla="*/ 2147483520 w 8554"/>
              <a:gd name="T15" fmla="*/ 2147483520 h 4536"/>
              <a:gd name="T16" fmla="*/ 2147483520 w 8554"/>
              <a:gd name="T17" fmla="*/ 2147483520 h 4536"/>
              <a:gd name="T18" fmla="*/ 0 w 8554"/>
              <a:gd name="T19" fmla="*/ 2147483520 h 4536"/>
              <a:gd name="T20" fmla="*/ 2147483520 w 8554"/>
              <a:gd name="T21" fmla="*/ 2147483520 h 4536"/>
              <a:gd name="T22" fmla="*/ 2147483520 w 8554"/>
              <a:gd name="T23" fmla="*/ 2147483520 h 4536"/>
              <a:gd name="T24" fmla="*/ 2147483520 w 8554"/>
              <a:gd name="T25" fmla="*/ 2147483520 h 4536"/>
              <a:gd name="T26" fmla="*/ 2147483520 w 8554"/>
              <a:gd name="T27" fmla="*/ 2147483520 h 4536"/>
              <a:gd name="T28" fmla="*/ 2147483520 w 8554"/>
              <a:gd name="T29" fmla="*/ 2147483520 h 4536"/>
              <a:gd name="T30" fmla="*/ 2147483520 w 8554"/>
              <a:gd name="T31" fmla="*/ 2147483520 h 4536"/>
              <a:gd name="T32" fmla="*/ 2147483520 w 8554"/>
              <a:gd name="T33" fmla="*/ 2147483520 h 4536"/>
              <a:gd name="T34" fmla="*/ 2147483520 w 8554"/>
              <a:gd name="T35" fmla="*/ 2147483520 h 4536"/>
              <a:gd name="T36" fmla="*/ 2147483520 w 8554"/>
              <a:gd name="T37" fmla="*/ 2147483520 h 4536"/>
              <a:gd name="T38" fmla="*/ 2147483520 w 8554"/>
              <a:gd name="T39" fmla="*/ 2147483520 h 4536"/>
              <a:gd name="T40" fmla="*/ 2147483520 w 8554"/>
              <a:gd name="T41" fmla="*/ 2147483520 h 4536"/>
              <a:gd name="T42" fmla="*/ 2147483520 w 8554"/>
              <a:gd name="T43" fmla="*/ 2147483520 h 4536"/>
              <a:gd name="T44" fmla="*/ 2147483520 w 8554"/>
              <a:gd name="T45" fmla="*/ 2147483520 h 4536"/>
              <a:gd name="T46" fmla="*/ 2147483520 w 8554"/>
              <a:gd name="T47" fmla="*/ 2147483520 h 4536"/>
              <a:gd name="T48" fmla="*/ 2147483520 w 8554"/>
              <a:gd name="T49" fmla="*/ 2147483520 h 4536"/>
              <a:gd name="T50" fmla="*/ 2147483520 w 8554"/>
              <a:gd name="T51" fmla="*/ 2147483520 h 4536"/>
              <a:gd name="T52" fmla="*/ 2147483520 w 8554"/>
              <a:gd name="T53" fmla="*/ 2147483520 h 4536"/>
              <a:gd name="T54" fmla="*/ 2147483520 w 8554"/>
              <a:gd name="T55" fmla="*/ 2147483520 h 4536"/>
              <a:gd name="T56" fmla="*/ 2147483520 w 8554"/>
              <a:gd name="T57" fmla="*/ 2147483520 h 4536"/>
              <a:gd name="T58" fmla="*/ 2147483520 w 8554"/>
              <a:gd name="T59" fmla="*/ 2147483520 h 4536"/>
              <a:gd name="T60" fmla="*/ 2147483520 w 8554"/>
              <a:gd name="T61" fmla="*/ 2147483520 h 4536"/>
              <a:gd name="T62" fmla="*/ 2147483520 w 8554"/>
              <a:gd name="T63" fmla="*/ 2147483520 h 4536"/>
              <a:gd name="T64" fmla="*/ 2147483520 w 8554"/>
              <a:gd name="T65" fmla="*/ 2147483520 h 4536"/>
              <a:gd name="T66" fmla="*/ 2147483520 w 8554"/>
              <a:gd name="T67" fmla="*/ 2147483520 h 4536"/>
              <a:gd name="T68" fmla="*/ 2147483520 w 8554"/>
              <a:gd name="T69" fmla="*/ 2147483520 h 4536"/>
              <a:gd name="T70" fmla="*/ 2147483520 w 8554"/>
              <a:gd name="T71" fmla="*/ 2147483520 h 4536"/>
              <a:gd name="T72" fmla="*/ 2147483520 w 8554"/>
              <a:gd name="T73" fmla="*/ 2147483520 h 4536"/>
              <a:gd name="T74" fmla="*/ 2147483520 w 8554"/>
              <a:gd name="T75" fmla="*/ 2147483520 h 4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8554"/>
              <a:gd name="T115" fmla="*/ 0 h 4536"/>
              <a:gd name="T116" fmla="*/ 8554 w 8554"/>
              <a:gd name="T117" fmla="*/ 4536 h 4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8554" h="4536">
                <a:moveTo>
                  <a:pt x="4277" y="4536"/>
                </a:moveTo>
                <a:lnTo>
                  <a:pt x="3839" y="4524"/>
                </a:lnTo>
                <a:lnTo>
                  <a:pt x="3415" y="4489"/>
                </a:lnTo>
                <a:lnTo>
                  <a:pt x="3005" y="4434"/>
                </a:lnTo>
                <a:lnTo>
                  <a:pt x="2612" y="4358"/>
                </a:lnTo>
                <a:lnTo>
                  <a:pt x="2238" y="4261"/>
                </a:lnTo>
                <a:lnTo>
                  <a:pt x="1886" y="4148"/>
                </a:lnTo>
                <a:lnTo>
                  <a:pt x="1557" y="4017"/>
                </a:lnTo>
                <a:lnTo>
                  <a:pt x="1253" y="3871"/>
                </a:lnTo>
                <a:lnTo>
                  <a:pt x="976" y="3710"/>
                </a:lnTo>
                <a:lnTo>
                  <a:pt x="730" y="3536"/>
                </a:lnTo>
                <a:lnTo>
                  <a:pt x="516" y="3348"/>
                </a:lnTo>
                <a:lnTo>
                  <a:pt x="336" y="3150"/>
                </a:lnTo>
                <a:lnTo>
                  <a:pt x="193" y="2942"/>
                </a:lnTo>
                <a:lnTo>
                  <a:pt x="135" y="2835"/>
                </a:lnTo>
                <a:lnTo>
                  <a:pt x="87" y="2725"/>
                </a:lnTo>
                <a:lnTo>
                  <a:pt x="49" y="2612"/>
                </a:lnTo>
                <a:lnTo>
                  <a:pt x="21" y="2499"/>
                </a:lnTo>
                <a:lnTo>
                  <a:pt x="6" y="2385"/>
                </a:lnTo>
                <a:lnTo>
                  <a:pt x="0" y="2268"/>
                </a:lnTo>
                <a:lnTo>
                  <a:pt x="6" y="2151"/>
                </a:lnTo>
                <a:lnTo>
                  <a:pt x="21" y="2036"/>
                </a:lnTo>
                <a:lnTo>
                  <a:pt x="49" y="1923"/>
                </a:lnTo>
                <a:lnTo>
                  <a:pt x="87" y="1811"/>
                </a:lnTo>
                <a:lnTo>
                  <a:pt x="135" y="1701"/>
                </a:lnTo>
                <a:lnTo>
                  <a:pt x="193" y="1593"/>
                </a:lnTo>
                <a:lnTo>
                  <a:pt x="336" y="1386"/>
                </a:lnTo>
                <a:lnTo>
                  <a:pt x="516" y="1187"/>
                </a:lnTo>
                <a:lnTo>
                  <a:pt x="730" y="1000"/>
                </a:lnTo>
                <a:lnTo>
                  <a:pt x="976" y="825"/>
                </a:lnTo>
                <a:lnTo>
                  <a:pt x="1253" y="664"/>
                </a:lnTo>
                <a:lnTo>
                  <a:pt x="1557" y="518"/>
                </a:lnTo>
                <a:lnTo>
                  <a:pt x="1886" y="388"/>
                </a:lnTo>
                <a:lnTo>
                  <a:pt x="2238" y="274"/>
                </a:lnTo>
                <a:lnTo>
                  <a:pt x="2612" y="178"/>
                </a:lnTo>
                <a:lnTo>
                  <a:pt x="3005" y="102"/>
                </a:lnTo>
                <a:lnTo>
                  <a:pt x="3415" y="46"/>
                </a:lnTo>
                <a:lnTo>
                  <a:pt x="3839" y="11"/>
                </a:lnTo>
                <a:lnTo>
                  <a:pt x="4277" y="0"/>
                </a:lnTo>
                <a:lnTo>
                  <a:pt x="4715" y="11"/>
                </a:lnTo>
                <a:lnTo>
                  <a:pt x="5139" y="46"/>
                </a:lnTo>
                <a:lnTo>
                  <a:pt x="5549" y="102"/>
                </a:lnTo>
                <a:lnTo>
                  <a:pt x="5942" y="178"/>
                </a:lnTo>
                <a:lnTo>
                  <a:pt x="6316" y="274"/>
                </a:lnTo>
                <a:lnTo>
                  <a:pt x="6668" y="388"/>
                </a:lnTo>
                <a:lnTo>
                  <a:pt x="6997" y="518"/>
                </a:lnTo>
                <a:lnTo>
                  <a:pt x="7301" y="664"/>
                </a:lnTo>
                <a:lnTo>
                  <a:pt x="7578" y="825"/>
                </a:lnTo>
                <a:lnTo>
                  <a:pt x="7824" y="1000"/>
                </a:lnTo>
                <a:lnTo>
                  <a:pt x="8038" y="1187"/>
                </a:lnTo>
                <a:lnTo>
                  <a:pt x="8218" y="1386"/>
                </a:lnTo>
                <a:lnTo>
                  <a:pt x="8361" y="1593"/>
                </a:lnTo>
                <a:lnTo>
                  <a:pt x="8419" y="1701"/>
                </a:lnTo>
                <a:lnTo>
                  <a:pt x="8467" y="1811"/>
                </a:lnTo>
                <a:lnTo>
                  <a:pt x="8505" y="1923"/>
                </a:lnTo>
                <a:lnTo>
                  <a:pt x="8532" y="2036"/>
                </a:lnTo>
                <a:lnTo>
                  <a:pt x="8548" y="2151"/>
                </a:lnTo>
                <a:lnTo>
                  <a:pt x="8554" y="2268"/>
                </a:lnTo>
                <a:lnTo>
                  <a:pt x="8548" y="2385"/>
                </a:lnTo>
                <a:lnTo>
                  <a:pt x="8532" y="2499"/>
                </a:lnTo>
                <a:lnTo>
                  <a:pt x="8505" y="2612"/>
                </a:lnTo>
                <a:lnTo>
                  <a:pt x="8467" y="2725"/>
                </a:lnTo>
                <a:lnTo>
                  <a:pt x="8419" y="2835"/>
                </a:lnTo>
                <a:lnTo>
                  <a:pt x="8361" y="2942"/>
                </a:lnTo>
                <a:lnTo>
                  <a:pt x="8218" y="3150"/>
                </a:lnTo>
                <a:lnTo>
                  <a:pt x="8038" y="3348"/>
                </a:lnTo>
                <a:lnTo>
                  <a:pt x="7824" y="3536"/>
                </a:lnTo>
                <a:lnTo>
                  <a:pt x="7578" y="3710"/>
                </a:lnTo>
                <a:lnTo>
                  <a:pt x="7301" y="3871"/>
                </a:lnTo>
                <a:lnTo>
                  <a:pt x="6997" y="4017"/>
                </a:lnTo>
                <a:lnTo>
                  <a:pt x="6668" y="4148"/>
                </a:lnTo>
                <a:lnTo>
                  <a:pt x="6316" y="4261"/>
                </a:lnTo>
                <a:lnTo>
                  <a:pt x="5942" y="4358"/>
                </a:lnTo>
                <a:lnTo>
                  <a:pt x="5549" y="4434"/>
                </a:lnTo>
                <a:lnTo>
                  <a:pt x="5139" y="4489"/>
                </a:lnTo>
                <a:lnTo>
                  <a:pt x="4715" y="4524"/>
                </a:lnTo>
                <a:lnTo>
                  <a:pt x="4277" y="4536"/>
                </a:lnTo>
              </a:path>
            </a:pathLst>
          </a:custGeom>
          <a:solidFill>
            <a:srgbClr val="CCFFCC"/>
          </a:solidFill>
          <a:ln w="0">
            <a:solidFill>
              <a:srgbClr val="00B050"/>
            </a:solidFill>
            <a:prstDash val="solid"/>
            <a:round/>
            <a:headEnd/>
            <a:tailEnd/>
          </a:ln>
        </p:spPr>
        <p:txBody>
          <a:bodyPr anchor="ctr" anchorCtr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自分から進んで</a:t>
            </a:r>
            <a:endParaRPr lang="en-US" altLang="ja-JP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dirty="0">
                <a:solidFill>
                  <a:schemeClr val="tx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挨拶をする</a:t>
            </a:r>
            <a:endParaRPr lang="en-US" altLang="ja-JP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12" name="Freeform 12"/>
          <p:cNvSpPr/>
          <p:nvPr/>
        </p:nvSpPr>
        <p:spPr>
          <a:xfrm>
            <a:off x="3087363" y="1514331"/>
            <a:ext cx="339233" cy="300892"/>
          </a:xfrm>
          <a:custGeom>
            <a:avLst/>
            <a:gdLst>
              <a:gd name="T0" fmla="*/ 0 w 2269"/>
              <a:gd name="T1" fmla="*/ 2147483520 h 1135"/>
              <a:gd name="T2" fmla="*/ 2147483520 w 2269"/>
              <a:gd name="T3" fmla="*/ 2147483520 h 1135"/>
              <a:gd name="T4" fmla="*/ 2147483520 w 2269"/>
              <a:gd name="T5" fmla="*/ 0 h 1135"/>
              <a:gd name="T6" fmla="*/ 2147483520 w 2269"/>
              <a:gd name="T7" fmla="*/ 2147483520 h 1135"/>
              <a:gd name="T8" fmla="*/ 2147483520 w 2269"/>
              <a:gd name="T9" fmla="*/ 2147483520 h 1135"/>
              <a:gd name="T10" fmla="*/ 2147483520 w 2269"/>
              <a:gd name="T11" fmla="*/ 2147483520 h 1135"/>
              <a:gd name="T12" fmla="*/ 0 w 2269"/>
              <a:gd name="T13" fmla="*/ 2147483520 h 1135"/>
              <a:gd name="T14" fmla="*/ 0 w 2269"/>
              <a:gd name="T15" fmla="*/ 2147483520 h 11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69"/>
              <a:gd name="T25" fmla="*/ 0 h 1135"/>
              <a:gd name="T26" fmla="*/ 2269 w 2269"/>
              <a:gd name="T27" fmla="*/ 1135 h 113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69" h="1135">
                <a:moveTo>
                  <a:pt x="0" y="284"/>
                </a:moveTo>
                <a:lnTo>
                  <a:pt x="1701" y="284"/>
                </a:lnTo>
                <a:lnTo>
                  <a:pt x="1701" y="0"/>
                </a:lnTo>
                <a:lnTo>
                  <a:pt x="2269" y="567"/>
                </a:lnTo>
                <a:lnTo>
                  <a:pt x="1701" y="1135"/>
                </a:lnTo>
                <a:lnTo>
                  <a:pt x="1701" y="851"/>
                </a:lnTo>
                <a:lnTo>
                  <a:pt x="0" y="851"/>
                </a:lnTo>
                <a:lnTo>
                  <a:pt x="0" y="284"/>
                </a:lnTo>
              </a:path>
            </a:pathLst>
          </a:custGeom>
          <a:solidFill>
            <a:srgbClr val="00206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35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13" name="Freeform 14"/>
          <p:cNvSpPr/>
          <p:nvPr/>
        </p:nvSpPr>
        <p:spPr>
          <a:xfrm>
            <a:off x="5753980" y="1521755"/>
            <a:ext cx="348332" cy="300892"/>
          </a:xfrm>
          <a:custGeom>
            <a:avLst/>
            <a:gdLst>
              <a:gd name="T0" fmla="*/ 0 w 2269"/>
              <a:gd name="T1" fmla="*/ 2147483520 h 1135"/>
              <a:gd name="T2" fmla="*/ 2147483520 w 2269"/>
              <a:gd name="T3" fmla="*/ 2147483520 h 1135"/>
              <a:gd name="T4" fmla="*/ 2147483520 w 2269"/>
              <a:gd name="T5" fmla="*/ 0 h 1135"/>
              <a:gd name="T6" fmla="*/ 2147483520 w 2269"/>
              <a:gd name="T7" fmla="*/ 2147483520 h 1135"/>
              <a:gd name="T8" fmla="*/ 2147483520 w 2269"/>
              <a:gd name="T9" fmla="*/ 2147483520 h 1135"/>
              <a:gd name="T10" fmla="*/ 2147483520 w 2269"/>
              <a:gd name="T11" fmla="*/ 2147483520 h 1135"/>
              <a:gd name="T12" fmla="*/ 0 w 2269"/>
              <a:gd name="T13" fmla="*/ 2147483520 h 1135"/>
              <a:gd name="T14" fmla="*/ 0 w 2269"/>
              <a:gd name="T15" fmla="*/ 2147483520 h 11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69"/>
              <a:gd name="T25" fmla="*/ 0 h 1135"/>
              <a:gd name="T26" fmla="*/ 2269 w 2269"/>
              <a:gd name="T27" fmla="*/ 1135 h 113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69" h="1135">
                <a:moveTo>
                  <a:pt x="0" y="284"/>
                </a:moveTo>
                <a:lnTo>
                  <a:pt x="1701" y="284"/>
                </a:lnTo>
                <a:lnTo>
                  <a:pt x="1701" y="0"/>
                </a:lnTo>
                <a:lnTo>
                  <a:pt x="2269" y="567"/>
                </a:lnTo>
                <a:lnTo>
                  <a:pt x="1701" y="1135"/>
                </a:lnTo>
                <a:lnTo>
                  <a:pt x="1701" y="851"/>
                </a:lnTo>
                <a:lnTo>
                  <a:pt x="0" y="851"/>
                </a:lnTo>
                <a:lnTo>
                  <a:pt x="0" y="284"/>
                </a:lnTo>
              </a:path>
            </a:pathLst>
          </a:custGeom>
          <a:solidFill>
            <a:srgbClr val="00206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35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14" name="テキスト ボックス 12"/>
          <p:cNvSpPr txBox="1"/>
          <p:nvPr/>
        </p:nvSpPr>
        <p:spPr>
          <a:xfrm>
            <a:off x="214757" y="982854"/>
            <a:ext cx="26980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望ましい行動を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引き出す工夫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15" name="テキスト ボックス 13"/>
          <p:cNvSpPr txBox="1"/>
          <p:nvPr/>
        </p:nvSpPr>
        <p:spPr>
          <a:xfrm>
            <a:off x="6644788" y="1001525"/>
            <a:ext cx="22031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繰り返しやすくする工夫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16" name="正方形/長方形 14"/>
          <p:cNvSpPr/>
          <p:nvPr/>
        </p:nvSpPr>
        <p:spPr>
          <a:xfrm>
            <a:off x="3379676" y="968894"/>
            <a:ext cx="256044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幼児児童生徒の望ましい</a:t>
            </a:r>
            <a:r>
              <a:rPr lang="ja-JP" altLang="en-US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行動</a:t>
            </a: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17" name="AutoShape 7"/>
          <p:cNvSpPr>
            <a:spLocks noChangeArrowheads="1"/>
          </p:cNvSpPr>
          <p:nvPr/>
        </p:nvSpPr>
        <p:spPr>
          <a:xfrm>
            <a:off x="3141224" y="2363147"/>
            <a:ext cx="2961087" cy="2966381"/>
          </a:xfrm>
          <a:prstGeom prst="roundRect">
            <a:avLst>
              <a:gd name="adj" fmla="val 675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</p:spPr>
        <p:txBody>
          <a:bodyPr wrap="squar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lvl="5" indent="0">
              <a:spcBef>
                <a:spcPct val="0"/>
              </a:spcBef>
              <a:buNone/>
              <a:defRPr/>
            </a:pPr>
            <a:endParaRPr lang="ja-JP" altLang="en-US" sz="1350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18" name="AutoShape 7"/>
          <p:cNvSpPr>
            <a:spLocks noChangeArrowheads="1"/>
          </p:cNvSpPr>
          <p:nvPr/>
        </p:nvSpPr>
        <p:spPr>
          <a:xfrm>
            <a:off x="6229308" y="5460804"/>
            <a:ext cx="2860459" cy="1302144"/>
          </a:xfrm>
          <a:prstGeom prst="roundRect">
            <a:avLst>
              <a:gd name="adj" fmla="val 6757"/>
            </a:avLst>
          </a:prstGeom>
          <a:noFill/>
          <a:ln w="57150">
            <a:solidFill>
              <a:srgbClr val="FFCCFF"/>
            </a:solidFill>
            <a:round/>
            <a:headEnd/>
            <a:tailEnd/>
          </a:ln>
        </p:spPr>
        <p:txBody>
          <a:bodyPr wrap="square" anchor="t" anchorCtr="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取組の発信！</a:t>
            </a: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・学校のＨＰや学級通信に掲載した。</a:t>
            </a:r>
            <a:endParaRPr lang="en-US" altLang="ja-JP" sz="1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・職員朝会で取組の成果を共有した。</a:t>
            </a:r>
            <a:endParaRPr lang="en-US" altLang="ja-JP" sz="1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・校内にグラフを掲示した。</a:t>
            </a:r>
            <a:endParaRPr lang="en-US" altLang="ja-JP" sz="1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・授業参観日やオープンスクールにおいて、</a:t>
            </a:r>
            <a:endParaRPr lang="en-US" altLang="ja-JP" sz="12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ja-JP" altLang="en-US" sz="120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保護者</a:t>
            </a:r>
            <a:r>
              <a:rPr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や地域の方にお知らせした。</a:t>
            </a:r>
          </a:p>
        </p:txBody>
      </p:sp>
      <p:sp>
        <p:nvSpPr>
          <p:cNvPr id="1119" name="テキスト ボックス 20"/>
          <p:cNvSpPr txBox="1"/>
          <p:nvPr/>
        </p:nvSpPr>
        <p:spPr>
          <a:xfrm>
            <a:off x="3168568" y="2069192"/>
            <a:ext cx="29337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幼児児童生徒の変容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20" name="円: 塗りつぶしなし 52"/>
          <p:cNvSpPr/>
          <p:nvPr/>
        </p:nvSpPr>
        <p:spPr>
          <a:xfrm>
            <a:off x="6000903" y="263021"/>
            <a:ext cx="942553" cy="328144"/>
          </a:xfrm>
          <a:prstGeom prst="donut">
            <a:avLst>
              <a:gd name="adj" fmla="val 4892"/>
            </a:avLst>
          </a:prstGeom>
          <a:solidFill>
            <a:schemeClr val="tx1"/>
          </a:solidFill>
          <a:ln w="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 dirty="0">
              <a:solidFill>
                <a:schemeClr val="tx1"/>
              </a:solidFill>
            </a:endParaRPr>
          </a:p>
        </p:txBody>
      </p:sp>
      <p:sp>
        <p:nvSpPr>
          <p:cNvPr id="1121" name="AutoShape 7"/>
          <p:cNvSpPr>
            <a:spLocks noChangeArrowheads="1"/>
          </p:cNvSpPr>
          <p:nvPr/>
        </p:nvSpPr>
        <p:spPr>
          <a:xfrm>
            <a:off x="85932" y="3559042"/>
            <a:ext cx="2884131" cy="1770486"/>
          </a:xfrm>
          <a:prstGeom prst="roundRect">
            <a:avLst>
              <a:gd name="adj" fmla="val 6757"/>
            </a:avLst>
          </a:prstGeom>
          <a:noFill/>
          <a:ln w="50800">
            <a:solidFill>
              <a:srgbClr val="0070C0"/>
            </a:solidFill>
            <a:round/>
            <a:headEnd/>
            <a:tailEnd/>
          </a:ln>
        </p:spPr>
        <p:txBody>
          <a:bodyPr wrap="squar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1357313" lvl="2" indent="-214313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35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22" name="AutoShape 7"/>
          <p:cNvSpPr>
            <a:spLocks noChangeArrowheads="1"/>
          </p:cNvSpPr>
          <p:nvPr/>
        </p:nvSpPr>
        <p:spPr>
          <a:xfrm>
            <a:off x="6229308" y="3617062"/>
            <a:ext cx="2853230" cy="1770486"/>
          </a:xfrm>
          <a:prstGeom prst="roundRect">
            <a:avLst>
              <a:gd name="adj" fmla="val 6757"/>
            </a:avLst>
          </a:prstGeom>
          <a:noFill/>
          <a:ln w="50800">
            <a:solidFill>
              <a:srgbClr val="0070C0"/>
            </a:solidFill>
            <a:round/>
            <a:headEnd/>
            <a:tailEnd/>
          </a:ln>
        </p:spPr>
        <p:txBody>
          <a:bodyPr wrap="squar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1357313" lvl="2" indent="-214313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35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23" name="テキスト ボックス 20"/>
          <p:cNvSpPr txBox="1"/>
          <p:nvPr/>
        </p:nvSpPr>
        <p:spPr>
          <a:xfrm>
            <a:off x="522132" y="3277925"/>
            <a:ext cx="2168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引き出す工夫の写真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24" name="テキスト ボックス 20"/>
          <p:cNvSpPr txBox="1"/>
          <p:nvPr/>
        </p:nvSpPr>
        <p:spPr>
          <a:xfrm>
            <a:off x="6359862" y="3289145"/>
            <a:ext cx="3290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繰り返しやすくする工夫の写真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25" name="AutoShape 7"/>
          <p:cNvSpPr>
            <a:spLocks noChangeArrowheads="1"/>
          </p:cNvSpPr>
          <p:nvPr/>
        </p:nvSpPr>
        <p:spPr>
          <a:xfrm>
            <a:off x="111464" y="5448318"/>
            <a:ext cx="5990848" cy="1302144"/>
          </a:xfrm>
          <a:prstGeom prst="roundRect">
            <a:avLst>
              <a:gd name="adj" fmla="val 6757"/>
            </a:avLst>
          </a:prstGeom>
          <a:noFill/>
          <a:ln w="57150">
            <a:solidFill>
              <a:srgbClr val="FFCCFF"/>
            </a:solidFill>
            <a:round/>
            <a:headEnd/>
            <a:tailEnd/>
          </a:ln>
        </p:spPr>
        <p:txBody>
          <a:bodyPr wrap="square" anchor="t" anchorCtr="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成功のポイント：</a:t>
            </a: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例</a:t>
            </a: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児童生徒の主体的な活動、記録をもとにした改善など</a:t>
            </a: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</a:p>
        </p:txBody>
      </p:sp>
      <p:sp>
        <p:nvSpPr>
          <p:cNvPr id="1126" name="テキスト ボックス 12"/>
          <p:cNvSpPr txBox="1"/>
          <p:nvPr/>
        </p:nvSpPr>
        <p:spPr>
          <a:xfrm>
            <a:off x="6229308" y="4987865"/>
            <a:ext cx="154026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chemeClr val="accent1"/>
                </a:solidFill>
              </a:rPr>
              <a:t>シールを貼ったら虹ができるしくみ</a:t>
            </a:r>
          </a:p>
        </p:txBody>
      </p:sp>
      <p:pic>
        <p:nvPicPr>
          <p:cNvPr id="1127" name="図 9" descr="屋内, テーブル, 建物, 部屋 が含まれている画像_x000a__x000a_自動的に生成された説明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927" y="3653955"/>
            <a:ext cx="2277472" cy="1223917"/>
          </a:xfrm>
          <a:prstGeom prst="rect">
            <a:avLst/>
          </a:prstGeom>
        </p:spPr>
      </p:pic>
      <p:pic>
        <p:nvPicPr>
          <p:cNvPr id="1128" name="図 13" descr="屋外, 道路, 人, 子供 が含まれている画像_x000a__x000a_自動的に生成された説明"/>
          <p:cNvPicPr>
            <a:picLocks noChangeAspect="1"/>
          </p:cNvPicPr>
          <p:nvPr/>
        </p:nvPicPr>
        <p:blipFill rotWithShape="1">
          <a:blip r:embed="rId4"/>
          <a:srcRect b="16100"/>
          <a:stretch/>
        </p:blipFill>
        <p:spPr>
          <a:xfrm>
            <a:off x="3674398" y="2419582"/>
            <a:ext cx="1779612" cy="770933"/>
          </a:xfrm>
          <a:prstGeom prst="rect">
            <a:avLst/>
          </a:prstGeom>
        </p:spPr>
      </p:pic>
      <p:pic>
        <p:nvPicPr>
          <p:cNvPr id="1129" name="図 15" descr="グラフ, 棒グラフ_x000a__x000a_自動的に生成された説明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6898" y="3563278"/>
            <a:ext cx="1857223" cy="1044687"/>
          </a:xfrm>
          <a:prstGeom prst="rect">
            <a:avLst/>
          </a:prstGeom>
        </p:spPr>
      </p:pic>
      <p:pic>
        <p:nvPicPr>
          <p:cNvPr id="1130" name="図 17" descr="人, 屋外, 若い, 女性 が含まれている画像_x000a__x000a_自動的に生成された説明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06883" y="3688285"/>
            <a:ext cx="1146580" cy="635344"/>
          </a:xfrm>
          <a:prstGeom prst="rect">
            <a:avLst/>
          </a:prstGeom>
        </p:spPr>
      </p:pic>
      <p:sp>
        <p:nvSpPr>
          <p:cNvPr id="1131" name="テキスト ボックス 12"/>
          <p:cNvSpPr txBox="1"/>
          <p:nvPr/>
        </p:nvSpPr>
        <p:spPr>
          <a:xfrm>
            <a:off x="3361803" y="5693626"/>
            <a:ext cx="271546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chemeClr val="accent1"/>
                </a:solidFill>
              </a:rPr>
              <a:t>・無理なくできる行動をターゲットにしたことで、全ての児童が無理なく取り組めた。</a:t>
            </a:r>
            <a:endParaRPr kumimoji="1" lang="en-US" altLang="ja-JP" sz="1050" dirty="0">
              <a:solidFill>
                <a:schemeClr val="accent1"/>
              </a:solidFill>
            </a:endParaRPr>
          </a:p>
          <a:p>
            <a:r>
              <a:rPr kumimoji="1" lang="ja-JP" altLang="en-US" sz="1050" dirty="0">
                <a:solidFill>
                  <a:schemeClr val="accent1"/>
                </a:solidFill>
              </a:rPr>
              <a:t>・取り組む前に教員間で共通理解をしたことで、挨拶をした児童を称賛する教員が増えた。</a:t>
            </a:r>
          </a:p>
        </p:txBody>
      </p:sp>
      <p:sp>
        <p:nvSpPr>
          <p:cNvPr id="1132" name="テキスト ボックス 12"/>
          <p:cNvSpPr txBox="1"/>
          <p:nvPr/>
        </p:nvSpPr>
        <p:spPr>
          <a:xfrm>
            <a:off x="3361803" y="3190515"/>
            <a:ext cx="24752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chemeClr val="accent1"/>
                </a:solidFill>
              </a:rPr>
              <a:t>週１回、委員会による挨拶運動を実施することで、全児童の意識が高まった。</a:t>
            </a:r>
          </a:p>
        </p:txBody>
      </p:sp>
      <p:pic>
        <p:nvPicPr>
          <p:cNvPr id="1133" name="図 27" descr="屋内, グループ, 民衆, 建物 が含まれている画像_x000a__x000a_自動的に生成された説明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34444" y="5703382"/>
            <a:ext cx="1672444" cy="940432"/>
          </a:xfrm>
          <a:prstGeom prst="rect">
            <a:avLst/>
          </a:prstGeom>
        </p:spPr>
      </p:pic>
      <p:sp>
        <p:nvSpPr>
          <p:cNvPr id="1134" name="テキスト ボックス 12"/>
          <p:cNvSpPr txBox="1"/>
          <p:nvPr/>
        </p:nvSpPr>
        <p:spPr>
          <a:xfrm>
            <a:off x="109623" y="5875146"/>
            <a:ext cx="15596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chemeClr val="accent1"/>
                </a:solidFill>
              </a:rPr>
              <a:t>全校集会での</a:t>
            </a:r>
            <a:endParaRPr kumimoji="1" lang="en-US" altLang="ja-JP" sz="1050" dirty="0">
              <a:solidFill>
                <a:schemeClr val="accent1"/>
              </a:solidFill>
            </a:endParaRPr>
          </a:p>
          <a:p>
            <a:r>
              <a:rPr kumimoji="1" lang="ja-JP" altLang="en-US" sz="1050" dirty="0">
                <a:solidFill>
                  <a:schemeClr val="accent1"/>
                </a:solidFill>
              </a:rPr>
              <a:t>児童による呼びかけ</a:t>
            </a:r>
          </a:p>
        </p:txBody>
      </p:sp>
      <p:sp>
        <p:nvSpPr>
          <p:cNvPr id="1135" name="テキスト ボックス 12"/>
          <p:cNvSpPr txBox="1"/>
          <p:nvPr/>
        </p:nvSpPr>
        <p:spPr>
          <a:xfrm>
            <a:off x="444335" y="4969179"/>
            <a:ext cx="209105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chemeClr val="accent1"/>
                </a:solidFill>
              </a:rPr>
              <a:t>集会で挨拶のポイントを共有</a:t>
            </a:r>
          </a:p>
        </p:txBody>
      </p:sp>
      <p:sp>
        <p:nvSpPr>
          <p:cNvPr id="1136" name="テキスト ボックス 12"/>
          <p:cNvSpPr txBox="1"/>
          <p:nvPr/>
        </p:nvSpPr>
        <p:spPr>
          <a:xfrm>
            <a:off x="3169456" y="4601298"/>
            <a:ext cx="28604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chemeClr val="accent1"/>
                </a:solidFill>
              </a:rPr>
              <a:t>カウンターで人数を数えて記録するようにした。数が少ない時に、改善の</a:t>
            </a:r>
            <a:r>
              <a:rPr lang="ja-JP" altLang="en-US" sz="1050" dirty="0">
                <a:solidFill>
                  <a:schemeClr val="accent1"/>
                </a:solidFill>
              </a:rPr>
              <a:t>アイディアを児童が提案するようになった。自分から挨拶できる児童が９割以上になった。</a:t>
            </a:r>
            <a:endParaRPr kumimoji="1" lang="ja-JP" altLang="en-US" sz="1050" dirty="0">
              <a:solidFill>
                <a:schemeClr val="accent1"/>
              </a:solidFill>
            </a:endParaRPr>
          </a:p>
        </p:txBody>
      </p:sp>
      <p:pic>
        <p:nvPicPr>
          <p:cNvPr id="1137" name="図 5"/>
          <p:cNvPicPr>
            <a:picLocks noChangeAspect="1"/>
          </p:cNvPicPr>
          <p:nvPr/>
        </p:nvPicPr>
        <p:blipFill>
          <a:blip r:embed="rId8"/>
          <a:srcRect l="28131" r="7921"/>
          <a:stretch>
            <a:fillRect/>
          </a:stretch>
        </p:blipFill>
        <p:spPr>
          <a:xfrm>
            <a:off x="3942367" y="4192468"/>
            <a:ext cx="427778" cy="415498"/>
          </a:xfrm>
          <a:prstGeom prst="rect">
            <a:avLst/>
          </a:prstGeom>
        </p:spPr>
      </p:pic>
      <p:grpSp>
        <p:nvGrpSpPr>
          <p:cNvPr id="1138" name="グループ化 4"/>
          <p:cNvGrpSpPr/>
          <p:nvPr/>
        </p:nvGrpSpPr>
        <p:grpSpPr>
          <a:xfrm>
            <a:off x="-2431017" y="405434"/>
            <a:ext cx="7506000" cy="646331"/>
            <a:chOff x="-2431017" y="405434"/>
            <a:chExt cx="7506000" cy="646331"/>
          </a:xfrm>
        </p:grpSpPr>
        <p:sp>
          <p:nvSpPr>
            <p:cNvPr id="1139" name="テキスト ボックス 3"/>
            <p:cNvSpPr txBox="1"/>
            <p:nvPr/>
          </p:nvSpPr>
          <p:spPr>
            <a:xfrm>
              <a:off x="459927" y="477288"/>
              <a:ext cx="4615056" cy="369332"/>
            </a:xfrm>
            <a:prstGeom prst="rect">
              <a:avLst/>
            </a:prstGeom>
            <a:ln w="28575"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ja-JP" altLang="en-US" dirty="0">
                  <a:solidFill>
                    <a:schemeClr val="tx1"/>
                  </a:solidFill>
                  <a:latin typeface="UD デジタル 教科書体 NK-R" panose="02020400000000000000" pitchFamily="18" charset="-128"/>
                  <a:ea typeface="UD デジタル 教科書体 NK-R" panose="02020400000000000000" pitchFamily="18" charset="-128"/>
                </a:rPr>
                <a:t>朝のあいさつで気持ちのいいスタートを切ろう</a:t>
              </a:r>
            </a:p>
          </p:txBody>
        </p:sp>
        <p:sp>
          <p:nvSpPr>
            <p:cNvPr id="1140" name="矢印: 右 2"/>
            <p:cNvSpPr/>
            <p:nvPr/>
          </p:nvSpPr>
          <p:spPr>
            <a:xfrm>
              <a:off x="-307527" y="567356"/>
              <a:ext cx="751861" cy="130644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テキスト ボックス 3"/>
            <p:cNvSpPr txBox="1"/>
            <p:nvPr/>
          </p:nvSpPr>
          <p:spPr>
            <a:xfrm>
              <a:off x="-2431017" y="405434"/>
              <a:ext cx="2123490" cy="646331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dirty="0"/>
                <a:t>実践のタイトルを記入してください</a:t>
              </a:r>
            </a:p>
          </p:txBody>
        </p:sp>
      </p:grpSp>
      <p:sp>
        <p:nvSpPr>
          <p:cNvPr id="1142" name="矢印: 右 38"/>
          <p:cNvSpPr/>
          <p:nvPr/>
        </p:nvSpPr>
        <p:spPr>
          <a:xfrm rot="10800000">
            <a:off x="8684073" y="391317"/>
            <a:ext cx="751861" cy="13064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43" name="テキスト ボックス 39"/>
          <p:cNvSpPr txBox="1"/>
          <p:nvPr/>
        </p:nvSpPr>
        <p:spPr>
          <a:xfrm>
            <a:off x="9435934" y="253313"/>
            <a:ext cx="447950" cy="25853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○で囲んでください</a:t>
            </a:r>
          </a:p>
        </p:txBody>
      </p:sp>
      <p:sp>
        <p:nvSpPr>
          <p:cNvPr id="1144" name="テキスト ボックス 40"/>
          <p:cNvSpPr txBox="1"/>
          <p:nvPr/>
        </p:nvSpPr>
        <p:spPr>
          <a:xfrm>
            <a:off x="-2268584" y="2789013"/>
            <a:ext cx="2230393" cy="1077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※</a:t>
            </a:r>
            <a:r>
              <a:rPr kumimoji="1" lang="ja-JP" altLang="en-US" sz="1600" dirty="0"/>
              <a:t>このシートに表しきれない場合は、</a:t>
            </a:r>
            <a:r>
              <a:rPr lang="ja-JP" altLang="en-US" sz="1600" dirty="0"/>
              <a:t>是非、資料を添付</a:t>
            </a:r>
            <a:r>
              <a:rPr kumimoji="1" lang="ja-JP" altLang="en-US" sz="1600" dirty="0"/>
              <a:t>して送付してください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EAE5ABC-9456-4BA0-90D3-A0E570A015D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6" t="-2459" r="26271" b="2949"/>
          <a:stretch/>
        </p:blipFill>
        <p:spPr>
          <a:xfrm rot="5400000">
            <a:off x="6349368" y="3698983"/>
            <a:ext cx="1317048" cy="129606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68C275B1-2EEE-46F5-8F48-00B81F07DB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12684" y="3662483"/>
            <a:ext cx="1035243" cy="780973"/>
          </a:xfrm>
          <a:prstGeom prst="rect">
            <a:avLst/>
          </a:prstGeom>
        </p:spPr>
      </p:pic>
      <p:sp>
        <p:nvSpPr>
          <p:cNvPr id="47" name="テキスト ボックス 12">
            <a:extLst>
              <a:ext uri="{FF2B5EF4-FFF2-40B4-BE49-F238E27FC236}">
                <a16:creationId xmlns:a16="http://schemas.microsoft.com/office/drawing/2014/main" id="{D0E7AF6C-69DD-44B1-9951-8D7BBFC96515}"/>
              </a:ext>
            </a:extLst>
          </p:cNvPr>
          <p:cNvSpPr txBox="1"/>
          <p:nvPr/>
        </p:nvSpPr>
        <p:spPr>
          <a:xfrm>
            <a:off x="7620657" y="4409801"/>
            <a:ext cx="15402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chemeClr val="accent1"/>
                </a:solidFill>
              </a:rPr>
              <a:t>教員がチケットを配付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ED78737-E5E2-48F0-9BE8-BD16B148DC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920" y="4677991"/>
            <a:ext cx="628734" cy="651537"/>
          </a:xfrm>
          <a:prstGeom prst="rect">
            <a:avLst/>
          </a:prstGeom>
        </p:spPr>
      </p:pic>
      <p:sp>
        <p:nvSpPr>
          <p:cNvPr id="50" name="テキスト ボックス 12">
            <a:extLst>
              <a:ext uri="{FF2B5EF4-FFF2-40B4-BE49-F238E27FC236}">
                <a16:creationId xmlns:a16="http://schemas.microsoft.com/office/drawing/2014/main" id="{DCDCA5E7-AF6E-476E-8954-A096D1365B63}"/>
              </a:ext>
            </a:extLst>
          </p:cNvPr>
          <p:cNvSpPr txBox="1"/>
          <p:nvPr/>
        </p:nvSpPr>
        <p:spPr>
          <a:xfrm>
            <a:off x="8287937" y="4954236"/>
            <a:ext cx="154026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solidFill>
                  <a:schemeClr val="accent1"/>
                </a:solidFill>
              </a:rPr>
              <a:t>校長が表彰</a:t>
            </a:r>
          </a:p>
        </p:txBody>
      </p:sp>
    </p:spTree>
    <p:extLst>
      <p:ext uri="{BB962C8B-B14F-4D97-AF65-F5344CB8AC3E}">
        <p14:creationId xmlns:p14="http://schemas.microsoft.com/office/powerpoint/2010/main" val="3035812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テキスト ボックス 3"/>
          <p:cNvSpPr txBox="1"/>
          <p:nvPr/>
        </p:nvSpPr>
        <p:spPr>
          <a:xfrm>
            <a:off x="0" y="56812"/>
            <a:ext cx="4324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latin typeface="AR Pゴシック体S" panose="020B0A00000000000000" pitchFamily="50" charset="-128"/>
                <a:ea typeface="AR Pゴシック体S" panose="020B0A00000000000000" pitchFamily="50" charset="-128"/>
              </a:rPr>
              <a:t>エントリーシート</a:t>
            </a:r>
          </a:p>
        </p:txBody>
      </p:sp>
      <p:sp>
        <p:nvSpPr>
          <p:cNvPr id="1151" name="AutoShape 7"/>
          <p:cNvSpPr>
            <a:spLocks noChangeArrowheads="1"/>
          </p:cNvSpPr>
          <p:nvPr/>
        </p:nvSpPr>
        <p:spPr>
          <a:xfrm>
            <a:off x="85931" y="1277114"/>
            <a:ext cx="2901203" cy="2000811"/>
          </a:xfrm>
          <a:prstGeom prst="roundRect">
            <a:avLst>
              <a:gd name="adj" fmla="val 6757"/>
            </a:avLst>
          </a:prstGeom>
          <a:ln w="3175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ja-JP" altLang="en-US" sz="135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52" name="AutoShape 6"/>
          <p:cNvSpPr>
            <a:spLocks noChangeArrowheads="1"/>
          </p:cNvSpPr>
          <p:nvPr/>
        </p:nvSpPr>
        <p:spPr>
          <a:xfrm>
            <a:off x="6229308" y="1277114"/>
            <a:ext cx="2853230" cy="2000811"/>
          </a:xfrm>
          <a:prstGeom prst="roundRect">
            <a:avLst>
              <a:gd name="adj" fmla="val 6047"/>
            </a:avLst>
          </a:prstGeom>
          <a:solidFill>
            <a:schemeClr val="bg1"/>
          </a:solidFill>
          <a:ln w="31750">
            <a:solidFill>
              <a:schemeClr val="accent1"/>
            </a:solidFill>
            <a:round/>
            <a:headEnd/>
            <a:tailEnd/>
          </a:ln>
        </p:spPr>
        <p:txBody>
          <a:bodyPr wrap="squar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en-US" altLang="ja-JP" sz="135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53" name="Freeform 4"/>
          <p:cNvSpPr/>
          <p:nvPr/>
        </p:nvSpPr>
        <p:spPr>
          <a:xfrm>
            <a:off x="3515520" y="1270620"/>
            <a:ext cx="2161511" cy="774752"/>
          </a:xfrm>
          <a:custGeom>
            <a:avLst/>
            <a:gdLst>
              <a:gd name="T0" fmla="*/ 2147483520 w 8554"/>
              <a:gd name="T1" fmla="*/ 2147483520 h 4536"/>
              <a:gd name="T2" fmla="*/ 2147483520 w 8554"/>
              <a:gd name="T3" fmla="*/ 2147483520 h 4536"/>
              <a:gd name="T4" fmla="*/ 2147483520 w 8554"/>
              <a:gd name="T5" fmla="*/ 2147483520 h 4536"/>
              <a:gd name="T6" fmla="*/ 2147483520 w 8554"/>
              <a:gd name="T7" fmla="*/ 2147483520 h 4536"/>
              <a:gd name="T8" fmla="*/ 2147483520 w 8554"/>
              <a:gd name="T9" fmla="*/ 2147483520 h 4536"/>
              <a:gd name="T10" fmla="*/ 2147483520 w 8554"/>
              <a:gd name="T11" fmla="*/ 2147483520 h 4536"/>
              <a:gd name="T12" fmla="*/ 2147483520 w 8554"/>
              <a:gd name="T13" fmla="*/ 2147483520 h 4536"/>
              <a:gd name="T14" fmla="*/ 2147483520 w 8554"/>
              <a:gd name="T15" fmla="*/ 2147483520 h 4536"/>
              <a:gd name="T16" fmla="*/ 2147483520 w 8554"/>
              <a:gd name="T17" fmla="*/ 2147483520 h 4536"/>
              <a:gd name="T18" fmla="*/ 0 w 8554"/>
              <a:gd name="T19" fmla="*/ 2147483520 h 4536"/>
              <a:gd name="T20" fmla="*/ 2147483520 w 8554"/>
              <a:gd name="T21" fmla="*/ 2147483520 h 4536"/>
              <a:gd name="T22" fmla="*/ 2147483520 w 8554"/>
              <a:gd name="T23" fmla="*/ 2147483520 h 4536"/>
              <a:gd name="T24" fmla="*/ 2147483520 w 8554"/>
              <a:gd name="T25" fmla="*/ 2147483520 h 4536"/>
              <a:gd name="T26" fmla="*/ 2147483520 w 8554"/>
              <a:gd name="T27" fmla="*/ 2147483520 h 4536"/>
              <a:gd name="T28" fmla="*/ 2147483520 w 8554"/>
              <a:gd name="T29" fmla="*/ 2147483520 h 4536"/>
              <a:gd name="T30" fmla="*/ 2147483520 w 8554"/>
              <a:gd name="T31" fmla="*/ 2147483520 h 4536"/>
              <a:gd name="T32" fmla="*/ 2147483520 w 8554"/>
              <a:gd name="T33" fmla="*/ 2147483520 h 4536"/>
              <a:gd name="T34" fmla="*/ 2147483520 w 8554"/>
              <a:gd name="T35" fmla="*/ 2147483520 h 4536"/>
              <a:gd name="T36" fmla="*/ 2147483520 w 8554"/>
              <a:gd name="T37" fmla="*/ 2147483520 h 4536"/>
              <a:gd name="T38" fmla="*/ 2147483520 w 8554"/>
              <a:gd name="T39" fmla="*/ 2147483520 h 4536"/>
              <a:gd name="T40" fmla="*/ 2147483520 w 8554"/>
              <a:gd name="T41" fmla="*/ 2147483520 h 4536"/>
              <a:gd name="T42" fmla="*/ 2147483520 w 8554"/>
              <a:gd name="T43" fmla="*/ 2147483520 h 4536"/>
              <a:gd name="T44" fmla="*/ 2147483520 w 8554"/>
              <a:gd name="T45" fmla="*/ 2147483520 h 4536"/>
              <a:gd name="T46" fmla="*/ 2147483520 w 8554"/>
              <a:gd name="T47" fmla="*/ 2147483520 h 4536"/>
              <a:gd name="T48" fmla="*/ 2147483520 w 8554"/>
              <a:gd name="T49" fmla="*/ 2147483520 h 4536"/>
              <a:gd name="T50" fmla="*/ 2147483520 w 8554"/>
              <a:gd name="T51" fmla="*/ 2147483520 h 4536"/>
              <a:gd name="T52" fmla="*/ 2147483520 w 8554"/>
              <a:gd name="T53" fmla="*/ 2147483520 h 4536"/>
              <a:gd name="T54" fmla="*/ 2147483520 w 8554"/>
              <a:gd name="T55" fmla="*/ 2147483520 h 4536"/>
              <a:gd name="T56" fmla="*/ 2147483520 w 8554"/>
              <a:gd name="T57" fmla="*/ 2147483520 h 4536"/>
              <a:gd name="T58" fmla="*/ 2147483520 w 8554"/>
              <a:gd name="T59" fmla="*/ 2147483520 h 4536"/>
              <a:gd name="T60" fmla="*/ 2147483520 w 8554"/>
              <a:gd name="T61" fmla="*/ 2147483520 h 4536"/>
              <a:gd name="T62" fmla="*/ 2147483520 w 8554"/>
              <a:gd name="T63" fmla="*/ 2147483520 h 4536"/>
              <a:gd name="T64" fmla="*/ 2147483520 w 8554"/>
              <a:gd name="T65" fmla="*/ 2147483520 h 4536"/>
              <a:gd name="T66" fmla="*/ 2147483520 w 8554"/>
              <a:gd name="T67" fmla="*/ 2147483520 h 4536"/>
              <a:gd name="T68" fmla="*/ 2147483520 w 8554"/>
              <a:gd name="T69" fmla="*/ 2147483520 h 4536"/>
              <a:gd name="T70" fmla="*/ 2147483520 w 8554"/>
              <a:gd name="T71" fmla="*/ 2147483520 h 4536"/>
              <a:gd name="T72" fmla="*/ 2147483520 w 8554"/>
              <a:gd name="T73" fmla="*/ 2147483520 h 4536"/>
              <a:gd name="T74" fmla="*/ 2147483520 w 8554"/>
              <a:gd name="T75" fmla="*/ 2147483520 h 4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8554"/>
              <a:gd name="T115" fmla="*/ 0 h 4536"/>
              <a:gd name="T116" fmla="*/ 8554 w 8554"/>
              <a:gd name="T117" fmla="*/ 4536 h 4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8554" h="4536">
                <a:moveTo>
                  <a:pt x="4277" y="4536"/>
                </a:moveTo>
                <a:lnTo>
                  <a:pt x="3839" y="4524"/>
                </a:lnTo>
                <a:lnTo>
                  <a:pt x="3415" y="4489"/>
                </a:lnTo>
                <a:lnTo>
                  <a:pt x="3005" y="4434"/>
                </a:lnTo>
                <a:lnTo>
                  <a:pt x="2612" y="4358"/>
                </a:lnTo>
                <a:lnTo>
                  <a:pt x="2238" y="4261"/>
                </a:lnTo>
                <a:lnTo>
                  <a:pt x="1886" y="4148"/>
                </a:lnTo>
                <a:lnTo>
                  <a:pt x="1557" y="4017"/>
                </a:lnTo>
                <a:lnTo>
                  <a:pt x="1253" y="3871"/>
                </a:lnTo>
                <a:lnTo>
                  <a:pt x="976" y="3710"/>
                </a:lnTo>
                <a:lnTo>
                  <a:pt x="730" y="3536"/>
                </a:lnTo>
                <a:lnTo>
                  <a:pt x="516" y="3348"/>
                </a:lnTo>
                <a:lnTo>
                  <a:pt x="336" y="3150"/>
                </a:lnTo>
                <a:lnTo>
                  <a:pt x="193" y="2942"/>
                </a:lnTo>
                <a:lnTo>
                  <a:pt x="135" y="2835"/>
                </a:lnTo>
                <a:lnTo>
                  <a:pt x="87" y="2725"/>
                </a:lnTo>
                <a:lnTo>
                  <a:pt x="49" y="2612"/>
                </a:lnTo>
                <a:lnTo>
                  <a:pt x="21" y="2499"/>
                </a:lnTo>
                <a:lnTo>
                  <a:pt x="6" y="2385"/>
                </a:lnTo>
                <a:lnTo>
                  <a:pt x="0" y="2268"/>
                </a:lnTo>
                <a:lnTo>
                  <a:pt x="6" y="2151"/>
                </a:lnTo>
                <a:lnTo>
                  <a:pt x="21" y="2036"/>
                </a:lnTo>
                <a:lnTo>
                  <a:pt x="49" y="1923"/>
                </a:lnTo>
                <a:lnTo>
                  <a:pt x="87" y="1811"/>
                </a:lnTo>
                <a:lnTo>
                  <a:pt x="135" y="1701"/>
                </a:lnTo>
                <a:lnTo>
                  <a:pt x="193" y="1593"/>
                </a:lnTo>
                <a:lnTo>
                  <a:pt x="336" y="1386"/>
                </a:lnTo>
                <a:lnTo>
                  <a:pt x="516" y="1187"/>
                </a:lnTo>
                <a:lnTo>
                  <a:pt x="730" y="1000"/>
                </a:lnTo>
                <a:lnTo>
                  <a:pt x="976" y="825"/>
                </a:lnTo>
                <a:lnTo>
                  <a:pt x="1253" y="664"/>
                </a:lnTo>
                <a:lnTo>
                  <a:pt x="1557" y="518"/>
                </a:lnTo>
                <a:lnTo>
                  <a:pt x="1886" y="388"/>
                </a:lnTo>
                <a:lnTo>
                  <a:pt x="2238" y="274"/>
                </a:lnTo>
                <a:lnTo>
                  <a:pt x="2612" y="178"/>
                </a:lnTo>
                <a:lnTo>
                  <a:pt x="3005" y="102"/>
                </a:lnTo>
                <a:lnTo>
                  <a:pt x="3415" y="46"/>
                </a:lnTo>
                <a:lnTo>
                  <a:pt x="3839" y="11"/>
                </a:lnTo>
                <a:lnTo>
                  <a:pt x="4277" y="0"/>
                </a:lnTo>
                <a:lnTo>
                  <a:pt x="4715" y="11"/>
                </a:lnTo>
                <a:lnTo>
                  <a:pt x="5139" y="46"/>
                </a:lnTo>
                <a:lnTo>
                  <a:pt x="5549" y="102"/>
                </a:lnTo>
                <a:lnTo>
                  <a:pt x="5942" y="178"/>
                </a:lnTo>
                <a:lnTo>
                  <a:pt x="6316" y="274"/>
                </a:lnTo>
                <a:lnTo>
                  <a:pt x="6668" y="388"/>
                </a:lnTo>
                <a:lnTo>
                  <a:pt x="6997" y="518"/>
                </a:lnTo>
                <a:lnTo>
                  <a:pt x="7301" y="664"/>
                </a:lnTo>
                <a:lnTo>
                  <a:pt x="7578" y="825"/>
                </a:lnTo>
                <a:lnTo>
                  <a:pt x="7824" y="1000"/>
                </a:lnTo>
                <a:lnTo>
                  <a:pt x="8038" y="1187"/>
                </a:lnTo>
                <a:lnTo>
                  <a:pt x="8218" y="1386"/>
                </a:lnTo>
                <a:lnTo>
                  <a:pt x="8361" y="1593"/>
                </a:lnTo>
                <a:lnTo>
                  <a:pt x="8419" y="1701"/>
                </a:lnTo>
                <a:lnTo>
                  <a:pt x="8467" y="1811"/>
                </a:lnTo>
                <a:lnTo>
                  <a:pt x="8505" y="1923"/>
                </a:lnTo>
                <a:lnTo>
                  <a:pt x="8532" y="2036"/>
                </a:lnTo>
                <a:lnTo>
                  <a:pt x="8548" y="2151"/>
                </a:lnTo>
                <a:lnTo>
                  <a:pt x="8554" y="2268"/>
                </a:lnTo>
                <a:lnTo>
                  <a:pt x="8548" y="2385"/>
                </a:lnTo>
                <a:lnTo>
                  <a:pt x="8532" y="2499"/>
                </a:lnTo>
                <a:lnTo>
                  <a:pt x="8505" y="2612"/>
                </a:lnTo>
                <a:lnTo>
                  <a:pt x="8467" y="2725"/>
                </a:lnTo>
                <a:lnTo>
                  <a:pt x="8419" y="2835"/>
                </a:lnTo>
                <a:lnTo>
                  <a:pt x="8361" y="2942"/>
                </a:lnTo>
                <a:lnTo>
                  <a:pt x="8218" y="3150"/>
                </a:lnTo>
                <a:lnTo>
                  <a:pt x="8038" y="3348"/>
                </a:lnTo>
                <a:lnTo>
                  <a:pt x="7824" y="3536"/>
                </a:lnTo>
                <a:lnTo>
                  <a:pt x="7578" y="3710"/>
                </a:lnTo>
                <a:lnTo>
                  <a:pt x="7301" y="3871"/>
                </a:lnTo>
                <a:lnTo>
                  <a:pt x="6997" y="4017"/>
                </a:lnTo>
                <a:lnTo>
                  <a:pt x="6668" y="4148"/>
                </a:lnTo>
                <a:lnTo>
                  <a:pt x="6316" y="4261"/>
                </a:lnTo>
                <a:lnTo>
                  <a:pt x="5942" y="4358"/>
                </a:lnTo>
                <a:lnTo>
                  <a:pt x="5549" y="4434"/>
                </a:lnTo>
                <a:lnTo>
                  <a:pt x="5139" y="4489"/>
                </a:lnTo>
                <a:lnTo>
                  <a:pt x="4715" y="4524"/>
                </a:lnTo>
                <a:lnTo>
                  <a:pt x="4277" y="4536"/>
                </a:lnTo>
              </a:path>
            </a:pathLst>
          </a:custGeom>
          <a:solidFill>
            <a:srgbClr val="CCFFCC"/>
          </a:solidFill>
          <a:ln w="0">
            <a:solidFill>
              <a:srgbClr val="00B050"/>
            </a:solidFill>
            <a:prstDash val="solid"/>
            <a:round/>
            <a:headEnd/>
            <a:tailEnd/>
          </a:ln>
        </p:spPr>
        <p:txBody>
          <a:bodyPr anchor="ctr" anchorCtr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54" name="Freeform 12"/>
          <p:cNvSpPr/>
          <p:nvPr/>
        </p:nvSpPr>
        <p:spPr>
          <a:xfrm>
            <a:off x="3087363" y="1514331"/>
            <a:ext cx="339233" cy="300892"/>
          </a:xfrm>
          <a:custGeom>
            <a:avLst/>
            <a:gdLst>
              <a:gd name="T0" fmla="*/ 0 w 2269"/>
              <a:gd name="T1" fmla="*/ 2147483520 h 1135"/>
              <a:gd name="T2" fmla="*/ 2147483520 w 2269"/>
              <a:gd name="T3" fmla="*/ 2147483520 h 1135"/>
              <a:gd name="T4" fmla="*/ 2147483520 w 2269"/>
              <a:gd name="T5" fmla="*/ 0 h 1135"/>
              <a:gd name="T6" fmla="*/ 2147483520 w 2269"/>
              <a:gd name="T7" fmla="*/ 2147483520 h 1135"/>
              <a:gd name="T8" fmla="*/ 2147483520 w 2269"/>
              <a:gd name="T9" fmla="*/ 2147483520 h 1135"/>
              <a:gd name="T10" fmla="*/ 2147483520 w 2269"/>
              <a:gd name="T11" fmla="*/ 2147483520 h 1135"/>
              <a:gd name="T12" fmla="*/ 0 w 2269"/>
              <a:gd name="T13" fmla="*/ 2147483520 h 1135"/>
              <a:gd name="T14" fmla="*/ 0 w 2269"/>
              <a:gd name="T15" fmla="*/ 2147483520 h 11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69"/>
              <a:gd name="T25" fmla="*/ 0 h 1135"/>
              <a:gd name="T26" fmla="*/ 2269 w 2269"/>
              <a:gd name="T27" fmla="*/ 1135 h 113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69" h="1135">
                <a:moveTo>
                  <a:pt x="0" y="284"/>
                </a:moveTo>
                <a:lnTo>
                  <a:pt x="1701" y="284"/>
                </a:lnTo>
                <a:lnTo>
                  <a:pt x="1701" y="0"/>
                </a:lnTo>
                <a:lnTo>
                  <a:pt x="2269" y="567"/>
                </a:lnTo>
                <a:lnTo>
                  <a:pt x="1701" y="1135"/>
                </a:lnTo>
                <a:lnTo>
                  <a:pt x="1701" y="851"/>
                </a:lnTo>
                <a:lnTo>
                  <a:pt x="0" y="851"/>
                </a:lnTo>
                <a:lnTo>
                  <a:pt x="0" y="284"/>
                </a:lnTo>
              </a:path>
            </a:pathLst>
          </a:custGeom>
          <a:solidFill>
            <a:srgbClr val="00206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35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55" name="Freeform 14"/>
          <p:cNvSpPr/>
          <p:nvPr/>
        </p:nvSpPr>
        <p:spPr>
          <a:xfrm>
            <a:off x="5753980" y="1521755"/>
            <a:ext cx="348332" cy="300892"/>
          </a:xfrm>
          <a:custGeom>
            <a:avLst/>
            <a:gdLst>
              <a:gd name="T0" fmla="*/ 0 w 2269"/>
              <a:gd name="T1" fmla="*/ 2147483520 h 1135"/>
              <a:gd name="T2" fmla="*/ 2147483520 w 2269"/>
              <a:gd name="T3" fmla="*/ 2147483520 h 1135"/>
              <a:gd name="T4" fmla="*/ 2147483520 w 2269"/>
              <a:gd name="T5" fmla="*/ 0 h 1135"/>
              <a:gd name="T6" fmla="*/ 2147483520 w 2269"/>
              <a:gd name="T7" fmla="*/ 2147483520 h 1135"/>
              <a:gd name="T8" fmla="*/ 2147483520 w 2269"/>
              <a:gd name="T9" fmla="*/ 2147483520 h 1135"/>
              <a:gd name="T10" fmla="*/ 2147483520 w 2269"/>
              <a:gd name="T11" fmla="*/ 2147483520 h 1135"/>
              <a:gd name="T12" fmla="*/ 0 w 2269"/>
              <a:gd name="T13" fmla="*/ 2147483520 h 1135"/>
              <a:gd name="T14" fmla="*/ 0 w 2269"/>
              <a:gd name="T15" fmla="*/ 2147483520 h 11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269"/>
              <a:gd name="T25" fmla="*/ 0 h 1135"/>
              <a:gd name="T26" fmla="*/ 2269 w 2269"/>
              <a:gd name="T27" fmla="*/ 1135 h 113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69" h="1135">
                <a:moveTo>
                  <a:pt x="0" y="284"/>
                </a:moveTo>
                <a:lnTo>
                  <a:pt x="1701" y="284"/>
                </a:lnTo>
                <a:lnTo>
                  <a:pt x="1701" y="0"/>
                </a:lnTo>
                <a:lnTo>
                  <a:pt x="2269" y="567"/>
                </a:lnTo>
                <a:lnTo>
                  <a:pt x="1701" y="1135"/>
                </a:lnTo>
                <a:lnTo>
                  <a:pt x="1701" y="851"/>
                </a:lnTo>
                <a:lnTo>
                  <a:pt x="0" y="851"/>
                </a:lnTo>
                <a:lnTo>
                  <a:pt x="0" y="284"/>
                </a:lnTo>
              </a:path>
            </a:pathLst>
          </a:custGeom>
          <a:solidFill>
            <a:srgbClr val="00206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35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56" name="テキスト ボックス 12"/>
          <p:cNvSpPr txBox="1"/>
          <p:nvPr/>
        </p:nvSpPr>
        <p:spPr>
          <a:xfrm>
            <a:off x="289066" y="988390"/>
            <a:ext cx="269806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望ましい行動を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引き出す工夫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57" name="テキスト ボックス 13"/>
          <p:cNvSpPr txBox="1"/>
          <p:nvPr/>
        </p:nvSpPr>
        <p:spPr>
          <a:xfrm>
            <a:off x="6644788" y="1001525"/>
            <a:ext cx="220313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繰り返しやすくする工夫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58" name="正方形/長方形 14"/>
          <p:cNvSpPr/>
          <p:nvPr/>
        </p:nvSpPr>
        <p:spPr>
          <a:xfrm>
            <a:off x="3379676" y="968894"/>
            <a:ext cx="2560445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幼児児童生徒の望ましい</a:t>
            </a:r>
            <a:r>
              <a:rPr lang="ja-JP" altLang="en-US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行動</a:t>
            </a: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59" name="AutoShape 7"/>
          <p:cNvSpPr>
            <a:spLocks noChangeArrowheads="1"/>
          </p:cNvSpPr>
          <p:nvPr/>
        </p:nvSpPr>
        <p:spPr>
          <a:xfrm>
            <a:off x="3168569" y="2363147"/>
            <a:ext cx="2884130" cy="2966381"/>
          </a:xfrm>
          <a:prstGeom prst="roundRect">
            <a:avLst>
              <a:gd name="adj" fmla="val 6757"/>
            </a:avLst>
          </a:prstGeom>
          <a:noFill/>
          <a:ln w="50800">
            <a:solidFill>
              <a:srgbClr val="00B050"/>
            </a:solidFill>
            <a:round/>
            <a:headEnd/>
            <a:tailEnd/>
          </a:ln>
        </p:spPr>
        <p:txBody>
          <a:bodyPr wrap="squar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lvl="5" indent="0">
              <a:spcBef>
                <a:spcPct val="0"/>
              </a:spcBef>
              <a:buNone/>
              <a:defRPr/>
            </a:pPr>
            <a:endParaRPr lang="ja-JP" altLang="en-US" sz="1350" dirty="0">
              <a:solidFill>
                <a:prstClr val="black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60" name="AutoShape 7"/>
          <p:cNvSpPr>
            <a:spLocks noChangeArrowheads="1"/>
          </p:cNvSpPr>
          <p:nvPr/>
        </p:nvSpPr>
        <p:spPr>
          <a:xfrm>
            <a:off x="6210216" y="5458885"/>
            <a:ext cx="2860459" cy="1302144"/>
          </a:xfrm>
          <a:prstGeom prst="roundRect">
            <a:avLst>
              <a:gd name="adj" fmla="val 6757"/>
            </a:avLst>
          </a:prstGeom>
          <a:noFill/>
          <a:ln w="57150">
            <a:solidFill>
              <a:srgbClr val="FFCCFF"/>
            </a:solidFill>
            <a:round/>
            <a:headEnd/>
            <a:tailEnd/>
          </a:ln>
        </p:spPr>
        <p:txBody>
          <a:bodyPr wrap="square" anchor="t" anchorCtr="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取組の発信！</a:t>
            </a: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</a:p>
        </p:txBody>
      </p:sp>
      <p:sp>
        <p:nvSpPr>
          <p:cNvPr id="1161" name="テキスト ボックス 20"/>
          <p:cNvSpPr txBox="1"/>
          <p:nvPr/>
        </p:nvSpPr>
        <p:spPr>
          <a:xfrm>
            <a:off x="3114131" y="2070489"/>
            <a:ext cx="29385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幼児児童生徒の変容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62" name="AutoShape 7"/>
          <p:cNvSpPr>
            <a:spLocks noChangeArrowheads="1"/>
          </p:cNvSpPr>
          <p:nvPr/>
        </p:nvSpPr>
        <p:spPr>
          <a:xfrm>
            <a:off x="85932" y="3559042"/>
            <a:ext cx="2884131" cy="1770486"/>
          </a:xfrm>
          <a:prstGeom prst="roundRect">
            <a:avLst>
              <a:gd name="adj" fmla="val 6757"/>
            </a:avLst>
          </a:prstGeom>
          <a:ln w="508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1357313" lvl="2" indent="-214313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35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63" name="AutoShape 7"/>
          <p:cNvSpPr>
            <a:spLocks noChangeArrowheads="1"/>
          </p:cNvSpPr>
          <p:nvPr/>
        </p:nvSpPr>
        <p:spPr>
          <a:xfrm>
            <a:off x="6229308" y="3559042"/>
            <a:ext cx="2853230" cy="1770486"/>
          </a:xfrm>
          <a:prstGeom prst="roundRect">
            <a:avLst>
              <a:gd name="adj" fmla="val 6757"/>
            </a:avLst>
          </a:prstGeom>
          <a:noFill/>
          <a:ln w="50800">
            <a:solidFill>
              <a:schemeClr val="accent1"/>
            </a:solidFill>
            <a:round/>
            <a:headEnd/>
            <a:tailEnd/>
          </a:ln>
        </p:spPr>
        <p:txBody>
          <a:bodyPr wrap="squar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marL="1357313" lvl="2" indent="-214313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z="135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64" name="テキスト ボックス 20"/>
          <p:cNvSpPr txBox="1"/>
          <p:nvPr/>
        </p:nvSpPr>
        <p:spPr>
          <a:xfrm>
            <a:off x="522132" y="3277925"/>
            <a:ext cx="19078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引き出す工夫の写真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65" name="テキスト ボックス 20"/>
          <p:cNvSpPr txBox="1"/>
          <p:nvPr/>
        </p:nvSpPr>
        <p:spPr>
          <a:xfrm>
            <a:off x="6373740" y="3278632"/>
            <a:ext cx="32907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繰り返しやすくする工夫の写真</a:t>
            </a:r>
            <a:r>
              <a:rPr lang="en-US" altLang="ja-JP" sz="135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  <a:endParaRPr lang="ja-JP" altLang="en-US" sz="135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66" name="AutoShape 7"/>
          <p:cNvSpPr>
            <a:spLocks noChangeArrowheads="1"/>
          </p:cNvSpPr>
          <p:nvPr/>
        </p:nvSpPr>
        <p:spPr>
          <a:xfrm>
            <a:off x="111464" y="5458885"/>
            <a:ext cx="5990848" cy="1302144"/>
          </a:xfrm>
          <a:prstGeom prst="roundRect">
            <a:avLst>
              <a:gd name="adj" fmla="val 6757"/>
            </a:avLst>
          </a:prstGeom>
          <a:noFill/>
          <a:ln w="57150">
            <a:solidFill>
              <a:srgbClr val="FFCCFF"/>
            </a:solidFill>
            <a:round/>
            <a:headEnd/>
            <a:tailEnd/>
          </a:ln>
        </p:spPr>
        <p:txBody>
          <a:bodyPr wrap="square" anchor="t" anchorCtr="0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【</a:t>
            </a:r>
            <a:r>
              <a:rPr lang="ja-JP" altLang="en-US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成功のポイント</a:t>
            </a:r>
            <a:r>
              <a:rPr lang="en-US" altLang="ja-JP" sz="1350" dirty="0">
                <a:solidFill>
                  <a:prstClr val="black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】</a:t>
            </a:r>
          </a:p>
        </p:txBody>
      </p:sp>
      <p:sp>
        <p:nvSpPr>
          <p:cNvPr id="1167" name="テキスト ボックス 3"/>
          <p:cNvSpPr txBox="1"/>
          <p:nvPr/>
        </p:nvSpPr>
        <p:spPr>
          <a:xfrm>
            <a:off x="134805" y="500268"/>
            <a:ext cx="5029141" cy="369332"/>
          </a:xfrm>
          <a:prstGeom prst="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ja-JP" altLang="en-US" dirty="0">
              <a:solidFill>
                <a:schemeClr val="tx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168" name="テキスト ボックス 4"/>
          <p:cNvSpPr txBox="1"/>
          <p:nvPr/>
        </p:nvSpPr>
        <p:spPr>
          <a:xfrm>
            <a:off x="5163947" y="42595"/>
            <a:ext cx="4098586" cy="830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学校名（△△小学校）　　</a:t>
            </a:r>
            <a:endParaRPr lang="en-US" altLang="ja-JP" sz="1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対象（学校全体・学年・学級・その他）</a:t>
            </a:r>
            <a:endParaRPr lang="en-US" altLang="ja-JP" sz="1600" dirty="0">
              <a:solidFill>
                <a:srgbClr val="FF00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477764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">
  <a:themeElements>
    <a:clrScheme name="標準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標準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標準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407</Words>
  <Application>Microsoft Office PowerPoint</Application>
  <PresentationFormat>画面に合わせる (4:3)</PresentationFormat>
  <Paragraphs>57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AR Pゴシック体S</vt:lpstr>
      <vt:lpstr>UD デジタル 教科書体 NK-R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岡本 雅子</dc:creator>
  <cp:lastModifiedBy>白桃 智子</cp:lastModifiedBy>
  <cp:revision>66</cp:revision>
  <cp:lastPrinted>2024-02-13T04:11:39Z</cp:lastPrinted>
  <dcterms:created xsi:type="dcterms:W3CDTF">2022-12-22T05:15:07Z</dcterms:created>
  <dcterms:modified xsi:type="dcterms:W3CDTF">2024-02-13T07:46:53Z</dcterms:modified>
</cp:coreProperties>
</file>