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9" r:id="rId4"/>
    <p:sldId id="261" r:id="rId5"/>
    <p:sldId id="260" r:id="rId6"/>
    <p:sldId id="281" r:id="rId7"/>
    <p:sldId id="262" r:id="rId8"/>
    <p:sldId id="263" r:id="rId9"/>
    <p:sldId id="282" r:id="rId10"/>
    <p:sldId id="264" r:id="rId11"/>
    <p:sldId id="280" r:id="rId12"/>
    <p:sldId id="266" r:id="rId13"/>
    <p:sldId id="267" r:id="rId14"/>
    <p:sldId id="268" r:id="rId15"/>
    <p:sldId id="269" r:id="rId16"/>
    <p:sldId id="265" r:id="rId17"/>
    <p:sldId id="270" r:id="rId18"/>
    <p:sldId id="274" r:id="rId19"/>
    <p:sldId id="273" r:id="rId20"/>
    <p:sldId id="272" r:id="rId21"/>
    <p:sldId id="271" r:id="rId22"/>
    <p:sldId id="283" r:id="rId23"/>
    <p:sldId id="275" r:id="rId24"/>
    <p:sldId id="277" r:id="rId25"/>
    <p:sldId id="278" r:id="rId26"/>
    <p:sldId id="279" r:id="rId27"/>
  </p:sldIdLst>
  <p:sldSz cx="12192000" cy="6858000"/>
  <p:notesSz cx="7034213" cy="10164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48DB6E0-8CE5-4187-AB8B-B611D13A0678}">
          <p14:sldIdLst>
            <p14:sldId id="256"/>
          </p14:sldIdLst>
        </p14:section>
        <p14:section name="タイトルなしのセクション" id="{3E446694-C7CE-4C06-98A2-19FBF346B0BB}">
          <p14:sldIdLst>
            <p14:sldId id="276"/>
            <p14:sldId id="259"/>
            <p14:sldId id="261"/>
            <p14:sldId id="260"/>
            <p14:sldId id="281"/>
            <p14:sldId id="262"/>
            <p14:sldId id="263"/>
            <p14:sldId id="282"/>
            <p14:sldId id="264"/>
            <p14:sldId id="280"/>
            <p14:sldId id="266"/>
            <p14:sldId id="267"/>
            <p14:sldId id="268"/>
            <p14:sldId id="269"/>
            <p14:sldId id="265"/>
            <p14:sldId id="270"/>
            <p14:sldId id="274"/>
            <p14:sldId id="273"/>
            <p14:sldId id="272"/>
            <p14:sldId id="271"/>
            <p14:sldId id="283"/>
            <p14:sldId id="275"/>
            <p14:sldId id="277"/>
            <p14:sldId id="27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99"/>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93657-384E-4DDC-9588-9E54E3D856C7}"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kumimoji="1" lang="ja-JP" altLang="en-US"/>
        </a:p>
      </dgm:t>
    </dgm:pt>
    <dgm:pt modelId="{C83760AD-E5F4-4842-A38A-426FFA833F00}">
      <dgm:prSet phldrT="[テキスト]"/>
      <dgm:spPr/>
      <dgm:t>
        <a:bodyPr vert="horz"/>
        <a:lstStyle/>
        <a:p>
          <a:r>
            <a:rPr kumimoji="1" lang="ja-JP" altLang="en-US" dirty="0"/>
            <a:t>主体的な学び</a:t>
          </a:r>
        </a:p>
      </dgm:t>
    </dgm:pt>
    <dgm:pt modelId="{06E8179D-BB9C-4C47-A2F6-C05A22506B7A}" type="parTrans" cxnId="{2E2C7F8E-76B1-4C63-9FB9-E81D2807DA1D}">
      <dgm:prSet/>
      <dgm:spPr/>
      <dgm:t>
        <a:bodyPr/>
        <a:lstStyle/>
        <a:p>
          <a:endParaRPr kumimoji="1" lang="ja-JP" altLang="en-US"/>
        </a:p>
      </dgm:t>
    </dgm:pt>
    <dgm:pt modelId="{EE9E6BDB-16F5-4E34-A8A6-8FD2E896CA48}" type="sibTrans" cxnId="{2E2C7F8E-76B1-4C63-9FB9-E81D2807DA1D}">
      <dgm:prSet/>
      <dgm:spPr/>
      <dgm:t>
        <a:bodyPr/>
        <a:lstStyle/>
        <a:p>
          <a:endParaRPr kumimoji="1" lang="ja-JP" altLang="en-US"/>
        </a:p>
      </dgm:t>
    </dgm:pt>
    <dgm:pt modelId="{4048D547-9069-4E13-8550-7B64504D1F6E}">
      <dgm:prSet phldrT="[テキスト]" custT="1"/>
      <dgm:spPr/>
      <dgm:t>
        <a:bodyPr/>
        <a:lstStyle/>
        <a:p>
          <a:r>
            <a:rPr kumimoji="1" lang="ja-JP" altLang="en-US" sz="3200" dirty="0"/>
            <a:t>ほめられる</a:t>
          </a:r>
          <a:endParaRPr kumimoji="1" lang="ja-JP" altLang="en-US" sz="4100" dirty="0"/>
        </a:p>
      </dgm:t>
    </dgm:pt>
    <dgm:pt modelId="{6326A8EC-A007-4C7A-8DB9-2E6B8B38700D}" type="parTrans" cxnId="{293CEA10-9581-408B-8A81-592341103937}">
      <dgm:prSet/>
      <dgm:spPr/>
      <dgm:t>
        <a:bodyPr/>
        <a:lstStyle/>
        <a:p>
          <a:endParaRPr kumimoji="1" lang="ja-JP" altLang="en-US"/>
        </a:p>
      </dgm:t>
    </dgm:pt>
    <dgm:pt modelId="{93BD4C11-EE4B-4FC1-960F-D09BA83C375D}" type="sibTrans" cxnId="{293CEA10-9581-408B-8A81-592341103937}">
      <dgm:prSet/>
      <dgm:spPr/>
      <dgm:t>
        <a:bodyPr/>
        <a:lstStyle/>
        <a:p>
          <a:endParaRPr kumimoji="1" lang="ja-JP" altLang="en-US"/>
        </a:p>
      </dgm:t>
    </dgm:pt>
    <dgm:pt modelId="{73B7EC88-5E7E-4837-B98C-BE4DB466609D}">
      <dgm:prSet phldrT="[テキスト]" custT="1"/>
      <dgm:spPr/>
      <dgm:t>
        <a:bodyPr/>
        <a:lstStyle/>
        <a:p>
          <a:r>
            <a:rPr kumimoji="1" lang="ja-JP" altLang="en-US" sz="2800" dirty="0"/>
            <a:t>書きたい</a:t>
          </a:r>
          <a:endParaRPr kumimoji="1" lang="en-US" altLang="ja-JP" sz="2800" dirty="0"/>
        </a:p>
        <a:p>
          <a:r>
            <a:rPr kumimoji="1" lang="ja-JP" altLang="en-US" sz="2800" dirty="0"/>
            <a:t>気持ちアップ</a:t>
          </a:r>
          <a:endParaRPr kumimoji="1" lang="ja-JP" altLang="en-US" sz="2800" dirty="0">
            <a:latin typeface="UD デジタル 教科書体 N-R" panose="02020400000000000000" pitchFamily="17" charset="-128"/>
            <a:ea typeface="UD デジタル 教科書体 N-R" panose="02020400000000000000" pitchFamily="17" charset="-128"/>
          </a:endParaRPr>
        </a:p>
      </dgm:t>
    </dgm:pt>
    <dgm:pt modelId="{16C40E45-EF0D-4A5E-BA3F-A39DDF6613C8}" type="parTrans" cxnId="{3777CB3A-3718-4168-99E0-8E615AB29BF0}">
      <dgm:prSet/>
      <dgm:spPr/>
      <dgm:t>
        <a:bodyPr/>
        <a:lstStyle/>
        <a:p>
          <a:endParaRPr kumimoji="1" lang="ja-JP" altLang="en-US"/>
        </a:p>
      </dgm:t>
    </dgm:pt>
    <dgm:pt modelId="{3B64363C-E5EF-4490-AE63-551022D8B785}" type="sibTrans" cxnId="{3777CB3A-3718-4168-99E0-8E615AB29BF0}">
      <dgm:prSet/>
      <dgm:spPr/>
      <dgm:t>
        <a:bodyPr/>
        <a:lstStyle/>
        <a:p>
          <a:endParaRPr kumimoji="1" lang="ja-JP" altLang="en-US"/>
        </a:p>
      </dgm:t>
    </dgm:pt>
    <dgm:pt modelId="{E996709A-AAE6-4B7A-8704-8DAF2E5A149C}">
      <dgm:prSet phldrT="[テキスト]" custT="1"/>
      <dgm:spPr/>
      <dgm:t>
        <a:bodyPr/>
        <a:lstStyle/>
        <a:p>
          <a:r>
            <a:rPr kumimoji="1" lang="ja-JP" altLang="en-US" sz="2800" dirty="0"/>
            <a:t>伝えたい</a:t>
          </a:r>
          <a:endParaRPr kumimoji="1" lang="en-US" altLang="ja-JP" sz="2800" dirty="0"/>
        </a:p>
        <a:p>
          <a:r>
            <a:rPr kumimoji="1" lang="ja-JP" altLang="en-US" sz="2800" dirty="0"/>
            <a:t>気持ちアップ</a:t>
          </a:r>
          <a:endParaRPr kumimoji="1" lang="ja-JP" altLang="en-US" sz="2800" dirty="0">
            <a:latin typeface="UD デジタル 教科書体 N-R" panose="02020400000000000000" pitchFamily="17" charset="-128"/>
            <a:ea typeface="UD デジタル 教科書体 N-R" panose="02020400000000000000" pitchFamily="17" charset="-128"/>
          </a:endParaRPr>
        </a:p>
      </dgm:t>
    </dgm:pt>
    <dgm:pt modelId="{C09966FD-6CCA-43D1-83DF-B53877B3BF92}" type="parTrans" cxnId="{2CFF8C7E-D7AE-4B5C-8474-FBC4F7FB8F31}">
      <dgm:prSet/>
      <dgm:spPr/>
      <dgm:t>
        <a:bodyPr/>
        <a:lstStyle/>
        <a:p>
          <a:endParaRPr kumimoji="1" lang="ja-JP" altLang="en-US"/>
        </a:p>
      </dgm:t>
    </dgm:pt>
    <dgm:pt modelId="{B8D6F767-178D-49D1-8C79-A55A94873059}" type="sibTrans" cxnId="{2CFF8C7E-D7AE-4B5C-8474-FBC4F7FB8F31}">
      <dgm:prSet/>
      <dgm:spPr/>
      <dgm:t>
        <a:bodyPr/>
        <a:lstStyle/>
        <a:p>
          <a:endParaRPr kumimoji="1" lang="ja-JP" altLang="en-US"/>
        </a:p>
      </dgm:t>
    </dgm:pt>
    <dgm:pt modelId="{6E635C07-AD71-4D6A-B51A-AC966A753753}" type="pres">
      <dgm:prSet presAssocID="{BE393657-384E-4DDC-9588-9E54E3D856C7}" presName="Name0" presStyleCnt="0">
        <dgm:presLayoutVars>
          <dgm:chPref val="1"/>
          <dgm:dir/>
          <dgm:animOne val="branch"/>
          <dgm:animLvl val="lvl"/>
          <dgm:resizeHandles/>
        </dgm:presLayoutVars>
      </dgm:prSet>
      <dgm:spPr/>
    </dgm:pt>
    <dgm:pt modelId="{3B8A1483-7682-4606-9892-676F96A6D770}" type="pres">
      <dgm:prSet presAssocID="{C83760AD-E5F4-4842-A38A-426FFA833F00}" presName="vertOne" presStyleCnt="0"/>
      <dgm:spPr/>
    </dgm:pt>
    <dgm:pt modelId="{3E4C2A18-F0C7-44CF-8548-28E56D290A37}" type="pres">
      <dgm:prSet presAssocID="{C83760AD-E5F4-4842-A38A-426FFA833F00}" presName="txOne" presStyleLbl="node0" presStyleIdx="0" presStyleCnt="1" custLinFactNeighborX="0" custLinFactNeighborY="-9308">
        <dgm:presLayoutVars>
          <dgm:chPref val="3"/>
        </dgm:presLayoutVars>
      </dgm:prSet>
      <dgm:spPr/>
    </dgm:pt>
    <dgm:pt modelId="{9D1B8F84-0092-47B0-89AE-7CBB29BAC0BC}" type="pres">
      <dgm:prSet presAssocID="{C83760AD-E5F4-4842-A38A-426FFA833F00}" presName="parTransOne" presStyleCnt="0"/>
      <dgm:spPr/>
    </dgm:pt>
    <dgm:pt modelId="{7F2146B9-6E4D-4A27-AD1F-912CA35DC4BC}" type="pres">
      <dgm:prSet presAssocID="{C83760AD-E5F4-4842-A38A-426FFA833F00}" presName="horzOne" presStyleCnt="0"/>
      <dgm:spPr/>
    </dgm:pt>
    <dgm:pt modelId="{AD1019E9-606D-4176-BB9B-83F339365FA9}" type="pres">
      <dgm:prSet presAssocID="{4048D547-9069-4E13-8550-7B64504D1F6E}" presName="vertTwo" presStyleCnt="0"/>
      <dgm:spPr/>
    </dgm:pt>
    <dgm:pt modelId="{7DD7E3A4-FDE5-4200-9900-8805DA2F579A}" type="pres">
      <dgm:prSet presAssocID="{4048D547-9069-4E13-8550-7B64504D1F6E}" presName="txTwo" presStyleLbl="node2" presStyleIdx="0" presStyleCnt="3">
        <dgm:presLayoutVars>
          <dgm:chPref val="3"/>
        </dgm:presLayoutVars>
      </dgm:prSet>
      <dgm:spPr/>
    </dgm:pt>
    <dgm:pt modelId="{C1B48A0C-1CD7-4CAA-A79B-ABAFE359C776}" type="pres">
      <dgm:prSet presAssocID="{4048D547-9069-4E13-8550-7B64504D1F6E}" presName="horzTwo" presStyleCnt="0"/>
      <dgm:spPr/>
    </dgm:pt>
    <dgm:pt modelId="{65CE8DDD-11B0-4DFA-AF36-93162E7E0090}" type="pres">
      <dgm:prSet presAssocID="{93BD4C11-EE4B-4FC1-960F-D09BA83C375D}" presName="sibSpaceTwo" presStyleCnt="0"/>
      <dgm:spPr/>
    </dgm:pt>
    <dgm:pt modelId="{28FDF25C-6E06-480F-ABC6-F5038AFEEAAF}" type="pres">
      <dgm:prSet presAssocID="{73B7EC88-5E7E-4837-B98C-BE4DB466609D}" presName="vertTwo" presStyleCnt="0"/>
      <dgm:spPr/>
    </dgm:pt>
    <dgm:pt modelId="{3BF2567C-C7CE-4298-9830-98E3D968E58B}" type="pres">
      <dgm:prSet presAssocID="{73B7EC88-5E7E-4837-B98C-BE4DB466609D}" presName="txTwo" presStyleLbl="node2" presStyleIdx="1" presStyleCnt="3" custLinFactNeighborX="0" custLinFactNeighborY="1746">
        <dgm:presLayoutVars>
          <dgm:chPref val="3"/>
        </dgm:presLayoutVars>
      </dgm:prSet>
      <dgm:spPr/>
    </dgm:pt>
    <dgm:pt modelId="{0F6F6522-5C58-42F7-A562-395D134B21E4}" type="pres">
      <dgm:prSet presAssocID="{73B7EC88-5E7E-4837-B98C-BE4DB466609D}" presName="horzTwo" presStyleCnt="0"/>
      <dgm:spPr/>
    </dgm:pt>
    <dgm:pt modelId="{D7E80D5A-9C23-45A2-8B63-BEA3FA1E9F10}" type="pres">
      <dgm:prSet presAssocID="{3B64363C-E5EF-4490-AE63-551022D8B785}" presName="sibSpaceTwo" presStyleCnt="0"/>
      <dgm:spPr/>
    </dgm:pt>
    <dgm:pt modelId="{49C4BDEC-D308-4238-9930-F38AB200E86E}" type="pres">
      <dgm:prSet presAssocID="{E996709A-AAE6-4B7A-8704-8DAF2E5A149C}" presName="vertTwo" presStyleCnt="0"/>
      <dgm:spPr/>
    </dgm:pt>
    <dgm:pt modelId="{AF39BDF2-5A4A-4C8B-84A4-967278ED34E8}" type="pres">
      <dgm:prSet presAssocID="{E996709A-AAE6-4B7A-8704-8DAF2E5A149C}" presName="txTwo" presStyleLbl="node2" presStyleIdx="2" presStyleCnt="3" custLinFactNeighborX="295" custLinFactNeighborY="-1204">
        <dgm:presLayoutVars>
          <dgm:chPref val="3"/>
        </dgm:presLayoutVars>
      </dgm:prSet>
      <dgm:spPr/>
    </dgm:pt>
    <dgm:pt modelId="{512C2BCA-0804-4CB0-91DF-8A92CF976EDC}" type="pres">
      <dgm:prSet presAssocID="{E996709A-AAE6-4B7A-8704-8DAF2E5A149C}" presName="horzTwo" presStyleCnt="0"/>
      <dgm:spPr/>
    </dgm:pt>
  </dgm:ptLst>
  <dgm:cxnLst>
    <dgm:cxn modelId="{293CEA10-9581-408B-8A81-592341103937}" srcId="{C83760AD-E5F4-4842-A38A-426FFA833F00}" destId="{4048D547-9069-4E13-8550-7B64504D1F6E}" srcOrd="0" destOrd="0" parTransId="{6326A8EC-A007-4C7A-8DB9-2E6B8B38700D}" sibTransId="{93BD4C11-EE4B-4FC1-960F-D09BA83C375D}"/>
    <dgm:cxn modelId="{B0AFA428-ED89-4DD8-88F0-C9EEEB1F12AD}" type="presOf" srcId="{73B7EC88-5E7E-4837-B98C-BE4DB466609D}" destId="{3BF2567C-C7CE-4298-9830-98E3D968E58B}" srcOrd="0" destOrd="0" presId="urn:microsoft.com/office/officeart/2005/8/layout/hierarchy4"/>
    <dgm:cxn modelId="{3777CB3A-3718-4168-99E0-8E615AB29BF0}" srcId="{C83760AD-E5F4-4842-A38A-426FFA833F00}" destId="{73B7EC88-5E7E-4837-B98C-BE4DB466609D}" srcOrd="1" destOrd="0" parTransId="{16C40E45-EF0D-4A5E-BA3F-A39DDF6613C8}" sibTransId="{3B64363C-E5EF-4490-AE63-551022D8B785}"/>
    <dgm:cxn modelId="{2CFF8C7E-D7AE-4B5C-8474-FBC4F7FB8F31}" srcId="{C83760AD-E5F4-4842-A38A-426FFA833F00}" destId="{E996709A-AAE6-4B7A-8704-8DAF2E5A149C}" srcOrd="2" destOrd="0" parTransId="{C09966FD-6CCA-43D1-83DF-B53877B3BF92}" sibTransId="{B8D6F767-178D-49D1-8C79-A55A94873059}"/>
    <dgm:cxn modelId="{9AE52081-E4C6-445A-8D79-BA007E2E696A}" type="presOf" srcId="{4048D547-9069-4E13-8550-7B64504D1F6E}" destId="{7DD7E3A4-FDE5-4200-9900-8805DA2F579A}" srcOrd="0" destOrd="0" presId="urn:microsoft.com/office/officeart/2005/8/layout/hierarchy4"/>
    <dgm:cxn modelId="{2E2C7F8E-76B1-4C63-9FB9-E81D2807DA1D}" srcId="{BE393657-384E-4DDC-9588-9E54E3D856C7}" destId="{C83760AD-E5F4-4842-A38A-426FFA833F00}" srcOrd="0" destOrd="0" parTransId="{06E8179D-BB9C-4C47-A2F6-C05A22506B7A}" sibTransId="{EE9E6BDB-16F5-4E34-A8A6-8FD2E896CA48}"/>
    <dgm:cxn modelId="{72521AB9-D970-4C55-8009-8D40522A0C83}" type="presOf" srcId="{C83760AD-E5F4-4842-A38A-426FFA833F00}" destId="{3E4C2A18-F0C7-44CF-8548-28E56D290A37}" srcOrd="0" destOrd="0" presId="urn:microsoft.com/office/officeart/2005/8/layout/hierarchy4"/>
    <dgm:cxn modelId="{D39E7BB9-8026-4307-A0C4-3AB8885B6533}" type="presOf" srcId="{E996709A-AAE6-4B7A-8704-8DAF2E5A149C}" destId="{AF39BDF2-5A4A-4C8B-84A4-967278ED34E8}" srcOrd="0" destOrd="0" presId="urn:microsoft.com/office/officeart/2005/8/layout/hierarchy4"/>
    <dgm:cxn modelId="{D51450E3-A697-447D-A1E7-9C42542537E6}" type="presOf" srcId="{BE393657-384E-4DDC-9588-9E54E3D856C7}" destId="{6E635C07-AD71-4D6A-B51A-AC966A753753}" srcOrd="0" destOrd="0" presId="urn:microsoft.com/office/officeart/2005/8/layout/hierarchy4"/>
    <dgm:cxn modelId="{A8AD7296-0200-4BFE-BBDD-5B9396613850}" type="presParOf" srcId="{6E635C07-AD71-4D6A-B51A-AC966A753753}" destId="{3B8A1483-7682-4606-9892-676F96A6D770}" srcOrd="0" destOrd="0" presId="urn:microsoft.com/office/officeart/2005/8/layout/hierarchy4"/>
    <dgm:cxn modelId="{533523B3-0AA7-425D-8821-BAF788B89B97}" type="presParOf" srcId="{3B8A1483-7682-4606-9892-676F96A6D770}" destId="{3E4C2A18-F0C7-44CF-8548-28E56D290A37}" srcOrd="0" destOrd="0" presId="urn:microsoft.com/office/officeart/2005/8/layout/hierarchy4"/>
    <dgm:cxn modelId="{85809463-A676-469C-AEAB-9A5D11EE6D4E}" type="presParOf" srcId="{3B8A1483-7682-4606-9892-676F96A6D770}" destId="{9D1B8F84-0092-47B0-89AE-7CBB29BAC0BC}" srcOrd="1" destOrd="0" presId="urn:microsoft.com/office/officeart/2005/8/layout/hierarchy4"/>
    <dgm:cxn modelId="{9F420ACC-8B9E-47F0-84CB-1B14C701C405}" type="presParOf" srcId="{3B8A1483-7682-4606-9892-676F96A6D770}" destId="{7F2146B9-6E4D-4A27-AD1F-912CA35DC4BC}" srcOrd="2" destOrd="0" presId="urn:microsoft.com/office/officeart/2005/8/layout/hierarchy4"/>
    <dgm:cxn modelId="{CBD04623-A8E1-4495-9A7C-8B528963A18C}" type="presParOf" srcId="{7F2146B9-6E4D-4A27-AD1F-912CA35DC4BC}" destId="{AD1019E9-606D-4176-BB9B-83F339365FA9}" srcOrd="0" destOrd="0" presId="urn:microsoft.com/office/officeart/2005/8/layout/hierarchy4"/>
    <dgm:cxn modelId="{E09BDD64-B065-4874-98C8-C68B19A7AB64}" type="presParOf" srcId="{AD1019E9-606D-4176-BB9B-83F339365FA9}" destId="{7DD7E3A4-FDE5-4200-9900-8805DA2F579A}" srcOrd="0" destOrd="0" presId="urn:microsoft.com/office/officeart/2005/8/layout/hierarchy4"/>
    <dgm:cxn modelId="{FB4DE9ED-DE49-440B-8DE0-3CAFCA3352AC}" type="presParOf" srcId="{AD1019E9-606D-4176-BB9B-83F339365FA9}" destId="{C1B48A0C-1CD7-4CAA-A79B-ABAFE359C776}" srcOrd="1" destOrd="0" presId="urn:microsoft.com/office/officeart/2005/8/layout/hierarchy4"/>
    <dgm:cxn modelId="{58CEE2E0-B739-4694-AB15-BC70400A47FB}" type="presParOf" srcId="{7F2146B9-6E4D-4A27-AD1F-912CA35DC4BC}" destId="{65CE8DDD-11B0-4DFA-AF36-93162E7E0090}" srcOrd="1" destOrd="0" presId="urn:microsoft.com/office/officeart/2005/8/layout/hierarchy4"/>
    <dgm:cxn modelId="{464B46F0-6562-4C92-A8BC-C973CE47D02E}" type="presParOf" srcId="{7F2146B9-6E4D-4A27-AD1F-912CA35DC4BC}" destId="{28FDF25C-6E06-480F-ABC6-F5038AFEEAAF}" srcOrd="2" destOrd="0" presId="urn:microsoft.com/office/officeart/2005/8/layout/hierarchy4"/>
    <dgm:cxn modelId="{379348E2-8D7E-4E4F-ACEC-2A9C370EF690}" type="presParOf" srcId="{28FDF25C-6E06-480F-ABC6-F5038AFEEAAF}" destId="{3BF2567C-C7CE-4298-9830-98E3D968E58B}" srcOrd="0" destOrd="0" presId="urn:microsoft.com/office/officeart/2005/8/layout/hierarchy4"/>
    <dgm:cxn modelId="{E1D736C7-6C3E-4586-BFE0-A861373A1497}" type="presParOf" srcId="{28FDF25C-6E06-480F-ABC6-F5038AFEEAAF}" destId="{0F6F6522-5C58-42F7-A562-395D134B21E4}" srcOrd="1" destOrd="0" presId="urn:microsoft.com/office/officeart/2005/8/layout/hierarchy4"/>
    <dgm:cxn modelId="{97472736-0074-435F-9EE1-4085898366AA}" type="presParOf" srcId="{7F2146B9-6E4D-4A27-AD1F-912CA35DC4BC}" destId="{D7E80D5A-9C23-45A2-8B63-BEA3FA1E9F10}" srcOrd="3" destOrd="0" presId="urn:microsoft.com/office/officeart/2005/8/layout/hierarchy4"/>
    <dgm:cxn modelId="{E0BA5BCB-3E84-4A42-A4A3-3DC86587E03B}" type="presParOf" srcId="{7F2146B9-6E4D-4A27-AD1F-912CA35DC4BC}" destId="{49C4BDEC-D308-4238-9930-F38AB200E86E}" srcOrd="4" destOrd="0" presId="urn:microsoft.com/office/officeart/2005/8/layout/hierarchy4"/>
    <dgm:cxn modelId="{884F1A0F-13C6-4511-BE9B-CF529A1CE895}" type="presParOf" srcId="{49C4BDEC-D308-4238-9930-F38AB200E86E}" destId="{AF39BDF2-5A4A-4C8B-84A4-967278ED34E8}" srcOrd="0" destOrd="0" presId="urn:microsoft.com/office/officeart/2005/8/layout/hierarchy4"/>
    <dgm:cxn modelId="{BA80A2C9-0EB5-4A11-9BBC-9EF3506E6EDA}" type="presParOf" srcId="{49C4BDEC-D308-4238-9930-F38AB200E86E}" destId="{512C2BCA-0804-4CB0-91DF-8A92CF976ED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9F676-4D4E-4C49-9257-C2ACE63A101E}"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kumimoji="1" lang="ja-JP" altLang="en-US"/>
        </a:p>
      </dgm:t>
    </dgm:pt>
    <dgm:pt modelId="{35E0D71A-CEF4-4FF8-9CA9-C027EC81CD84}">
      <dgm:prSet phldrT="[テキスト]" custT="1"/>
      <dgm:spPr/>
      <dgm:t>
        <a:bodyPr/>
        <a:lstStyle/>
        <a:p>
          <a:endParaRPr kumimoji="1" lang="en-US" altLang="ja-JP" sz="1600" b="1" dirty="0">
            <a:latin typeface="UD デジタル 教科書体 N-R" panose="02020400000000000000" pitchFamily="17" charset="-128"/>
            <a:ea typeface="UD デジタル 教科書体 N-R" panose="02020400000000000000" pitchFamily="17" charset="-128"/>
          </a:endParaRPr>
        </a:p>
        <a:p>
          <a:r>
            <a:rPr kumimoji="1" lang="ja-JP" altLang="en-US" sz="1400" b="1" dirty="0">
              <a:latin typeface="UD デジタル 教科書体 N-R" panose="02020400000000000000" pitchFamily="17" charset="-128"/>
              <a:ea typeface="UD デジタル 教科書体 N-R" panose="02020400000000000000" pitchFamily="17" charset="-128"/>
            </a:rPr>
            <a:t>伝えたいことを</a:t>
          </a:r>
          <a:endParaRPr kumimoji="1" lang="en-US" altLang="ja-JP" sz="1400" b="1" dirty="0">
            <a:latin typeface="UD デジタル 教科書体 N-R" panose="02020400000000000000" pitchFamily="17" charset="-128"/>
            <a:ea typeface="UD デジタル 教科書体 N-R" panose="02020400000000000000" pitchFamily="17" charset="-128"/>
          </a:endParaRPr>
        </a:p>
        <a:p>
          <a:r>
            <a:rPr kumimoji="1" lang="ja-JP" altLang="en-US" sz="2000" b="1" dirty="0">
              <a:latin typeface="UD デジタル 教科書体 N-R" panose="02020400000000000000" pitchFamily="17" charset="-128"/>
              <a:ea typeface="UD デジタル 教科書体 N-R" panose="02020400000000000000" pitchFamily="17" charset="-128"/>
            </a:rPr>
            <a:t>考える</a:t>
          </a:r>
        </a:p>
      </dgm:t>
    </dgm:pt>
    <dgm:pt modelId="{1309CD48-CAB2-47FD-9E2E-159F97CF31E9}" type="parTrans" cxnId="{BEA34E16-9C61-419B-B9C8-37A65A3DC829}">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2DE50042-8EE0-44D4-A702-1327641375F7}" type="sibTrans" cxnId="{BEA34E16-9C61-419B-B9C8-37A65A3DC829}">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DD575557-7FF6-4E9F-94B1-C1B2A14F513F}">
      <dgm:prSet phldrT="[テキスト]"/>
      <dgm:spPr/>
      <dgm:t>
        <a:bodyPr/>
        <a:lstStyle/>
        <a:p>
          <a:r>
            <a:rPr kumimoji="1" lang="ja-JP" altLang="en-US" dirty="0" err="1">
              <a:latin typeface="UD デジタル 教科書体 N-R" panose="02020400000000000000" pitchFamily="17" charset="-128"/>
              <a:ea typeface="UD デジタル 教科書体 N-R" panose="02020400000000000000" pitchFamily="17" charset="-128"/>
            </a:rPr>
            <a:t>ほめほめ</a:t>
          </a:r>
          <a:r>
            <a:rPr kumimoji="1" lang="ja-JP" altLang="en-US" dirty="0">
              <a:latin typeface="UD デジタル 教科書体 N-R" panose="02020400000000000000" pitchFamily="17" charset="-128"/>
              <a:ea typeface="UD デジタル 教科書体 N-R" panose="02020400000000000000" pitchFamily="17" charset="-128"/>
            </a:rPr>
            <a:t>タイム①　＜ほめほめじゃんけん＞</a:t>
          </a:r>
        </a:p>
      </dgm:t>
    </dgm:pt>
    <dgm:pt modelId="{FDD82C1B-820D-4142-9B4B-973413299F39}" type="parTrans" cxnId="{B668DD8E-3EC1-454E-94A7-289384B39093}">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7A4E808A-2668-4D7E-BF3B-9B4E018E9E08}" type="sibTrans" cxnId="{B668DD8E-3EC1-454E-94A7-289384B39093}">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B229256C-3B54-4A52-8998-FAA919E3DF74}">
      <dgm:prSet phldrT="[テキスト]"/>
      <dgm:spPr/>
      <dgm:t>
        <a:bodyPr/>
        <a:lstStyle/>
        <a:p>
          <a:r>
            <a:rPr kumimoji="1" lang="ja-JP" altLang="en-US" dirty="0">
              <a:latin typeface="UD デジタル 教科書体 N-R" panose="02020400000000000000" pitchFamily="17" charset="-128"/>
              <a:ea typeface="UD デジタル 教科書体 N-R" panose="02020400000000000000" pitchFamily="17" charset="-128"/>
            </a:rPr>
            <a:t>自己紹介文で書きたいことを考えよう</a:t>
          </a:r>
        </a:p>
      </dgm:t>
    </dgm:pt>
    <dgm:pt modelId="{6E6B52B7-9156-479A-ADE6-91082204FC7E}" type="parTrans" cxnId="{7C8F46BA-4FD8-4BE2-B341-001CA689E9FE}">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331D2053-53E2-4203-9130-9479838C7D51}" type="sibTrans" cxnId="{7C8F46BA-4FD8-4BE2-B341-001CA689E9FE}">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1F54682E-1393-4D28-BF5B-60B812853DA3}">
      <dgm:prSet phldrT="[テキスト]" custT="1"/>
      <dgm:spPr/>
      <dgm:t>
        <a:bodyPr/>
        <a:lstStyle/>
        <a:p>
          <a:endParaRPr kumimoji="1" lang="en-US" altLang="ja-JP" sz="1600" dirty="0">
            <a:latin typeface="UD デジタル 教科書体 N-R" panose="02020400000000000000" pitchFamily="17" charset="-128"/>
            <a:ea typeface="UD デジタル 教科書体 N-R" panose="02020400000000000000" pitchFamily="17" charset="-128"/>
          </a:endParaRPr>
        </a:p>
        <a:p>
          <a:endParaRPr kumimoji="1" lang="en-US" altLang="ja-JP" sz="1600" dirty="0">
            <a:latin typeface="UD デジタル 教科書体 N-R" panose="02020400000000000000" pitchFamily="17" charset="-128"/>
            <a:ea typeface="UD デジタル 教科書体 N-R" panose="02020400000000000000" pitchFamily="17" charset="-128"/>
          </a:endParaRPr>
        </a:p>
        <a:p>
          <a:r>
            <a:rPr kumimoji="1" lang="ja-JP" altLang="en-US" sz="1400" b="1" dirty="0">
              <a:latin typeface="UD デジタル 教科書体 N-R" panose="02020400000000000000" pitchFamily="17" charset="-128"/>
              <a:ea typeface="UD デジタル 教科書体 N-R" panose="02020400000000000000" pitchFamily="17" charset="-128"/>
            </a:rPr>
            <a:t>伝えたいことを</a:t>
          </a:r>
          <a:endParaRPr kumimoji="1" lang="en-US" altLang="ja-JP" sz="1400" b="1" dirty="0">
            <a:latin typeface="UD デジタル 教科書体 N-R" panose="02020400000000000000" pitchFamily="17" charset="-128"/>
            <a:ea typeface="UD デジタル 教科書体 N-R" panose="02020400000000000000" pitchFamily="17" charset="-128"/>
          </a:endParaRPr>
        </a:p>
        <a:p>
          <a:r>
            <a:rPr kumimoji="1" lang="ja-JP" altLang="en-US" sz="2000" b="1" i="0" dirty="0">
              <a:latin typeface="UD デジタル 教科書体 N-R" panose="02020400000000000000" pitchFamily="17" charset="-128"/>
              <a:ea typeface="UD デジタル 教科書体 N-R" panose="02020400000000000000" pitchFamily="17" charset="-128"/>
            </a:rPr>
            <a:t>書く</a:t>
          </a:r>
          <a:endParaRPr kumimoji="1" lang="en-US" altLang="ja-JP" sz="2000" b="1" i="0" dirty="0">
            <a:latin typeface="UD デジタル 教科書体 N-R" panose="02020400000000000000" pitchFamily="17" charset="-128"/>
            <a:ea typeface="UD デジタル 教科書体 N-R" panose="02020400000000000000" pitchFamily="17" charset="-128"/>
          </a:endParaRPr>
        </a:p>
        <a:p>
          <a:endParaRPr kumimoji="1" lang="ja-JP" altLang="en-US" sz="1200" dirty="0">
            <a:latin typeface="UD デジタル 教科書体 N-R" panose="02020400000000000000" pitchFamily="17" charset="-128"/>
            <a:ea typeface="UD デジタル 教科書体 N-R" panose="02020400000000000000" pitchFamily="17" charset="-128"/>
          </a:endParaRPr>
        </a:p>
      </dgm:t>
    </dgm:pt>
    <dgm:pt modelId="{777C78F9-9432-4844-8D99-006DD58E9C3B}" type="parTrans" cxnId="{3911CFEA-688C-4CD6-9650-79D869AD4A88}">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CD3B66CD-1B66-42DF-9337-8E5839A19124}" type="sibTrans" cxnId="{3911CFEA-688C-4CD6-9650-79D869AD4A88}">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EB10398E-6BA6-43FD-8DF6-A3F8A1991EF2}">
      <dgm:prSet phldrT="[テキスト]"/>
      <dgm:spPr/>
      <dgm:t>
        <a:bodyPr/>
        <a:lstStyle/>
        <a:p>
          <a:r>
            <a:rPr kumimoji="1" lang="ja-JP" altLang="en-US" dirty="0" err="1">
              <a:latin typeface="UD デジタル 教科書体 N-R" panose="02020400000000000000" pitchFamily="17" charset="-128"/>
              <a:ea typeface="UD デジタル 教科書体 N-R" panose="02020400000000000000" pitchFamily="17" charset="-128"/>
            </a:rPr>
            <a:t>ほめほめ</a:t>
          </a:r>
          <a:r>
            <a:rPr kumimoji="1" lang="ja-JP" altLang="en-US" dirty="0">
              <a:latin typeface="UD デジタル 教科書体 N-R" panose="02020400000000000000" pitchFamily="17" charset="-128"/>
              <a:ea typeface="UD デジタル 教科書体 N-R" panose="02020400000000000000" pitchFamily="17" charset="-128"/>
            </a:rPr>
            <a:t>タイム②　＜ほめ言葉のプレゼント＞</a:t>
          </a:r>
        </a:p>
      </dgm:t>
    </dgm:pt>
    <dgm:pt modelId="{DB9BC2D0-FC7B-43E7-A77E-191646ACB843}" type="parTrans" cxnId="{3869D3DB-526D-4A58-AD13-26A54B674034}">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CB930114-5D28-43DE-99B5-E346CD56E41B}" type="sibTrans" cxnId="{3869D3DB-526D-4A58-AD13-26A54B674034}">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6A9F2F9A-96DC-460A-A41E-68959730E372}">
      <dgm:prSet phldrT="[テキスト]"/>
      <dgm:spPr/>
      <dgm:t>
        <a:bodyPr/>
        <a:lstStyle/>
        <a:p>
          <a:r>
            <a:rPr kumimoji="1" lang="ja-JP" altLang="en-US" dirty="0">
              <a:latin typeface="UD デジタル 教科書体 N-R" panose="02020400000000000000" pitchFamily="17" charset="-128"/>
              <a:ea typeface="UD デジタル 教科書体 N-R" panose="02020400000000000000" pitchFamily="17" charset="-128"/>
            </a:rPr>
            <a:t>カードを選んで自己紹介文を書いてみよう</a:t>
          </a:r>
        </a:p>
      </dgm:t>
    </dgm:pt>
    <dgm:pt modelId="{42C0C7AB-02B5-4068-9F96-BAFA719AD8E9}" type="parTrans" cxnId="{7B12918E-7912-4E36-AAA9-A6E475690F34}">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97BBA541-4C55-4756-ABCF-F08AE0ECEC85}" type="sibTrans" cxnId="{7B12918E-7912-4E36-AAA9-A6E475690F34}">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710BA0E7-43B8-4739-AF7F-B6828AD2BB11}">
      <dgm:prSet phldrT="[テキスト]" custT="1"/>
      <dgm:spPr/>
      <dgm:t>
        <a:bodyPr/>
        <a:lstStyle/>
        <a:p>
          <a:endParaRPr kumimoji="1" lang="en-US" altLang="ja-JP" sz="1600" b="1" dirty="0">
            <a:latin typeface="UD デジタル 教科書体 N-R" panose="02020400000000000000" pitchFamily="17" charset="-128"/>
            <a:ea typeface="UD デジタル 教科書体 N-R" panose="02020400000000000000" pitchFamily="17" charset="-128"/>
          </a:endParaRPr>
        </a:p>
        <a:p>
          <a:r>
            <a:rPr kumimoji="1" lang="ja-JP" altLang="en-US" sz="1400" b="1" dirty="0">
              <a:latin typeface="UD デジタル 教科書体 N-R" panose="02020400000000000000" pitchFamily="17" charset="-128"/>
              <a:ea typeface="UD デジタル 教科書体 N-R" panose="02020400000000000000" pitchFamily="17" charset="-128"/>
            </a:rPr>
            <a:t>自己紹介文を</a:t>
          </a:r>
          <a:r>
            <a:rPr kumimoji="1" lang="ja-JP" altLang="en-US" sz="2000" b="1" dirty="0">
              <a:latin typeface="UD デジタル 教科書体 N-R" panose="02020400000000000000" pitchFamily="17" charset="-128"/>
              <a:ea typeface="UD デジタル 教科書体 N-R" panose="02020400000000000000" pitchFamily="17" charset="-128"/>
            </a:rPr>
            <a:t>見直す</a:t>
          </a:r>
          <a:endParaRPr kumimoji="1" lang="ja-JP" altLang="en-US" sz="1600" b="1" dirty="0">
            <a:latin typeface="UD デジタル 教科書体 N-R" panose="02020400000000000000" pitchFamily="17" charset="-128"/>
            <a:ea typeface="UD デジタル 教科書体 N-R" panose="02020400000000000000" pitchFamily="17" charset="-128"/>
          </a:endParaRPr>
        </a:p>
      </dgm:t>
    </dgm:pt>
    <dgm:pt modelId="{36CB2942-20D2-4468-A330-80914EF8A31B}" type="parTrans" cxnId="{26AE83E6-10CB-49C8-8491-01590FDD5BAE}">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1C5C67E7-A571-4D2A-B58D-F52630C6FAF5}" type="sibTrans" cxnId="{26AE83E6-10CB-49C8-8491-01590FDD5BAE}">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9E7CE2CA-DF59-4C43-AC60-141E8A008341}">
      <dgm:prSet phldrT="[テキスト]"/>
      <dgm:spPr/>
      <dgm:t>
        <a:bodyPr/>
        <a:lstStyle/>
        <a:p>
          <a:r>
            <a:rPr kumimoji="1" lang="ja-JP" altLang="en-US" dirty="0" err="1">
              <a:latin typeface="UD デジタル 教科書体 N-R" panose="02020400000000000000" pitchFamily="17" charset="-128"/>
              <a:ea typeface="UD デジタル 教科書体 N-R" panose="02020400000000000000" pitchFamily="17" charset="-128"/>
            </a:rPr>
            <a:t>ほめほめ</a:t>
          </a:r>
          <a:r>
            <a:rPr kumimoji="1" lang="ja-JP" altLang="en-US" dirty="0">
              <a:latin typeface="UD デジタル 教科書体 N-R" panose="02020400000000000000" pitchFamily="17" charset="-128"/>
              <a:ea typeface="UD デジタル 教科書体 N-R" panose="02020400000000000000" pitchFamily="17" charset="-128"/>
            </a:rPr>
            <a:t>タイム③　＜よいカードにシールを貼る＞</a:t>
          </a:r>
        </a:p>
      </dgm:t>
    </dgm:pt>
    <dgm:pt modelId="{1ACA0A7B-14F1-4D6C-8BE6-30E497025E17}" type="parTrans" cxnId="{8E5C36B9-7A7B-4DF1-B3C2-2AD8E3E94809}">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85A9DA92-856E-4667-A46D-16F04E025CB1}" type="sibTrans" cxnId="{8E5C36B9-7A7B-4DF1-B3C2-2AD8E3E94809}">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0CDFC1E2-4D14-40C5-B25A-C17B86D5D818}">
      <dgm:prSet phldrT="[テキスト]"/>
      <dgm:spPr/>
      <dgm:t>
        <a:bodyPr/>
        <a:lstStyle/>
        <a:p>
          <a:r>
            <a:rPr kumimoji="1" lang="ja-JP" altLang="en-US" dirty="0">
              <a:latin typeface="UD デジタル 教科書体 N-R" panose="02020400000000000000" pitchFamily="17" charset="-128"/>
              <a:ea typeface="UD デジタル 教科書体 N-R" panose="02020400000000000000" pitchFamily="17" charset="-128"/>
            </a:rPr>
            <a:t>よりよい自己紹介文にするために見直しをしよう</a:t>
          </a:r>
        </a:p>
      </dgm:t>
    </dgm:pt>
    <dgm:pt modelId="{15A144C7-3B7F-4852-8CE7-49350F6D22A5}" type="parTrans" cxnId="{58F6E741-99F4-4EB0-85A9-98777FAEF592}">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21E32DBE-B9F6-4345-ABF0-BAF3FF975A5C}" type="sibTrans" cxnId="{58F6E741-99F4-4EB0-85A9-98777FAEF592}">
      <dgm:prSet/>
      <dgm:spPr/>
      <dgm:t>
        <a:bodyPr/>
        <a:lstStyle/>
        <a:p>
          <a:endParaRPr kumimoji="1" lang="ja-JP" altLang="en-US">
            <a:latin typeface="UD デジタル 教科書体 N-R" panose="02020400000000000000" pitchFamily="17" charset="-128"/>
            <a:ea typeface="UD デジタル 教科書体 N-R" panose="02020400000000000000" pitchFamily="17" charset="-128"/>
          </a:endParaRPr>
        </a:p>
      </dgm:t>
    </dgm:pt>
    <dgm:pt modelId="{F4716AA0-7F2E-41CF-898E-45209720484E}" type="pres">
      <dgm:prSet presAssocID="{9D49F676-4D4E-4C49-9257-C2ACE63A101E}" presName="linearFlow" presStyleCnt="0">
        <dgm:presLayoutVars>
          <dgm:dir/>
          <dgm:animLvl val="lvl"/>
          <dgm:resizeHandles val="exact"/>
        </dgm:presLayoutVars>
      </dgm:prSet>
      <dgm:spPr/>
    </dgm:pt>
    <dgm:pt modelId="{49F857DA-02A9-4466-8404-82B62D66D98D}" type="pres">
      <dgm:prSet presAssocID="{35E0D71A-CEF4-4FF8-9CA9-C027EC81CD84}" presName="composite" presStyleCnt="0"/>
      <dgm:spPr/>
    </dgm:pt>
    <dgm:pt modelId="{9EC534D5-A2E2-4C21-9A22-3EF4EAE0B728}" type="pres">
      <dgm:prSet presAssocID="{35E0D71A-CEF4-4FF8-9CA9-C027EC81CD84}" presName="parentText" presStyleLbl="alignNode1" presStyleIdx="0" presStyleCnt="3">
        <dgm:presLayoutVars>
          <dgm:chMax val="1"/>
          <dgm:bulletEnabled val="1"/>
        </dgm:presLayoutVars>
      </dgm:prSet>
      <dgm:spPr/>
    </dgm:pt>
    <dgm:pt modelId="{07E7C5B8-C23A-44A8-9C83-B845393C3EA5}" type="pres">
      <dgm:prSet presAssocID="{35E0D71A-CEF4-4FF8-9CA9-C027EC81CD84}" presName="descendantText" presStyleLbl="alignAcc1" presStyleIdx="0" presStyleCnt="3" custLinFactNeighborX="-125">
        <dgm:presLayoutVars>
          <dgm:bulletEnabled val="1"/>
        </dgm:presLayoutVars>
      </dgm:prSet>
      <dgm:spPr/>
    </dgm:pt>
    <dgm:pt modelId="{7D360EF4-525C-4EC1-8E81-71502A1A5D53}" type="pres">
      <dgm:prSet presAssocID="{2DE50042-8EE0-44D4-A702-1327641375F7}" presName="sp" presStyleCnt="0"/>
      <dgm:spPr/>
    </dgm:pt>
    <dgm:pt modelId="{19965411-27E3-4E9E-A6AC-E17ECBAF5853}" type="pres">
      <dgm:prSet presAssocID="{1F54682E-1393-4D28-BF5B-60B812853DA3}" presName="composite" presStyleCnt="0"/>
      <dgm:spPr/>
    </dgm:pt>
    <dgm:pt modelId="{E88A5559-A851-4C88-8E19-FBDABA65F545}" type="pres">
      <dgm:prSet presAssocID="{1F54682E-1393-4D28-BF5B-60B812853DA3}" presName="parentText" presStyleLbl="alignNode1" presStyleIdx="1" presStyleCnt="3">
        <dgm:presLayoutVars>
          <dgm:chMax val="1"/>
          <dgm:bulletEnabled val="1"/>
        </dgm:presLayoutVars>
      </dgm:prSet>
      <dgm:spPr/>
    </dgm:pt>
    <dgm:pt modelId="{3949F1D4-91D8-49E7-A7F3-CD41C7919A82}" type="pres">
      <dgm:prSet presAssocID="{1F54682E-1393-4D28-BF5B-60B812853DA3}" presName="descendantText" presStyleLbl="alignAcc1" presStyleIdx="1" presStyleCnt="3">
        <dgm:presLayoutVars>
          <dgm:bulletEnabled val="1"/>
        </dgm:presLayoutVars>
      </dgm:prSet>
      <dgm:spPr/>
    </dgm:pt>
    <dgm:pt modelId="{73E5DE17-3633-475C-9023-64C0419EF7A8}" type="pres">
      <dgm:prSet presAssocID="{CD3B66CD-1B66-42DF-9337-8E5839A19124}" presName="sp" presStyleCnt="0"/>
      <dgm:spPr/>
    </dgm:pt>
    <dgm:pt modelId="{A0717A2F-2640-49DC-8BF7-F1EE19E53A78}" type="pres">
      <dgm:prSet presAssocID="{710BA0E7-43B8-4739-AF7F-B6828AD2BB11}" presName="composite" presStyleCnt="0"/>
      <dgm:spPr/>
    </dgm:pt>
    <dgm:pt modelId="{4ED252FA-70C3-406E-8EB9-5F1395E1E3B2}" type="pres">
      <dgm:prSet presAssocID="{710BA0E7-43B8-4739-AF7F-B6828AD2BB11}" presName="parentText" presStyleLbl="alignNode1" presStyleIdx="2" presStyleCnt="3">
        <dgm:presLayoutVars>
          <dgm:chMax val="1"/>
          <dgm:bulletEnabled val="1"/>
        </dgm:presLayoutVars>
      </dgm:prSet>
      <dgm:spPr/>
    </dgm:pt>
    <dgm:pt modelId="{62430AD2-ABFE-4E32-B122-660AC285BF4F}" type="pres">
      <dgm:prSet presAssocID="{710BA0E7-43B8-4739-AF7F-B6828AD2BB11}" presName="descendantText" presStyleLbl="alignAcc1" presStyleIdx="2" presStyleCnt="3">
        <dgm:presLayoutVars>
          <dgm:bulletEnabled val="1"/>
        </dgm:presLayoutVars>
      </dgm:prSet>
      <dgm:spPr/>
    </dgm:pt>
  </dgm:ptLst>
  <dgm:cxnLst>
    <dgm:cxn modelId="{F4E7BF0F-F750-40CB-9C07-0270168A2113}" type="presOf" srcId="{EB10398E-6BA6-43FD-8DF6-A3F8A1991EF2}" destId="{3949F1D4-91D8-49E7-A7F3-CD41C7919A82}" srcOrd="0" destOrd="0" presId="urn:microsoft.com/office/officeart/2005/8/layout/chevron2"/>
    <dgm:cxn modelId="{63D5F710-50C4-4223-86F7-11408BFECDB1}" type="presOf" srcId="{B229256C-3B54-4A52-8998-FAA919E3DF74}" destId="{07E7C5B8-C23A-44A8-9C83-B845393C3EA5}" srcOrd="0" destOrd="1" presId="urn:microsoft.com/office/officeart/2005/8/layout/chevron2"/>
    <dgm:cxn modelId="{BEA34E16-9C61-419B-B9C8-37A65A3DC829}" srcId="{9D49F676-4D4E-4C49-9257-C2ACE63A101E}" destId="{35E0D71A-CEF4-4FF8-9CA9-C027EC81CD84}" srcOrd="0" destOrd="0" parTransId="{1309CD48-CAB2-47FD-9E2E-159F97CF31E9}" sibTransId="{2DE50042-8EE0-44D4-A702-1327641375F7}"/>
    <dgm:cxn modelId="{7160CD1C-469C-4F86-B9CE-2B060A4A24E2}" type="presOf" srcId="{1F54682E-1393-4D28-BF5B-60B812853DA3}" destId="{E88A5559-A851-4C88-8E19-FBDABA65F545}" srcOrd="0" destOrd="0" presId="urn:microsoft.com/office/officeart/2005/8/layout/chevron2"/>
    <dgm:cxn modelId="{D370D25E-9BEE-48AD-A5E5-33599EF78BE3}" type="presOf" srcId="{DD575557-7FF6-4E9F-94B1-C1B2A14F513F}" destId="{07E7C5B8-C23A-44A8-9C83-B845393C3EA5}" srcOrd="0" destOrd="0" presId="urn:microsoft.com/office/officeart/2005/8/layout/chevron2"/>
    <dgm:cxn modelId="{58F6E741-99F4-4EB0-85A9-98777FAEF592}" srcId="{710BA0E7-43B8-4739-AF7F-B6828AD2BB11}" destId="{0CDFC1E2-4D14-40C5-B25A-C17B86D5D818}" srcOrd="1" destOrd="0" parTransId="{15A144C7-3B7F-4852-8CE7-49350F6D22A5}" sibTransId="{21E32DBE-B9F6-4345-ABF0-BAF3FF975A5C}"/>
    <dgm:cxn modelId="{84E9F87C-6D43-40C2-8EAA-65B667475918}" type="presOf" srcId="{9D49F676-4D4E-4C49-9257-C2ACE63A101E}" destId="{F4716AA0-7F2E-41CF-898E-45209720484E}" srcOrd="0" destOrd="0" presId="urn:microsoft.com/office/officeart/2005/8/layout/chevron2"/>
    <dgm:cxn modelId="{7B12918E-7912-4E36-AAA9-A6E475690F34}" srcId="{1F54682E-1393-4D28-BF5B-60B812853DA3}" destId="{6A9F2F9A-96DC-460A-A41E-68959730E372}" srcOrd="1" destOrd="0" parTransId="{42C0C7AB-02B5-4068-9F96-BAFA719AD8E9}" sibTransId="{97BBA541-4C55-4756-ABCF-F08AE0ECEC85}"/>
    <dgm:cxn modelId="{B668DD8E-3EC1-454E-94A7-289384B39093}" srcId="{35E0D71A-CEF4-4FF8-9CA9-C027EC81CD84}" destId="{DD575557-7FF6-4E9F-94B1-C1B2A14F513F}" srcOrd="0" destOrd="0" parTransId="{FDD82C1B-820D-4142-9B4B-973413299F39}" sibTransId="{7A4E808A-2668-4D7E-BF3B-9B4E018E9E08}"/>
    <dgm:cxn modelId="{6494CF91-3759-4C24-9ACF-921C7E9719CC}" type="presOf" srcId="{9E7CE2CA-DF59-4C43-AC60-141E8A008341}" destId="{62430AD2-ABFE-4E32-B122-660AC285BF4F}" srcOrd="0" destOrd="0" presId="urn:microsoft.com/office/officeart/2005/8/layout/chevron2"/>
    <dgm:cxn modelId="{CBE36A9B-1A64-4393-BDC1-217B4857B522}" type="presOf" srcId="{0CDFC1E2-4D14-40C5-B25A-C17B86D5D818}" destId="{62430AD2-ABFE-4E32-B122-660AC285BF4F}" srcOrd="0" destOrd="1" presId="urn:microsoft.com/office/officeart/2005/8/layout/chevron2"/>
    <dgm:cxn modelId="{67E14AA1-CA0A-4320-A8AC-DCEA85FB6FAB}" type="presOf" srcId="{710BA0E7-43B8-4739-AF7F-B6828AD2BB11}" destId="{4ED252FA-70C3-406E-8EB9-5F1395E1E3B2}" srcOrd="0" destOrd="0" presId="urn:microsoft.com/office/officeart/2005/8/layout/chevron2"/>
    <dgm:cxn modelId="{1EAC74A4-3B09-4A04-A302-C44FA3282D44}" type="presOf" srcId="{35E0D71A-CEF4-4FF8-9CA9-C027EC81CD84}" destId="{9EC534D5-A2E2-4C21-9A22-3EF4EAE0B728}" srcOrd="0" destOrd="0" presId="urn:microsoft.com/office/officeart/2005/8/layout/chevron2"/>
    <dgm:cxn modelId="{F147F7B1-F103-4687-A72B-A9D3D63C53F6}" type="presOf" srcId="{6A9F2F9A-96DC-460A-A41E-68959730E372}" destId="{3949F1D4-91D8-49E7-A7F3-CD41C7919A82}" srcOrd="0" destOrd="1" presId="urn:microsoft.com/office/officeart/2005/8/layout/chevron2"/>
    <dgm:cxn modelId="{8E5C36B9-7A7B-4DF1-B3C2-2AD8E3E94809}" srcId="{710BA0E7-43B8-4739-AF7F-B6828AD2BB11}" destId="{9E7CE2CA-DF59-4C43-AC60-141E8A008341}" srcOrd="0" destOrd="0" parTransId="{1ACA0A7B-14F1-4D6C-8BE6-30E497025E17}" sibTransId="{85A9DA92-856E-4667-A46D-16F04E025CB1}"/>
    <dgm:cxn modelId="{7C8F46BA-4FD8-4BE2-B341-001CA689E9FE}" srcId="{35E0D71A-CEF4-4FF8-9CA9-C027EC81CD84}" destId="{B229256C-3B54-4A52-8998-FAA919E3DF74}" srcOrd="1" destOrd="0" parTransId="{6E6B52B7-9156-479A-ADE6-91082204FC7E}" sibTransId="{331D2053-53E2-4203-9130-9479838C7D51}"/>
    <dgm:cxn modelId="{3869D3DB-526D-4A58-AD13-26A54B674034}" srcId="{1F54682E-1393-4D28-BF5B-60B812853DA3}" destId="{EB10398E-6BA6-43FD-8DF6-A3F8A1991EF2}" srcOrd="0" destOrd="0" parTransId="{DB9BC2D0-FC7B-43E7-A77E-191646ACB843}" sibTransId="{CB930114-5D28-43DE-99B5-E346CD56E41B}"/>
    <dgm:cxn modelId="{26AE83E6-10CB-49C8-8491-01590FDD5BAE}" srcId="{9D49F676-4D4E-4C49-9257-C2ACE63A101E}" destId="{710BA0E7-43B8-4739-AF7F-B6828AD2BB11}" srcOrd="2" destOrd="0" parTransId="{36CB2942-20D2-4468-A330-80914EF8A31B}" sibTransId="{1C5C67E7-A571-4D2A-B58D-F52630C6FAF5}"/>
    <dgm:cxn modelId="{3911CFEA-688C-4CD6-9650-79D869AD4A88}" srcId="{9D49F676-4D4E-4C49-9257-C2ACE63A101E}" destId="{1F54682E-1393-4D28-BF5B-60B812853DA3}" srcOrd="1" destOrd="0" parTransId="{777C78F9-9432-4844-8D99-006DD58E9C3B}" sibTransId="{CD3B66CD-1B66-42DF-9337-8E5839A19124}"/>
    <dgm:cxn modelId="{0E2E139D-6B42-4193-A6E9-C4E374AB2151}" type="presParOf" srcId="{F4716AA0-7F2E-41CF-898E-45209720484E}" destId="{49F857DA-02A9-4466-8404-82B62D66D98D}" srcOrd="0" destOrd="0" presId="urn:microsoft.com/office/officeart/2005/8/layout/chevron2"/>
    <dgm:cxn modelId="{95BEA782-1882-415A-A1F7-30721EEC4C2D}" type="presParOf" srcId="{49F857DA-02A9-4466-8404-82B62D66D98D}" destId="{9EC534D5-A2E2-4C21-9A22-3EF4EAE0B728}" srcOrd="0" destOrd="0" presId="urn:microsoft.com/office/officeart/2005/8/layout/chevron2"/>
    <dgm:cxn modelId="{F0796680-25E4-43BC-AA2F-078318270ABA}" type="presParOf" srcId="{49F857DA-02A9-4466-8404-82B62D66D98D}" destId="{07E7C5B8-C23A-44A8-9C83-B845393C3EA5}" srcOrd="1" destOrd="0" presId="urn:microsoft.com/office/officeart/2005/8/layout/chevron2"/>
    <dgm:cxn modelId="{4AF7D3A8-5CA4-448B-A683-19933A83D55C}" type="presParOf" srcId="{F4716AA0-7F2E-41CF-898E-45209720484E}" destId="{7D360EF4-525C-4EC1-8E81-71502A1A5D53}" srcOrd="1" destOrd="0" presId="urn:microsoft.com/office/officeart/2005/8/layout/chevron2"/>
    <dgm:cxn modelId="{E7CDAEA0-A854-4F48-97D9-2E88C691C804}" type="presParOf" srcId="{F4716AA0-7F2E-41CF-898E-45209720484E}" destId="{19965411-27E3-4E9E-A6AC-E17ECBAF5853}" srcOrd="2" destOrd="0" presId="urn:microsoft.com/office/officeart/2005/8/layout/chevron2"/>
    <dgm:cxn modelId="{5D0056BD-A895-452A-A59A-521E6A969EAA}" type="presParOf" srcId="{19965411-27E3-4E9E-A6AC-E17ECBAF5853}" destId="{E88A5559-A851-4C88-8E19-FBDABA65F545}" srcOrd="0" destOrd="0" presId="urn:microsoft.com/office/officeart/2005/8/layout/chevron2"/>
    <dgm:cxn modelId="{1B5E7451-1E71-49E1-A2B9-3A7E230F6D74}" type="presParOf" srcId="{19965411-27E3-4E9E-A6AC-E17ECBAF5853}" destId="{3949F1D4-91D8-49E7-A7F3-CD41C7919A82}" srcOrd="1" destOrd="0" presId="urn:microsoft.com/office/officeart/2005/8/layout/chevron2"/>
    <dgm:cxn modelId="{180F55B8-B0F3-4465-B6B3-2EF0F9BD57EF}" type="presParOf" srcId="{F4716AA0-7F2E-41CF-898E-45209720484E}" destId="{73E5DE17-3633-475C-9023-64C0419EF7A8}" srcOrd="3" destOrd="0" presId="urn:microsoft.com/office/officeart/2005/8/layout/chevron2"/>
    <dgm:cxn modelId="{035C147D-9321-4710-A189-D32D63DC4F35}" type="presParOf" srcId="{F4716AA0-7F2E-41CF-898E-45209720484E}" destId="{A0717A2F-2640-49DC-8BF7-F1EE19E53A78}" srcOrd="4" destOrd="0" presId="urn:microsoft.com/office/officeart/2005/8/layout/chevron2"/>
    <dgm:cxn modelId="{2A3D1F87-F50F-4E75-AA97-544F6CB7C6B1}" type="presParOf" srcId="{A0717A2F-2640-49DC-8BF7-F1EE19E53A78}" destId="{4ED252FA-70C3-406E-8EB9-5F1395E1E3B2}" srcOrd="0" destOrd="0" presId="urn:microsoft.com/office/officeart/2005/8/layout/chevron2"/>
    <dgm:cxn modelId="{359F764C-E34F-4851-A86E-55DC54C21777}" type="presParOf" srcId="{A0717A2F-2640-49DC-8BF7-F1EE19E53A78}" destId="{62430AD2-ABFE-4E32-B122-660AC285BF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C2A18-F0C7-44CF-8548-28E56D290A37}">
      <dsp:nvSpPr>
        <dsp:cNvPr id="0" name=""/>
        <dsp:cNvSpPr/>
      </dsp:nvSpPr>
      <dsp:spPr>
        <a:xfrm>
          <a:off x="2884" y="0"/>
          <a:ext cx="8020631" cy="189342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kumimoji="1" lang="ja-JP" altLang="en-US" sz="6500" kern="1200" dirty="0"/>
            <a:t>主体的な学び</a:t>
          </a:r>
        </a:p>
      </dsp:txBody>
      <dsp:txXfrm>
        <a:off x="58341" y="55457"/>
        <a:ext cx="7909717" cy="1782513"/>
      </dsp:txXfrm>
    </dsp:sp>
    <dsp:sp modelId="{7DD7E3A4-FDE5-4200-9900-8805DA2F579A}">
      <dsp:nvSpPr>
        <dsp:cNvPr id="0" name=""/>
        <dsp:cNvSpPr/>
      </dsp:nvSpPr>
      <dsp:spPr>
        <a:xfrm>
          <a:off x="2884" y="2107231"/>
          <a:ext cx="2531764" cy="1893427"/>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ほめられる</a:t>
          </a:r>
          <a:endParaRPr kumimoji="1" lang="ja-JP" altLang="en-US" sz="4100" kern="1200" dirty="0"/>
        </a:p>
      </dsp:txBody>
      <dsp:txXfrm>
        <a:off x="58341" y="2162688"/>
        <a:ext cx="2420850" cy="1782513"/>
      </dsp:txXfrm>
    </dsp:sp>
    <dsp:sp modelId="{3BF2567C-C7CE-4298-9830-98E3D968E58B}">
      <dsp:nvSpPr>
        <dsp:cNvPr id="0" name=""/>
        <dsp:cNvSpPr/>
      </dsp:nvSpPr>
      <dsp:spPr>
        <a:xfrm>
          <a:off x="2747317" y="2108367"/>
          <a:ext cx="2531764" cy="1893427"/>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書きたい</a:t>
          </a:r>
          <a:endParaRPr kumimoji="1" lang="en-US" altLang="ja-JP" sz="2800" kern="1200" dirty="0"/>
        </a:p>
        <a:p>
          <a:pPr marL="0" lvl="0" indent="0" algn="ctr" defTabSz="1244600">
            <a:lnSpc>
              <a:spcPct val="90000"/>
            </a:lnSpc>
            <a:spcBef>
              <a:spcPct val="0"/>
            </a:spcBef>
            <a:spcAft>
              <a:spcPct val="35000"/>
            </a:spcAft>
            <a:buNone/>
          </a:pPr>
          <a:r>
            <a:rPr kumimoji="1" lang="ja-JP" altLang="en-US" sz="2800" kern="1200" dirty="0"/>
            <a:t>気持ちアップ</a:t>
          </a:r>
          <a:endParaRPr kumimoji="1" lang="ja-JP" altLang="en-US" sz="2800" kern="1200" dirty="0">
            <a:latin typeface="UD デジタル 教科書体 N-R" panose="02020400000000000000" pitchFamily="17" charset="-128"/>
            <a:ea typeface="UD デジタル 教科書体 N-R" panose="02020400000000000000" pitchFamily="17" charset="-128"/>
          </a:endParaRPr>
        </a:p>
      </dsp:txBody>
      <dsp:txXfrm>
        <a:off x="2802774" y="2163824"/>
        <a:ext cx="2420850" cy="1782513"/>
      </dsp:txXfrm>
    </dsp:sp>
    <dsp:sp modelId="{AF39BDF2-5A4A-4C8B-84A4-967278ED34E8}">
      <dsp:nvSpPr>
        <dsp:cNvPr id="0" name=""/>
        <dsp:cNvSpPr/>
      </dsp:nvSpPr>
      <dsp:spPr>
        <a:xfrm>
          <a:off x="5494635" y="2084434"/>
          <a:ext cx="2531764" cy="1893427"/>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伝えたい</a:t>
          </a:r>
          <a:endParaRPr kumimoji="1" lang="en-US" altLang="ja-JP" sz="2800" kern="1200" dirty="0"/>
        </a:p>
        <a:p>
          <a:pPr marL="0" lvl="0" indent="0" algn="ctr" defTabSz="1244600">
            <a:lnSpc>
              <a:spcPct val="90000"/>
            </a:lnSpc>
            <a:spcBef>
              <a:spcPct val="0"/>
            </a:spcBef>
            <a:spcAft>
              <a:spcPct val="35000"/>
            </a:spcAft>
            <a:buNone/>
          </a:pPr>
          <a:r>
            <a:rPr kumimoji="1" lang="ja-JP" altLang="en-US" sz="2800" kern="1200" dirty="0"/>
            <a:t>気持ちアップ</a:t>
          </a:r>
          <a:endParaRPr kumimoji="1" lang="ja-JP" altLang="en-US" sz="2800" kern="1200" dirty="0">
            <a:latin typeface="UD デジタル 教科書体 N-R" panose="02020400000000000000" pitchFamily="17" charset="-128"/>
            <a:ea typeface="UD デジタル 教科書体 N-R" panose="02020400000000000000" pitchFamily="17" charset="-128"/>
          </a:endParaRPr>
        </a:p>
      </dsp:txBody>
      <dsp:txXfrm>
        <a:off x="5550092" y="2139891"/>
        <a:ext cx="2420850" cy="1782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534D5-A2E2-4C21-9A22-3EF4EAE0B728}">
      <dsp:nvSpPr>
        <dsp:cNvPr id="0" name=""/>
        <dsp:cNvSpPr/>
      </dsp:nvSpPr>
      <dsp:spPr>
        <a:xfrm rot="5400000">
          <a:off x="-279798" y="285055"/>
          <a:ext cx="1865324" cy="1305727"/>
        </a:xfrm>
        <a:prstGeom prst="chevron">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kumimoji="1" lang="en-US" altLang="ja-JP" sz="1600" b="1" kern="1200" dirty="0">
            <a:latin typeface="UD デジタル 教科書体 N-R" panose="02020400000000000000" pitchFamily="17" charset="-128"/>
            <a:ea typeface="UD デジタル 教科書体 N-R" panose="02020400000000000000" pitchFamily="17" charset="-128"/>
          </a:endParaRPr>
        </a:p>
        <a:p>
          <a:pPr marL="0" lvl="0" indent="0" algn="ctr" defTabSz="711200">
            <a:lnSpc>
              <a:spcPct val="90000"/>
            </a:lnSpc>
            <a:spcBef>
              <a:spcPct val="0"/>
            </a:spcBef>
            <a:spcAft>
              <a:spcPct val="35000"/>
            </a:spcAft>
            <a:buNone/>
          </a:pPr>
          <a:r>
            <a:rPr kumimoji="1" lang="ja-JP" altLang="en-US" sz="1400" b="1" kern="1200" dirty="0">
              <a:latin typeface="UD デジタル 教科書体 N-R" panose="02020400000000000000" pitchFamily="17" charset="-128"/>
              <a:ea typeface="UD デジタル 教科書体 N-R" panose="02020400000000000000" pitchFamily="17" charset="-128"/>
            </a:rPr>
            <a:t>伝えたいことを</a:t>
          </a:r>
          <a:endParaRPr kumimoji="1" lang="en-US" altLang="ja-JP" sz="1400" b="1" kern="1200" dirty="0">
            <a:latin typeface="UD デジタル 教科書体 N-R" panose="02020400000000000000" pitchFamily="17" charset="-128"/>
            <a:ea typeface="UD デジタル 教科書体 N-R" panose="02020400000000000000" pitchFamily="17" charset="-128"/>
          </a:endParaRPr>
        </a:p>
        <a:p>
          <a:pPr marL="0" lvl="0" indent="0" algn="ctr" defTabSz="711200">
            <a:lnSpc>
              <a:spcPct val="90000"/>
            </a:lnSpc>
            <a:spcBef>
              <a:spcPct val="0"/>
            </a:spcBef>
            <a:spcAft>
              <a:spcPct val="35000"/>
            </a:spcAft>
            <a:buNone/>
          </a:pPr>
          <a:r>
            <a:rPr kumimoji="1" lang="ja-JP" altLang="en-US" sz="2000" b="1" kern="1200" dirty="0">
              <a:latin typeface="UD デジタル 教科書体 N-R" panose="02020400000000000000" pitchFamily="17" charset="-128"/>
              <a:ea typeface="UD デジタル 教科書体 N-R" panose="02020400000000000000" pitchFamily="17" charset="-128"/>
            </a:rPr>
            <a:t>考える</a:t>
          </a:r>
        </a:p>
      </dsp:txBody>
      <dsp:txXfrm rot="-5400000">
        <a:off x="1" y="658121"/>
        <a:ext cx="1305727" cy="559597"/>
      </dsp:txXfrm>
    </dsp:sp>
    <dsp:sp modelId="{07E7C5B8-C23A-44A8-9C83-B845393C3EA5}">
      <dsp:nvSpPr>
        <dsp:cNvPr id="0" name=""/>
        <dsp:cNvSpPr/>
      </dsp:nvSpPr>
      <dsp:spPr>
        <a:xfrm rot="5400000">
          <a:off x="4008962" y="-2706274"/>
          <a:ext cx="1213098" cy="6636159"/>
        </a:xfrm>
        <a:prstGeom prst="round2Same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100" kern="1200" dirty="0">
              <a:latin typeface="UD デジタル 教科書体 N-R" panose="02020400000000000000" pitchFamily="17" charset="-128"/>
              <a:ea typeface="UD デジタル 教科書体 N-R" panose="02020400000000000000" pitchFamily="17" charset="-128"/>
            </a:rPr>
            <a:t>タイム①　＜ほめほめじゃんけん＞</a:t>
          </a:r>
        </a:p>
        <a:p>
          <a:pPr marL="228600" lvl="1" indent="-228600" algn="l" defTabSz="933450">
            <a:lnSpc>
              <a:spcPct val="90000"/>
            </a:lnSpc>
            <a:spcBef>
              <a:spcPct val="0"/>
            </a:spcBef>
            <a:spcAft>
              <a:spcPct val="15000"/>
            </a:spcAft>
            <a:buChar char="•"/>
          </a:pPr>
          <a:r>
            <a:rPr kumimoji="1" lang="ja-JP" altLang="en-US" sz="2100" kern="1200" dirty="0">
              <a:latin typeface="UD デジタル 教科書体 N-R" panose="02020400000000000000" pitchFamily="17" charset="-128"/>
              <a:ea typeface="UD デジタル 教科書体 N-R" panose="02020400000000000000" pitchFamily="17" charset="-128"/>
            </a:rPr>
            <a:t>自己紹介文で書きたいことを考えよう</a:t>
          </a:r>
        </a:p>
      </dsp:txBody>
      <dsp:txXfrm rot="-5400000">
        <a:off x="1297432" y="64475"/>
        <a:ext cx="6576940" cy="1094660"/>
      </dsp:txXfrm>
    </dsp:sp>
    <dsp:sp modelId="{E88A5559-A851-4C88-8E19-FBDABA65F545}">
      <dsp:nvSpPr>
        <dsp:cNvPr id="0" name=""/>
        <dsp:cNvSpPr/>
      </dsp:nvSpPr>
      <dsp:spPr>
        <a:xfrm rot="5400000">
          <a:off x="-279798" y="1959102"/>
          <a:ext cx="1865324" cy="1305727"/>
        </a:xfrm>
        <a:prstGeom prst="chevron">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kumimoji="1" lang="en-US" altLang="ja-JP" sz="1600" kern="1200" dirty="0">
            <a:latin typeface="UD デジタル 教科書体 N-R" panose="02020400000000000000" pitchFamily="17" charset="-128"/>
            <a:ea typeface="UD デジタル 教科書体 N-R" panose="02020400000000000000" pitchFamily="17" charset="-128"/>
          </a:endParaRPr>
        </a:p>
        <a:p>
          <a:pPr marL="0" lvl="0" indent="0" algn="ctr" defTabSz="711200">
            <a:lnSpc>
              <a:spcPct val="90000"/>
            </a:lnSpc>
            <a:spcBef>
              <a:spcPct val="0"/>
            </a:spcBef>
            <a:spcAft>
              <a:spcPct val="35000"/>
            </a:spcAft>
            <a:buNone/>
          </a:pPr>
          <a:endParaRPr kumimoji="1" lang="en-US" altLang="ja-JP" sz="1600" kern="1200" dirty="0">
            <a:latin typeface="UD デジタル 教科書体 N-R" panose="02020400000000000000" pitchFamily="17" charset="-128"/>
            <a:ea typeface="UD デジタル 教科書体 N-R" panose="02020400000000000000" pitchFamily="17" charset="-128"/>
          </a:endParaRPr>
        </a:p>
        <a:p>
          <a:pPr marL="0" lvl="0" indent="0" algn="ctr" defTabSz="711200">
            <a:lnSpc>
              <a:spcPct val="90000"/>
            </a:lnSpc>
            <a:spcBef>
              <a:spcPct val="0"/>
            </a:spcBef>
            <a:spcAft>
              <a:spcPct val="35000"/>
            </a:spcAft>
            <a:buNone/>
          </a:pPr>
          <a:r>
            <a:rPr kumimoji="1" lang="ja-JP" altLang="en-US" sz="1400" b="1" kern="1200" dirty="0">
              <a:latin typeface="UD デジタル 教科書体 N-R" panose="02020400000000000000" pitchFamily="17" charset="-128"/>
              <a:ea typeface="UD デジタル 教科書体 N-R" panose="02020400000000000000" pitchFamily="17" charset="-128"/>
            </a:rPr>
            <a:t>伝えたいことを</a:t>
          </a:r>
          <a:endParaRPr kumimoji="1" lang="en-US" altLang="ja-JP" sz="1400" b="1" kern="1200" dirty="0">
            <a:latin typeface="UD デジタル 教科書体 N-R" panose="02020400000000000000" pitchFamily="17" charset="-128"/>
            <a:ea typeface="UD デジタル 教科書体 N-R" panose="02020400000000000000" pitchFamily="17" charset="-128"/>
          </a:endParaRPr>
        </a:p>
        <a:p>
          <a:pPr marL="0" lvl="0" indent="0" algn="ctr" defTabSz="711200">
            <a:lnSpc>
              <a:spcPct val="90000"/>
            </a:lnSpc>
            <a:spcBef>
              <a:spcPct val="0"/>
            </a:spcBef>
            <a:spcAft>
              <a:spcPct val="35000"/>
            </a:spcAft>
            <a:buNone/>
          </a:pPr>
          <a:r>
            <a:rPr kumimoji="1" lang="ja-JP" altLang="en-US" sz="2000" b="1" i="0" kern="1200" dirty="0">
              <a:latin typeface="UD デジタル 教科書体 N-R" panose="02020400000000000000" pitchFamily="17" charset="-128"/>
              <a:ea typeface="UD デジタル 教科書体 N-R" panose="02020400000000000000" pitchFamily="17" charset="-128"/>
            </a:rPr>
            <a:t>書く</a:t>
          </a:r>
          <a:endParaRPr kumimoji="1" lang="en-US" altLang="ja-JP" sz="2000" b="1" i="0" kern="1200" dirty="0">
            <a:latin typeface="UD デジタル 教科書体 N-R" panose="02020400000000000000" pitchFamily="17" charset="-128"/>
            <a:ea typeface="UD デジタル 教科書体 N-R" panose="02020400000000000000" pitchFamily="17" charset="-128"/>
          </a:endParaRPr>
        </a:p>
        <a:p>
          <a:pPr marL="0" lvl="0" indent="0" algn="ctr" defTabSz="711200">
            <a:lnSpc>
              <a:spcPct val="90000"/>
            </a:lnSpc>
            <a:spcBef>
              <a:spcPct val="0"/>
            </a:spcBef>
            <a:spcAft>
              <a:spcPct val="35000"/>
            </a:spcAft>
            <a:buNone/>
          </a:pPr>
          <a:endParaRPr kumimoji="1" lang="ja-JP" altLang="en-US" sz="1200" kern="1200" dirty="0">
            <a:latin typeface="UD デジタル 教科書体 N-R" panose="02020400000000000000" pitchFamily="17" charset="-128"/>
            <a:ea typeface="UD デジタル 教科書体 N-R" panose="02020400000000000000" pitchFamily="17" charset="-128"/>
          </a:endParaRPr>
        </a:p>
      </dsp:txBody>
      <dsp:txXfrm rot="-5400000">
        <a:off x="1" y="2332168"/>
        <a:ext cx="1305727" cy="559597"/>
      </dsp:txXfrm>
    </dsp:sp>
    <dsp:sp modelId="{3949F1D4-91D8-49E7-A7F3-CD41C7919A82}">
      <dsp:nvSpPr>
        <dsp:cNvPr id="0" name=""/>
        <dsp:cNvSpPr/>
      </dsp:nvSpPr>
      <dsp:spPr>
        <a:xfrm rot="5400000">
          <a:off x="4017576" y="-1032545"/>
          <a:ext cx="1212460" cy="6636159"/>
        </a:xfrm>
        <a:prstGeom prst="round2Same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100" kern="1200" dirty="0">
              <a:latin typeface="UD デジタル 教科書体 N-R" panose="02020400000000000000" pitchFamily="17" charset="-128"/>
              <a:ea typeface="UD デジタル 教科書体 N-R" panose="02020400000000000000" pitchFamily="17" charset="-128"/>
            </a:rPr>
            <a:t>タイム②　＜ほめ言葉のプレゼント＞</a:t>
          </a:r>
        </a:p>
        <a:p>
          <a:pPr marL="228600" lvl="1" indent="-228600" algn="l" defTabSz="933450">
            <a:lnSpc>
              <a:spcPct val="90000"/>
            </a:lnSpc>
            <a:spcBef>
              <a:spcPct val="0"/>
            </a:spcBef>
            <a:spcAft>
              <a:spcPct val="15000"/>
            </a:spcAft>
            <a:buChar char="•"/>
          </a:pPr>
          <a:r>
            <a:rPr kumimoji="1" lang="ja-JP" altLang="en-US" sz="2100" kern="1200" dirty="0">
              <a:latin typeface="UD デジタル 教科書体 N-R" panose="02020400000000000000" pitchFamily="17" charset="-128"/>
              <a:ea typeface="UD デジタル 教科書体 N-R" panose="02020400000000000000" pitchFamily="17" charset="-128"/>
            </a:rPr>
            <a:t>カードを選んで自己紹介文を書いてみよう</a:t>
          </a:r>
        </a:p>
      </dsp:txBody>
      <dsp:txXfrm rot="-5400000">
        <a:off x="1305727" y="1738491"/>
        <a:ext cx="6576972" cy="1094086"/>
      </dsp:txXfrm>
    </dsp:sp>
    <dsp:sp modelId="{4ED252FA-70C3-406E-8EB9-5F1395E1E3B2}">
      <dsp:nvSpPr>
        <dsp:cNvPr id="0" name=""/>
        <dsp:cNvSpPr/>
      </dsp:nvSpPr>
      <dsp:spPr>
        <a:xfrm rot="5400000">
          <a:off x="-279798" y="3633150"/>
          <a:ext cx="1865324" cy="1305727"/>
        </a:xfrm>
        <a:prstGeom prst="chevron">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kumimoji="1" lang="en-US" altLang="ja-JP" sz="1600" b="1" kern="1200" dirty="0">
            <a:latin typeface="UD デジタル 教科書体 N-R" panose="02020400000000000000" pitchFamily="17" charset="-128"/>
            <a:ea typeface="UD デジタル 教科書体 N-R" panose="02020400000000000000" pitchFamily="17" charset="-128"/>
          </a:endParaRPr>
        </a:p>
        <a:p>
          <a:pPr marL="0" lvl="0" indent="0" algn="ctr" defTabSz="711200">
            <a:lnSpc>
              <a:spcPct val="90000"/>
            </a:lnSpc>
            <a:spcBef>
              <a:spcPct val="0"/>
            </a:spcBef>
            <a:spcAft>
              <a:spcPct val="35000"/>
            </a:spcAft>
            <a:buNone/>
          </a:pPr>
          <a:r>
            <a:rPr kumimoji="1" lang="ja-JP" altLang="en-US" sz="1400" b="1" kern="1200" dirty="0">
              <a:latin typeface="UD デジタル 教科書体 N-R" panose="02020400000000000000" pitchFamily="17" charset="-128"/>
              <a:ea typeface="UD デジタル 教科書体 N-R" panose="02020400000000000000" pitchFamily="17" charset="-128"/>
            </a:rPr>
            <a:t>自己紹介文を</a:t>
          </a:r>
          <a:r>
            <a:rPr kumimoji="1" lang="ja-JP" altLang="en-US" sz="2000" b="1" kern="1200" dirty="0">
              <a:latin typeface="UD デジタル 教科書体 N-R" panose="02020400000000000000" pitchFamily="17" charset="-128"/>
              <a:ea typeface="UD デジタル 教科書体 N-R" panose="02020400000000000000" pitchFamily="17" charset="-128"/>
            </a:rPr>
            <a:t>見直す</a:t>
          </a:r>
          <a:endParaRPr kumimoji="1" lang="ja-JP" altLang="en-US" sz="1600" b="1" kern="1200" dirty="0">
            <a:latin typeface="UD デジタル 教科書体 N-R" panose="02020400000000000000" pitchFamily="17" charset="-128"/>
            <a:ea typeface="UD デジタル 教科書体 N-R" panose="02020400000000000000" pitchFamily="17" charset="-128"/>
          </a:endParaRPr>
        </a:p>
      </dsp:txBody>
      <dsp:txXfrm rot="-5400000">
        <a:off x="1" y="4006216"/>
        <a:ext cx="1305727" cy="559597"/>
      </dsp:txXfrm>
    </dsp:sp>
    <dsp:sp modelId="{62430AD2-ABFE-4E32-B122-660AC285BF4F}">
      <dsp:nvSpPr>
        <dsp:cNvPr id="0" name=""/>
        <dsp:cNvSpPr/>
      </dsp:nvSpPr>
      <dsp:spPr>
        <a:xfrm rot="5400000">
          <a:off x="4017576" y="641502"/>
          <a:ext cx="1212460" cy="6636159"/>
        </a:xfrm>
        <a:prstGeom prst="round2Same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100" kern="1200" dirty="0">
              <a:latin typeface="UD デジタル 教科書体 N-R" panose="02020400000000000000" pitchFamily="17" charset="-128"/>
              <a:ea typeface="UD デジタル 教科書体 N-R" panose="02020400000000000000" pitchFamily="17" charset="-128"/>
            </a:rPr>
            <a:t>タイム③　＜よいカードにシールを貼る＞</a:t>
          </a:r>
        </a:p>
        <a:p>
          <a:pPr marL="228600" lvl="1" indent="-228600" algn="l" defTabSz="933450">
            <a:lnSpc>
              <a:spcPct val="90000"/>
            </a:lnSpc>
            <a:spcBef>
              <a:spcPct val="0"/>
            </a:spcBef>
            <a:spcAft>
              <a:spcPct val="15000"/>
            </a:spcAft>
            <a:buChar char="•"/>
          </a:pPr>
          <a:r>
            <a:rPr kumimoji="1" lang="ja-JP" altLang="en-US" sz="2100" kern="1200" dirty="0">
              <a:latin typeface="UD デジタル 教科書体 N-R" panose="02020400000000000000" pitchFamily="17" charset="-128"/>
              <a:ea typeface="UD デジタル 教科書体 N-R" panose="02020400000000000000" pitchFamily="17" charset="-128"/>
            </a:rPr>
            <a:t>よりよい自己紹介文にするために見直しをしよう</a:t>
          </a:r>
        </a:p>
      </dsp:txBody>
      <dsp:txXfrm rot="-5400000">
        <a:off x="1305727" y="3412539"/>
        <a:ext cx="6576972" cy="10940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BDF866-C07B-49AE-9F0E-566422D8CD26}"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23BB66D5-1175-49D5-9942-F970DFA04B50}"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305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BDF866-C07B-49AE-9F0E-566422D8CD26}"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BB66D5-1175-49D5-9942-F970DFA04B50}"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673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BDF866-C07B-49AE-9F0E-566422D8CD26}"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BB66D5-1175-49D5-9942-F970DFA04B50}"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693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BDF866-C07B-49AE-9F0E-566422D8CD26}"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BB66D5-1175-49D5-9942-F970DFA04B50}"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963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BDF866-C07B-49AE-9F0E-566422D8CD26}" type="datetimeFigureOut">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3BB66D5-1175-49D5-9942-F970DFA04B50}"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084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BDF866-C07B-49AE-9F0E-566422D8CD26}" type="datetimeFigureOut">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BB66D5-1175-49D5-9942-F970DFA04B50}"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226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BDF866-C07B-49AE-9F0E-566422D8CD26}" type="datetimeFigureOut">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3BB66D5-1175-49D5-9942-F970DFA04B50}"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150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BDF866-C07B-49AE-9F0E-566422D8CD26}" type="datetimeFigureOut">
              <a:rPr kumimoji="1" lang="ja-JP" altLang="en-US" smtClean="0"/>
              <a:t>2024/3/25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3BB66D5-1175-49D5-9942-F970DFA04B50}"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573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DF866-C07B-49AE-9F0E-566422D8CD26}" type="datetimeFigureOut">
              <a:rPr kumimoji="1" lang="ja-JP" altLang="en-US" smtClean="0"/>
              <a:t>2024/3/25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3BB66D5-1175-49D5-9942-F970DFA04B50}" type="slidenum">
              <a:rPr kumimoji="1" lang="ja-JP" altLang="en-US" smtClean="0"/>
              <a:t>‹#›</a:t>
            </a:fld>
            <a:endParaRPr kumimoji="1" lang="ja-JP" altLang="en-US"/>
          </a:p>
        </p:txBody>
      </p:sp>
    </p:spTree>
    <p:extLst>
      <p:ext uri="{BB962C8B-B14F-4D97-AF65-F5344CB8AC3E}">
        <p14:creationId xmlns:p14="http://schemas.microsoft.com/office/powerpoint/2010/main" val="21565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BDF866-C07B-49AE-9F0E-566422D8CD26}" type="datetimeFigureOut">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3BB66D5-1175-49D5-9942-F970DFA04B50}"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7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FBDF866-C07B-49AE-9F0E-566422D8CD26}" type="datetimeFigureOut">
              <a:rPr kumimoji="1" lang="ja-JP" altLang="en-US" smtClean="0"/>
              <a:t>2024/3/25</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23BB66D5-1175-49D5-9942-F970DFA04B50}"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766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FBDF866-C07B-49AE-9F0E-566422D8CD26}" type="datetimeFigureOut">
              <a:rPr kumimoji="1" lang="ja-JP" altLang="en-US" smtClean="0"/>
              <a:t>2024/3/25</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3BB66D5-1175-49D5-9942-F970DFA04B50}"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582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91252-1C6D-4FC9-A80B-A2DCB69A2247}"/>
              </a:ext>
            </a:extLst>
          </p:cNvPr>
          <p:cNvSpPr>
            <a:spLocks noGrp="1"/>
          </p:cNvSpPr>
          <p:nvPr>
            <p:ph type="ctrTitle"/>
          </p:nvPr>
        </p:nvSpPr>
        <p:spPr/>
        <p:txBody>
          <a:bodyPr/>
          <a:lstStyle/>
          <a:p>
            <a:r>
              <a:rPr kumimoji="1" lang="ja-JP" altLang="en-US" dirty="0">
                <a:latin typeface="UD デジタル 教科書体 N-R" panose="02020400000000000000" pitchFamily="17" charset="-128"/>
                <a:ea typeface="UD デジタル 教科書体 N-R" panose="02020400000000000000" pitchFamily="17" charset="-128"/>
              </a:rPr>
              <a:t>自己紹介文を作ろう</a:t>
            </a:r>
          </a:p>
        </p:txBody>
      </p:sp>
      <p:sp>
        <p:nvSpPr>
          <p:cNvPr id="3" name="字幕 2">
            <a:extLst>
              <a:ext uri="{FF2B5EF4-FFF2-40B4-BE49-F238E27FC236}">
                <a16:creationId xmlns:a16="http://schemas.microsoft.com/office/drawing/2014/main" id="{BB93F305-40C2-4287-BB33-02B4B7D9152B}"/>
              </a:ext>
            </a:extLst>
          </p:cNvPr>
          <p:cNvSpPr>
            <a:spLocks noGrp="1"/>
          </p:cNvSpPr>
          <p:nvPr>
            <p:ph type="subTitle" idx="1"/>
          </p:nvPr>
        </p:nvSpPr>
        <p:spPr/>
        <p:txBody>
          <a:bodyPr>
            <a:normAutofit/>
          </a:bodyPr>
          <a:lstStyle/>
          <a:p>
            <a:r>
              <a:rPr kumimoji="1" lang="ja-JP" altLang="en-US" sz="4000" dirty="0">
                <a:latin typeface="UD デジタル 教科書体 N-R" panose="02020400000000000000" pitchFamily="17" charset="-128"/>
                <a:ea typeface="UD デジタル 教科書体 N-R" panose="02020400000000000000" pitchFamily="17" charset="-128"/>
              </a:rPr>
              <a:t>主体的な学びの実現に向けて</a:t>
            </a:r>
          </a:p>
        </p:txBody>
      </p:sp>
    </p:spTree>
    <p:extLst>
      <p:ext uri="{BB962C8B-B14F-4D97-AF65-F5344CB8AC3E}">
        <p14:creationId xmlns:p14="http://schemas.microsoft.com/office/powerpoint/2010/main" val="172175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AB7873F-D8B0-4113-9392-AB40E12E55AA}"/>
              </a:ext>
            </a:extLst>
          </p:cNvPr>
          <p:cNvGrpSpPr/>
          <p:nvPr/>
        </p:nvGrpSpPr>
        <p:grpSpPr>
          <a:xfrm>
            <a:off x="524489" y="470324"/>
            <a:ext cx="6777299" cy="1254221"/>
            <a:chOff x="1350700" y="1744548"/>
            <a:chExt cx="6777299" cy="1254221"/>
          </a:xfrm>
        </p:grpSpPr>
        <p:sp>
          <p:nvSpPr>
            <p:cNvPr id="3" name="四角形: 上の 2 つの角を丸める 2">
              <a:extLst>
                <a:ext uri="{FF2B5EF4-FFF2-40B4-BE49-F238E27FC236}">
                  <a16:creationId xmlns:a16="http://schemas.microsoft.com/office/drawing/2014/main" id="{361360A6-BD7A-4F44-894F-B1C051C85153}"/>
                </a:ext>
              </a:extLst>
            </p:cNvPr>
            <p:cNvSpPr/>
            <p:nvPr/>
          </p:nvSpPr>
          <p:spPr>
            <a:xfrm rot="5400000">
              <a:off x="4112239" y="-1016991"/>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四角形: 上の 2 つの角を丸める 4">
              <a:extLst>
                <a:ext uri="{FF2B5EF4-FFF2-40B4-BE49-F238E27FC236}">
                  <a16:creationId xmlns:a16="http://schemas.microsoft.com/office/drawing/2014/main" id="{19B57042-D390-4CCF-B7ED-E989D9F6748A}"/>
                </a:ext>
              </a:extLst>
            </p:cNvPr>
            <p:cNvSpPr txBox="1"/>
            <p:nvPr/>
          </p:nvSpPr>
          <p:spPr>
            <a:xfrm>
              <a:off x="1350700" y="1805774"/>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b="1" u="sng" kern="1200" dirty="0" err="1">
                  <a:solidFill>
                    <a:srgbClr val="002060"/>
                  </a:solidFill>
                  <a:latin typeface="UD デジタル 教科書体 N-R" panose="02020400000000000000" pitchFamily="17" charset="-128"/>
                  <a:ea typeface="UD デジタル 教科書体 N-R" panose="02020400000000000000" pitchFamily="17" charset="-128"/>
                </a:rPr>
                <a:t>ほめほめ</a:t>
              </a: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タイム②　＜ほめ言葉のプレゼント＞</a:t>
              </a:r>
            </a:p>
            <a:p>
              <a:pPr marL="228600" lvl="1" indent="-228600" algn="l" defTabSz="977900">
                <a:lnSpc>
                  <a:spcPct val="90000"/>
                </a:lnSpc>
                <a:spcBef>
                  <a:spcPct val="0"/>
                </a:spcBef>
                <a:spcAft>
                  <a:spcPct val="15000"/>
                </a:spcAft>
                <a:buChar char="•"/>
              </a:pPr>
              <a:r>
                <a:rPr kumimoji="1" lang="ja-JP" altLang="en-US" sz="2200" kern="1200" dirty="0">
                  <a:latin typeface="UD デジタル 教科書体 N-R" panose="02020400000000000000" pitchFamily="17" charset="-128"/>
                  <a:ea typeface="UD デジタル 教科書体 N-R" panose="02020400000000000000" pitchFamily="17" charset="-128"/>
                </a:rPr>
                <a:t>カードを選んで自己紹介文を書いてみよう</a:t>
              </a:r>
            </a:p>
          </p:txBody>
        </p:sp>
      </p:grpSp>
      <p:sp>
        <p:nvSpPr>
          <p:cNvPr id="9" name="吹き出し: 線 8">
            <a:extLst>
              <a:ext uri="{FF2B5EF4-FFF2-40B4-BE49-F238E27FC236}">
                <a16:creationId xmlns:a16="http://schemas.microsoft.com/office/drawing/2014/main" id="{20BD2FE7-F8C7-4BDC-96F9-61EF9395C3AC}"/>
              </a:ext>
            </a:extLst>
          </p:cNvPr>
          <p:cNvSpPr/>
          <p:nvPr/>
        </p:nvSpPr>
        <p:spPr>
          <a:xfrm>
            <a:off x="2023532" y="2593337"/>
            <a:ext cx="9913544" cy="3282530"/>
          </a:xfrm>
          <a:prstGeom prst="borderCallout1">
            <a:avLst>
              <a:gd name="adj1" fmla="val 9085"/>
              <a:gd name="adj2" fmla="val -1059"/>
              <a:gd name="adj3" fmla="val -46885"/>
              <a:gd name="adj4" fmla="val -6907"/>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7BDE26F2-8E66-499E-B738-F76CD0610C8F}"/>
              </a:ext>
            </a:extLst>
          </p:cNvPr>
          <p:cNvPicPr>
            <a:picLocks noChangeAspect="1"/>
          </p:cNvPicPr>
          <p:nvPr/>
        </p:nvPicPr>
        <p:blipFill>
          <a:blip r:embed="rId2"/>
          <a:stretch>
            <a:fillRect/>
          </a:stretch>
        </p:blipFill>
        <p:spPr>
          <a:xfrm>
            <a:off x="2226416" y="2717800"/>
            <a:ext cx="4325271" cy="2963911"/>
          </a:xfrm>
          <a:prstGeom prst="rect">
            <a:avLst/>
          </a:prstGeom>
        </p:spPr>
      </p:pic>
      <p:cxnSp>
        <p:nvCxnSpPr>
          <p:cNvPr id="13" name="直線コネクタ 12">
            <a:extLst>
              <a:ext uri="{FF2B5EF4-FFF2-40B4-BE49-F238E27FC236}">
                <a16:creationId xmlns:a16="http://schemas.microsoft.com/office/drawing/2014/main" id="{F485A30A-7C8D-435C-B288-D363A4C03DD1}"/>
              </a:ext>
            </a:extLst>
          </p:cNvPr>
          <p:cNvCxnSpPr>
            <a:cxnSpLocks/>
            <a:stCxn id="10" idx="1"/>
            <a:endCxn id="10" idx="3"/>
          </p:cNvCxnSpPr>
          <p:nvPr/>
        </p:nvCxnSpPr>
        <p:spPr>
          <a:xfrm>
            <a:off x="2226416" y="4199756"/>
            <a:ext cx="43252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2599172-AB19-46F2-AE56-CF52C1D2A977}"/>
              </a:ext>
            </a:extLst>
          </p:cNvPr>
          <p:cNvCxnSpPr>
            <a:stCxn id="10" idx="0"/>
            <a:endCxn id="10" idx="2"/>
          </p:cNvCxnSpPr>
          <p:nvPr/>
        </p:nvCxnSpPr>
        <p:spPr>
          <a:xfrm>
            <a:off x="4389052" y="2717800"/>
            <a:ext cx="0" cy="29639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BFC2ACCF-E4FA-49CC-8A23-37B0891909BE}"/>
              </a:ext>
            </a:extLst>
          </p:cNvPr>
          <p:cNvPicPr>
            <a:picLocks noChangeAspect="1"/>
          </p:cNvPicPr>
          <p:nvPr/>
        </p:nvPicPr>
        <p:blipFill>
          <a:blip r:embed="rId3"/>
          <a:stretch>
            <a:fillRect/>
          </a:stretch>
        </p:blipFill>
        <p:spPr>
          <a:xfrm>
            <a:off x="3517603" y="3598864"/>
            <a:ext cx="1742895" cy="1201782"/>
          </a:xfrm>
          <a:prstGeom prst="rect">
            <a:avLst/>
          </a:prstGeom>
          <a:solidFill>
            <a:schemeClr val="bg1"/>
          </a:solidFill>
        </p:spPr>
      </p:pic>
      <p:pic>
        <p:nvPicPr>
          <p:cNvPr id="18" name="図 17">
            <a:extLst>
              <a:ext uri="{FF2B5EF4-FFF2-40B4-BE49-F238E27FC236}">
                <a16:creationId xmlns:a16="http://schemas.microsoft.com/office/drawing/2014/main" id="{7FCB405C-4A3B-4030-BCC7-0D2A58D978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4934" y="4825452"/>
            <a:ext cx="438108" cy="761166"/>
          </a:xfrm>
          <a:prstGeom prst="rect">
            <a:avLst/>
          </a:prstGeom>
        </p:spPr>
      </p:pic>
      <p:pic>
        <p:nvPicPr>
          <p:cNvPr id="19" name="図 18">
            <a:extLst>
              <a:ext uri="{FF2B5EF4-FFF2-40B4-BE49-F238E27FC236}">
                <a16:creationId xmlns:a16="http://schemas.microsoft.com/office/drawing/2014/main" id="{A89605DC-88A5-48BD-BB3A-1AC912B4A1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3208" y="3872307"/>
            <a:ext cx="522261" cy="522749"/>
          </a:xfrm>
          <a:prstGeom prst="rect">
            <a:avLst/>
          </a:prstGeom>
        </p:spPr>
      </p:pic>
      <p:pic>
        <p:nvPicPr>
          <p:cNvPr id="20" name="図 19">
            <a:extLst>
              <a:ext uri="{FF2B5EF4-FFF2-40B4-BE49-F238E27FC236}">
                <a16:creationId xmlns:a16="http://schemas.microsoft.com/office/drawing/2014/main" id="{40D3173E-F087-4B1C-A123-2840452BAD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3362" y="2730600"/>
            <a:ext cx="758325" cy="820105"/>
          </a:xfrm>
          <a:prstGeom prst="rect">
            <a:avLst/>
          </a:prstGeom>
        </p:spPr>
      </p:pic>
      <p:pic>
        <p:nvPicPr>
          <p:cNvPr id="21" name="図 20">
            <a:extLst>
              <a:ext uri="{FF2B5EF4-FFF2-40B4-BE49-F238E27FC236}">
                <a16:creationId xmlns:a16="http://schemas.microsoft.com/office/drawing/2014/main" id="{8FF25AFA-A5B5-4857-B443-70ADF57D47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14222" y="2783432"/>
            <a:ext cx="498820" cy="767273"/>
          </a:xfrm>
          <a:prstGeom prst="rect">
            <a:avLst/>
          </a:prstGeom>
        </p:spPr>
      </p:pic>
      <p:pic>
        <p:nvPicPr>
          <p:cNvPr id="22" name="図 21">
            <a:extLst>
              <a:ext uri="{FF2B5EF4-FFF2-40B4-BE49-F238E27FC236}">
                <a16:creationId xmlns:a16="http://schemas.microsoft.com/office/drawing/2014/main" id="{0A467A17-73E4-4B98-9E51-50AE5E0361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20775" y="4852785"/>
            <a:ext cx="606638" cy="733833"/>
          </a:xfrm>
          <a:prstGeom prst="rect">
            <a:avLst/>
          </a:prstGeom>
        </p:spPr>
      </p:pic>
      <p:sp>
        <p:nvSpPr>
          <p:cNvPr id="23" name="テキスト ボックス 22">
            <a:extLst>
              <a:ext uri="{FF2B5EF4-FFF2-40B4-BE49-F238E27FC236}">
                <a16:creationId xmlns:a16="http://schemas.microsoft.com/office/drawing/2014/main" id="{3BC5B051-5D60-4BB8-AEC0-FA57BBAC4F21}"/>
              </a:ext>
            </a:extLst>
          </p:cNvPr>
          <p:cNvSpPr txBox="1"/>
          <p:nvPr/>
        </p:nvSpPr>
        <p:spPr>
          <a:xfrm>
            <a:off x="6647959" y="2696136"/>
            <a:ext cx="5425507" cy="3139321"/>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①　４～５人のグループをつくる。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②　中央の円には、各自が考える自分のよいとこ</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r>
              <a:rPr kumimoji="1" lang="ja-JP" altLang="en-US" dirty="0" err="1">
                <a:solidFill>
                  <a:schemeClr val="bg1"/>
                </a:solidFill>
                <a:latin typeface="UD デジタル 教科書体 N-R" panose="02020400000000000000" pitchFamily="17" charset="-128"/>
                <a:ea typeface="UD デジタル 教科書体 N-R" panose="02020400000000000000" pitchFamily="17" charset="-128"/>
              </a:rPr>
              <a:t>ろを</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書く。</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③　四方の各スペースには、グループの人たちが、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中央の人のよいところを書く。</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a:t>
            </a:r>
            <a:r>
              <a:rPr kumimoji="1" lang="en-US" altLang="ja-JP" dirty="0" err="1">
                <a:solidFill>
                  <a:schemeClr val="bg1"/>
                </a:solidFill>
                <a:latin typeface="UD デジタル 教科書体 N-R" panose="02020400000000000000" pitchFamily="17" charset="-128"/>
                <a:ea typeface="UD デジタル 教科書体 N-R" panose="02020400000000000000" pitchFamily="17" charset="-128"/>
              </a:rPr>
              <a:t>MetaMoJi</a:t>
            </a:r>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 </a:t>
            </a:r>
            <a:r>
              <a:rPr kumimoji="1" lang="en-US" altLang="ja-JP" dirty="0" err="1">
                <a:solidFill>
                  <a:schemeClr val="bg1"/>
                </a:solidFill>
                <a:latin typeface="UD デジタル 教科書体 N-R" panose="02020400000000000000" pitchFamily="17" charset="-128"/>
                <a:ea typeface="UD デジタル 教科書体 N-R" panose="02020400000000000000" pitchFamily="17" charset="-128"/>
              </a:rPr>
              <a:t>ClassRoom</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」を使用すると、一斉に</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タブレット上で書き込むことができ、その場で</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共有できるのでよい。</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6" name="テキスト ボックス 15">
            <a:extLst>
              <a:ext uri="{FF2B5EF4-FFF2-40B4-BE49-F238E27FC236}">
                <a16:creationId xmlns:a16="http://schemas.microsoft.com/office/drawing/2014/main" id="{F64FB56F-1727-4633-A43D-9352B519E173}"/>
              </a:ext>
            </a:extLst>
          </p:cNvPr>
          <p:cNvSpPr txBox="1"/>
          <p:nvPr/>
        </p:nvSpPr>
        <p:spPr>
          <a:xfrm>
            <a:off x="11336866" y="6138333"/>
            <a:ext cx="508000" cy="584775"/>
          </a:xfrm>
          <a:prstGeom prst="rect">
            <a:avLst/>
          </a:prstGeom>
          <a:noFill/>
        </p:spPr>
        <p:txBody>
          <a:bodyPr wrap="square" rtlCol="0">
            <a:spAutoFit/>
          </a:bodyPr>
          <a:lstStyle/>
          <a:p>
            <a:r>
              <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rPr>
              <a:t>９</a:t>
            </a:r>
          </a:p>
        </p:txBody>
      </p:sp>
    </p:spTree>
    <p:extLst>
      <p:ext uri="{BB962C8B-B14F-4D97-AF65-F5344CB8AC3E}">
        <p14:creationId xmlns:p14="http://schemas.microsoft.com/office/powerpoint/2010/main" val="306821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AB7873F-D8B0-4113-9392-AB40E12E55AA}"/>
              </a:ext>
            </a:extLst>
          </p:cNvPr>
          <p:cNvGrpSpPr/>
          <p:nvPr/>
        </p:nvGrpSpPr>
        <p:grpSpPr>
          <a:xfrm>
            <a:off x="557123" y="444924"/>
            <a:ext cx="6777299" cy="1254221"/>
            <a:chOff x="1350700" y="1744548"/>
            <a:chExt cx="6777299" cy="1254221"/>
          </a:xfrm>
        </p:grpSpPr>
        <p:sp>
          <p:nvSpPr>
            <p:cNvPr id="3" name="四角形: 上の 2 つの角を丸める 2">
              <a:extLst>
                <a:ext uri="{FF2B5EF4-FFF2-40B4-BE49-F238E27FC236}">
                  <a16:creationId xmlns:a16="http://schemas.microsoft.com/office/drawing/2014/main" id="{361360A6-BD7A-4F44-894F-B1C051C85153}"/>
                </a:ext>
              </a:extLst>
            </p:cNvPr>
            <p:cNvSpPr/>
            <p:nvPr/>
          </p:nvSpPr>
          <p:spPr>
            <a:xfrm rot="5400000">
              <a:off x="4112239" y="-1016991"/>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四角形: 上の 2 つの角を丸める 4">
              <a:extLst>
                <a:ext uri="{FF2B5EF4-FFF2-40B4-BE49-F238E27FC236}">
                  <a16:creationId xmlns:a16="http://schemas.microsoft.com/office/drawing/2014/main" id="{19B57042-D390-4CCF-B7ED-E989D9F6748A}"/>
                </a:ext>
              </a:extLst>
            </p:cNvPr>
            <p:cNvSpPr txBox="1"/>
            <p:nvPr/>
          </p:nvSpPr>
          <p:spPr>
            <a:xfrm>
              <a:off x="1350700" y="1805774"/>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タイム②　＜ほめ言葉のプレゼント＞</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カードを選んで自己紹介文を書いてみよう</a:t>
              </a:r>
            </a:p>
          </p:txBody>
        </p:sp>
      </p:grpSp>
      <p:sp>
        <p:nvSpPr>
          <p:cNvPr id="9" name="吹き出し: 線 8">
            <a:extLst>
              <a:ext uri="{FF2B5EF4-FFF2-40B4-BE49-F238E27FC236}">
                <a16:creationId xmlns:a16="http://schemas.microsoft.com/office/drawing/2014/main" id="{20BD2FE7-F8C7-4BDC-96F9-61EF9395C3AC}"/>
              </a:ext>
            </a:extLst>
          </p:cNvPr>
          <p:cNvSpPr/>
          <p:nvPr/>
        </p:nvSpPr>
        <p:spPr>
          <a:xfrm>
            <a:off x="2396067" y="1959310"/>
            <a:ext cx="6024727" cy="3868089"/>
          </a:xfrm>
          <a:prstGeom prst="borderCallout1">
            <a:avLst>
              <a:gd name="adj1" fmla="val 44118"/>
              <a:gd name="adj2" fmla="val 22717"/>
              <a:gd name="adj3" fmla="val 82583"/>
              <a:gd name="adj4" fmla="val 18645"/>
            </a:avLst>
          </a:prstGeom>
          <a:ln w="635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89C59297-C49B-49DC-ADAB-57B2090EBC80}"/>
              </a:ext>
            </a:extLst>
          </p:cNvPr>
          <p:cNvCxnSpPr/>
          <p:nvPr/>
        </p:nvCxnSpPr>
        <p:spPr>
          <a:xfrm>
            <a:off x="3469291" y="2712154"/>
            <a:ext cx="0" cy="30697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C189610-90C3-481F-A6EA-24FD93F69FC6}"/>
              </a:ext>
            </a:extLst>
          </p:cNvPr>
          <p:cNvCxnSpPr>
            <a:cxnSpLocks/>
          </p:cNvCxnSpPr>
          <p:nvPr/>
        </p:nvCxnSpPr>
        <p:spPr>
          <a:xfrm>
            <a:off x="4324288" y="2687216"/>
            <a:ext cx="0" cy="306615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F6A34CA8-2F9C-4D58-A173-33EA2AFDE7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4610" y="2066306"/>
            <a:ext cx="5787640" cy="3654095"/>
          </a:xfrm>
          <a:prstGeom prst="rect">
            <a:avLst/>
          </a:prstGeom>
        </p:spPr>
      </p:pic>
      <p:sp>
        <p:nvSpPr>
          <p:cNvPr id="6" name="雲形吹き出し 5"/>
          <p:cNvSpPr/>
          <p:nvPr/>
        </p:nvSpPr>
        <p:spPr>
          <a:xfrm>
            <a:off x="8670175" y="399011"/>
            <a:ext cx="2685010" cy="1560299"/>
          </a:xfrm>
          <a:prstGeom prst="cloudCallout">
            <a:avLst>
              <a:gd name="adj1" fmla="val -63560"/>
              <a:gd name="adj2" fmla="val 93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UD デジタル 教科書体 N-R" panose="02020400000000000000" pitchFamily="17" charset="-128"/>
                <a:ea typeface="UD デジタル 教科書体 N-R" panose="02020400000000000000" pitchFamily="17" charset="-128"/>
              </a:rPr>
              <a:t>完成例</a:t>
            </a:r>
          </a:p>
        </p:txBody>
      </p:sp>
      <p:cxnSp>
        <p:nvCxnSpPr>
          <p:cNvPr id="7" name="直線コネクタ 6">
            <a:extLst>
              <a:ext uri="{FF2B5EF4-FFF2-40B4-BE49-F238E27FC236}">
                <a16:creationId xmlns:a16="http://schemas.microsoft.com/office/drawing/2014/main" id="{9516BF8D-375A-4447-9F33-37A767AC4722}"/>
              </a:ext>
            </a:extLst>
          </p:cNvPr>
          <p:cNvCxnSpPr/>
          <p:nvPr/>
        </p:nvCxnSpPr>
        <p:spPr>
          <a:xfrm>
            <a:off x="2183363" y="1637919"/>
            <a:ext cx="625151" cy="23753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5D9925D1-1A01-4CC1-ACF6-244499872F42}"/>
              </a:ext>
            </a:extLst>
          </p:cNvPr>
          <p:cNvSpPr txBox="1"/>
          <p:nvPr/>
        </p:nvSpPr>
        <p:spPr>
          <a:xfrm>
            <a:off x="11336865" y="6138333"/>
            <a:ext cx="609601"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10</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93272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AB7873F-D8B0-4113-9392-AB40E12E55AA}"/>
              </a:ext>
            </a:extLst>
          </p:cNvPr>
          <p:cNvGrpSpPr/>
          <p:nvPr/>
        </p:nvGrpSpPr>
        <p:grpSpPr>
          <a:xfrm>
            <a:off x="572159" y="468918"/>
            <a:ext cx="6777299" cy="1254221"/>
            <a:chOff x="1350700" y="1744548"/>
            <a:chExt cx="6777299" cy="1254221"/>
          </a:xfrm>
        </p:grpSpPr>
        <p:sp>
          <p:nvSpPr>
            <p:cNvPr id="3" name="四角形: 上の 2 つの角を丸める 2">
              <a:extLst>
                <a:ext uri="{FF2B5EF4-FFF2-40B4-BE49-F238E27FC236}">
                  <a16:creationId xmlns:a16="http://schemas.microsoft.com/office/drawing/2014/main" id="{361360A6-BD7A-4F44-894F-B1C051C85153}"/>
                </a:ext>
              </a:extLst>
            </p:cNvPr>
            <p:cNvSpPr/>
            <p:nvPr/>
          </p:nvSpPr>
          <p:spPr>
            <a:xfrm rot="5400000">
              <a:off x="4112239" y="-1016991"/>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四角形: 上の 2 つの角を丸める 4">
              <a:extLst>
                <a:ext uri="{FF2B5EF4-FFF2-40B4-BE49-F238E27FC236}">
                  <a16:creationId xmlns:a16="http://schemas.microsoft.com/office/drawing/2014/main" id="{19B57042-D390-4CCF-B7ED-E989D9F6748A}"/>
                </a:ext>
              </a:extLst>
            </p:cNvPr>
            <p:cNvSpPr txBox="1"/>
            <p:nvPr/>
          </p:nvSpPr>
          <p:spPr>
            <a:xfrm>
              <a:off x="1350700" y="1805774"/>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タイム②　＜ほめ言葉のプレゼント＞</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カードを選んで自己紹介文を書いてみよう</a:t>
              </a:r>
            </a:p>
          </p:txBody>
        </p:sp>
      </p:grpSp>
      <p:sp>
        <p:nvSpPr>
          <p:cNvPr id="9" name="吹き出し: 線 8">
            <a:extLst>
              <a:ext uri="{FF2B5EF4-FFF2-40B4-BE49-F238E27FC236}">
                <a16:creationId xmlns:a16="http://schemas.microsoft.com/office/drawing/2014/main" id="{20BD2FE7-F8C7-4BDC-96F9-61EF9395C3AC}"/>
              </a:ext>
            </a:extLst>
          </p:cNvPr>
          <p:cNvSpPr/>
          <p:nvPr/>
        </p:nvSpPr>
        <p:spPr>
          <a:xfrm>
            <a:off x="2012383" y="2479441"/>
            <a:ext cx="9580367" cy="3282530"/>
          </a:xfrm>
          <a:prstGeom prst="borderCallout1">
            <a:avLst>
              <a:gd name="adj1" fmla="val 9085"/>
              <a:gd name="adj2" fmla="val -1059"/>
              <a:gd name="adj3" fmla="val -31132"/>
              <a:gd name="adj4" fmla="val -5741"/>
            </a:avLst>
          </a:prstGeom>
          <a:ln w="254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BC5B051-5D60-4BB8-AEC0-FA57BBAC4F21}"/>
              </a:ext>
            </a:extLst>
          </p:cNvPr>
          <p:cNvSpPr txBox="1"/>
          <p:nvPr/>
        </p:nvSpPr>
        <p:spPr>
          <a:xfrm>
            <a:off x="6285724" y="2631980"/>
            <a:ext cx="5234822" cy="3139321"/>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①　３色のカードを用意する。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②　左のカード（ピンク色）から、自己紹介文</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で伝えたいことを一つ選んで、書く。</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カードは、何色でも可。</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内容（趣味・好きなこと・得意なこと・</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苦手なこと）は、前時に、子どもたちが</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書きたいことに選んだもの。書き出しの</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言葉を定型で示したり、書く内容の手が</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かりを書き込んだり、文末の言葉を選択</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したりできるようにしている。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p:txBody>
      </p:sp>
      <p:pic>
        <p:nvPicPr>
          <p:cNvPr id="6" name="図 5">
            <a:extLst>
              <a:ext uri="{FF2B5EF4-FFF2-40B4-BE49-F238E27FC236}">
                <a16:creationId xmlns:a16="http://schemas.microsoft.com/office/drawing/2014/main" id="{0BB80942-306A-4F46-B4B9-73A0801A27D7}"/>
              </a:ext>
            </a:extLst>
          </p:cNvPr>
          <p:cNvPicPr>
            <a:picLocks noChangeAspect="1"/>
          </p:cNvPicPr>
          <p:nvPr/>
        </p:nvPicPr>
        <p:blipFill>
          <a:blip r:embed="rId2" cstate="screen">
            <a:duotone>
              <a:prstClr val="black"/>
              <a:schemeClr val="accent1">
                <a:lumMod val="20000"/>
                <a:lumOff val="80000"/>
                <a:tint val="45000"/>
                <a:satMod val="400000"/>
              </a:schemeClr>
            </a:duotone>
            <a:extLst>
              <a:ext uri="{28A0092B-C50C-407E-A947-70E740481C1C}">
                <a14:useLocalDpi xmlns:a14="http://schemas.microsoft.com/office/drawing/2010/main"/>
              </a:ext>
            </a:extLst>
          </a:blip>
          <a:stretch>
            <a:fillRect/>
          </a:stretch>
        </p:blipFill>
        <p:spPr>
          <a:xfrm>
            <a:off x="2277103" y="2587630"/>
            <a:ext cx="4108817" cy="3066151"/>
          </a:xfrm>
          <a:prstGeom prst="rect">
            <a:avLst/>
          </a:prstGeom>
        </p:spPr>
      </p:pic>
      <p:cxnSp>
        <p:nvCxnSpPr>
          <p:cNvPr id="8" name="直線コネクタ 7">
            <a:extLst>
              <a:ext uri="{FF2B5EF4-FFF2-40B4-BE49-F238E27FC236}">
                <a16:creationId xmlns:a16="http://schemas.microsoft.com/office/drawing/2014/main" id="{89C59297-C49B-49DC-ADAB-57B2090EBC80}"/>
              </a:ext>
            </a:extLst>
          </p:cNvPr>
          <p:cNvCxnSpPr/>
          <p:nvPr/>
        </p:nvCxnSpPr>
        <p:spPr>
          <a:xfrm>
            <a:off x="3319663" y="2587630"/>
            <a:ext cx="0" cy="30697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C189610-90C3-481F-A6EA-24FD93F69FC6}"/>
              </a:ext>
            </a:extLst>
          </p:cNvPr>
          <p:cNvCxnSpPr>
            <a:cxnSpLocks/>
          </p:cNvCxnSpPr>
          <p:nvPr/>
        </p:nvCxnSpPr>
        <p:spPr>
          <a:xfrm>
            <a:off x="4322180" y="2587629"/>
            <a:ext cx="0" cy="306615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A58263E-F786-4028-B129-B3EF419B6AF5}"/>
              </a:ext>
            </a:extLst>
          </p:cNvPr>
          <p:cNvCxnSpPr>
            <a:cxnSpLocks/>
          </p:cNvCxnSpPr>
          <p:nvPr/>
        </p:nvCxnSpPr>
        <p:spPr>
          <a:xfrm>
            <a:off x="5305006" y="2587629"/>
            <a:ext cx="0" cy="305754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4AB6FBFC-E279-486B-A44E-6CC8C1A2DD4D}"/>
              </a:ext>
            </a:extLst>
          </p:cNvPr>
          <p:cNvSpPr/>
          <p:nvPr/>
        </p:nvSpPr>
        <p:spPr>
          <a:xfrm>
            <a:off x="6340201" y="2687216"/>
            <a:ext cx="45719" cy="30747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69BE37C-55A4-4F0F-9973-5F15BBA4C067}"/>
              </a:ext>
            </a:extLst>
          </p:cNvPr>
          <p:cNvSpPr txBox="1"/>
          <p:nvPr/>
        </p:nvSpPr>
        <p:spPr>
          <a:xfrm>
            <a:off x="11336866" y="6138333"/>
            <a:ext cx="651934"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67259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AB7873F-D8B0-4113-9392-AB40E12E55AA}"/>
              </a:ext>
            </a:extLst>
          </p:cNvPr>
          <p:cNvGrpSpPr/>
          <p:nvPr/>
        </p:nvGrpSpPr>
        <p:grpSpPr>
          <a:xfrm>
            <a:off x="595232" y="519417"/>
            <a:ext cx="6777299" cy="1254221"/>
            <a:chOff x="1350700" y="1744548"/>
            <a:chExt cx="6777299" cy="1254221"/>
          </a:xfrm>
        </p:grpSpPr>
        <p:sp>
          <p:nvSpPr>
            <p:cNvPr id="3" name="四角形: 上の 2 つの角を丸める 2">
              <a:extLst>
                <a:ext uri="{FF2B5EF4-FFF2-40B4-BE49-F238E27FC236}">
                  <a16:creationId xmlns:a16="http://schemas.microsoft.com/office/drawing/2014/main" id="{361360A6-BD7A-4F44-894F-B1C051C85153}"/>
                </a:ext>
              </a:extLst>
            </p:cNvPr>
            <p:cNvSpPr/>
            <p:nvPr/>
          </p:nvSpPr>
          <p:spPr>
            <a:xfrm rot="5400000">
              <a:off x="4112239" y="-1016991"/>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四角形: 上の 2 つの角を丸める 4">
              <a:extLst>
                <a:ext uri="{FF2B5EF4-FFF2-40B4-BE49-F238E27FC236}">
                  <a16:creationId xmlns:a16="http://schemas.microsoft.com/office/drawing/2014/main" id="{19B57042-D390-4CCF-B7ED-E989D9F6748A}"/>
                </a:ext>
              </a:extLst>
            </p:cNvPr>
            <p:cNvSpPr txBox="1"/>
            <p:nvPr/>
          </p:nvSpPr>
          <p:spPr>
            <a:xfrm>
              <a:off x="1350700" y="1805774"/>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タイム②　＜ほめ言葉のプレゼント＞</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カードを選んで自己紹介文を書いてみよう</a:t>
              </a:r>
            </a:p>
          </p:txBody>
        </p:sp>
      </p:grpSp>
      <p:sp>
        <p:nvSpPr>
          <p:cNvPr id="9" name="吹き出し: 線 8">
            <a:extLst>
              <a:ext uri="{FF2B5EF4-FFF2-40B4-BE49-F238E27FC236}">
                <a16:creationId xmlns:a16="http://schemas.microsoft.com/office/drawing/2014/main" id="{20BD2FE7-F8C7-4BDC-96F9-61EF9395C3AC}"/>
              </a:ext>
            </a:extLst>
          </p:cNvPr>
          <p:cNvSpPr/>
          <p:nvPr/>
        </p:nvSpPr>
        <p:spPr>
          <a:xfrm>
            <a:off x="1971935" y="2470837"/>
            <a:ext cx="8748938" cy="3282530"/>
          </a:xfrm>
          <a:prstGeom prst="borderCallout1">
            <a:avLst>
              <a:gd name="adj1" fmla="val 9085"/>
              <a:gd name="adj2" fmla="val -1059"/>
              <a:gd name="adj3" fmla="val -29205"/>
              <a:gd name="adj4" fmla="val -4978"/>
            </a:avLst>
          </a:prstGeom>
          <a:ln w="254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BC5B051-5D60-4BB8-AEC0-FA57BBAC4F21}"/>
              </a:ext>
            </a:extLst>
          </p:cNvPr>
          <p:cNvSpPr txBox="1"/>
          <p:nvPr/>
        </p:nvSpPr>
        <p:spPr>
          <a:xfrm>
            <a:off x="4659720" y="2922284"/>
            <a:ext cx="5863526" cy="3139321"/>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③　左のカード（水色）から、自己紹介文で伝えたい</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ことを一つ選んで、書く。</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カードは、何色でも可。</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内容（続けていること・目標）は、前時に、子</a:t>
            </a:r>
            <a:r>
              <a:rPr kumimoji="1" lang="ja-JP" altLang="en-US" dirty="0" err="1">
                <a:solidFill>
                  <a:schemeClr val="bg1"/>
                </a:solidFill>
                <a:latin typeface="UD デジタル 教科書体 N-R" panose="02020400000000000000" pitchFamily="17" charset="-128"/>
                <a:ea typeface="UD デジタル 教科書体 N-R" panose="02020400000000000000" pitchFamily="17" charset="-128"/>
              </a:rPr>
              <a:t>ど</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もたちが書きたいことに選んだもの。書き出しの</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言葉を定型で示したり、書く内容の手がかりを書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r>
              <a:rPr kumimoji="1" lang="ja-JP" altLang="en-US" dirty="0" err="1">
                <a:solidFill>
                  <a:schemeClr val="bg1"/>
                </a:solidFill>
                <a:latin typeface="UD デジタル 教科書体 N-R" panose="02020400000000000000" pitchFamily="17" charset="-128"/>
                <a:ea typeface="UD デジタル 教科書体 N-R" panose="02020400000000000000" pitchFamily="17" charset="-128"/>
              </a:rPr>
              <a:t>き</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込んだり、文末の言葉を選択したりできるよう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にしている。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p:txBody>
      </p:sp>
      <p:cxnSp>
        <p:nvCxnSpPr>
          <p:cNvPr id="8" name="直線コネクタ 7">
            <a:extLst>
              <a:ext uri="{FF2B5EF4-FFF2-40B4-BE49-F238E27FC236}">
                <a16:creationId xmlns:a16="http://schemas.microsoft.com/office/drawing/2014/main" id="{89C59297-C49B-49DC-ADAB-57B2090EBC80}"/>
              </a:ext>
            </a:extLst>
          </p:cNvPr>
          <p:cNvCxnSpPr/>
          <p:nvPr/>
        </p:nvCxnSpPr>
        <p:spPr>
          <a:xfrm>
            <a:off x="3303037" y="2687216"/>
            <a:ext cx="0" cy="30697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C189610-90C3-481F-A6EA-24FD93F69FC6}"/>
              </a:ext>
            </a:extLst>
          </p:cNvPr>
          <p:cNvCxnSpPr>
            <a:cxnSpLocks/>
          </p:cNvCxnSpPr>
          <p:nvPr/>
        </p:nvCxnSpPr>
        <p:spPr>
          <a:xfrm>
            <a:off x="4324288" y="2687216"/>
            <a:ext cx="0" cy="306615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EF1FB38C-E351-40E1-A935-8987617AD523}"/>
              </a:ext>
            </a:extLst>
          </p:cNvPr>
          <p:cNvPicPr>
            <a:picLocks noChangeAspect="1"/>
          </p:cNvPicPr>
          <p:nvPr/>
        </p:nvPicPr>
        <p:blipFill>
          <a:blip r:embed="rId2"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321233" y="2583328"/>
            <a:ext cx="2140860" cy="3057547"/>
          </a:xfrm>
          <a:prstGeom prst="rect">
            <a:avLst/>
          </a:prstGeom>
        </p:spPr>
      </p:pic>
      <p:cxnSp>
        <p:nvCxnSpPr>
          <p:cNvPr id="12" name="直線コネクタ 11">
            <a:extLst>
              <a:ext uri="{FF2B5EF4-FFF2-40B4-BE49-F238E27FC236}">
                <a16:creationId xmlns:a16="http://schemas.microsoft.com/office/drawing/2014/main" id="{89C59297-C49B-49DC-ADAB-57B2090EBC80}"/>
              </a:ext>
            </a:extLst>
          </p:cNvPr>
          <p:cNvCxnSpPr/>
          <p:nvPr/>
        </p:nvCxnSpPr>
        <p:spPr>
          <a:xfrm>
            <a:off x="3387350" y="2565913"/>
            <a:ext cx="0" cy="30697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03560E89-2078-4A71-AA60-937337CF4A17}"/>
              </a:ext>
            </a:extLst>
          </p:cNvPr>
          <p:cNvSpPr txBox="1"/>
          <p:nvPr/>
        </p:nvSpPr>
        <p:spPr>
          <a:xfrm>
            <a:off x="11336865" y="6138333"/>
            <a:ext cx="711201"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12</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404325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AB7873F-D8B0-4113-9392-AB40E12E55AA}"/>
              </a:ext>
            </a:extLst>
          </p:cNvPr>
          <p:cNvGrpSpPr/>
          <p:nvPr/>
        </p:nvGrpSpPr>
        <p:grpSpPr>
          <a:xfrm>
            <a:off x="607615" y="529567"/>
            <a:ext cx="6777299" cy="1254221"/>
            <a:chOff x="1350700" y="1744548"/>
            <a:chExt cx="6777299" cy="1254221"/>
          </a:xfrm>
        </p:grpSpPr>
        <p:sp>
          <p:nvSpPr>
            <p:cNvPr id="3" name="四角形: 上の 2 つの角を丸める 2">
              <a:extLst>
                <a:ext uri="{FF2B5EF4-FFF2-40B4-BE49-F238E27FC236}">
                  <a16:creationId xmlns:a16="http://schemas.microsoft.com/office/drawing/2014/main" id="{361360A6-BD7A-4F44-894F-B1C051C85153}"/>
                </a:ext>
              </a:extLst>
            </p:cNvPr>
            <p:cNvSpPr/>
            <p:nvPr/>
          </p:nvSpPr>
          <p:spPr>
            <a:xfrm rot="5400000">
              <a:off x="4112239" y="-1016991"/>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四角形: 上の 2 つの角を丸める 4">
              <a:extLst>
                <a:ext uri="{FF2B5EF4-FFF2-40B4-BE49-F238E27FC236}">
                  <a16:creationId xmlns:a16="http://schemas.microsoft.com/office/drawing/2014/main" id="{19B57042-D390-4CCF-B7ED-E989D9F6748A}"/>
                </a:ext>
              </a:extLst>
            </p:cNvPr>
            <p:cNvSpPr txBox="1"/>
            <p:nvPr/>
          </p:nvSpPr>
          <p:spPr>
            <a:xfrm>
              <a:off x="1350700" y="1805774"/>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タイム②　＜ほめ言葉のプレゼント＞</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カードを選んで自己紹介文を書いてみよう</a:t>
              </a:r>
            </a:p>
          </p:txBody>
        </p:sp>
      </p:grpSp>
      <p:sp>
        <p:nvSpPr>
          <p:cNvPr id="9" name="吹き出し: 線 8">
            <a:extLst>
              <a:ext uri="{FF2B5EF4-FFF2-40B4-BE49-F238E27FC236}">
                <a16:creationId xmlns:a16="http://schemas.microsoft.com/office/drawing/2014/main" id="{20BD2FE7-F8C7-4BDC-96F9-61EF9395C3AC}"/>
              </a:ext>
            </a:extLst>
          </p:cNvPr>
          <p:cNvSpPr/>
          <p:nvPr/>
        </p:nvSpPr>
        <p:spPr>
          <a:xfrm>
            <a:off x="1985362" y="2285120"/>
            <a:ext cx="7474930" cy="3282530"/>
          </a:xfrm>
          <a:prstGeom prst="borderCallout1">
            <a:avLst>
              <a:gd name="adj1" fmla="val 9085"/>
              <a:gd name="adj2" fmla="val -1059"/>
              <a:gd name="adj3" fmla="val -23545"/>
              <a:gd name="adj4" fmla="val -5545"/>
            </a:avLst>
          </a:prstGeom>
          <a:ln w="254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BC5B051-5D60-4BB8-AEC0-FA57BBAC4F21}"/>
              </a:ext>
            </a:extLst>
          </p:cNvPr>
          <p:cNvSpPr txBox="1"/>
          <p:nvPr/>
        </p:nvSpPr>
        <p:spPr>
          <a:xfrm>
            <a:off x="3996264" y="2769685"/>
            <a:ext cx="5464028" cy="1754326"/>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④　左のカード（緑色）に、「インタビュー」の</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ワークシートや級友が書いた「自分のよさ」の</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記述を参考にして、書く。</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カードは、何色でも可。</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p:txBody>
      </p:sp>
      <p:pic>
        <p:nvPicPr>
          <p:cNvPr id="6" name="図 5">
            <a:extLst>
              <a:ext uri="{FF2B5EF4-FFF2-40B4-BE49-F238E27FC236}">
                <a16:creationId xmlns:a16="http://schemas.microsoft.com/office/drawing/2014/main" id="{2DF6DE14-750E-4F35-91EB-26C465716358}"/>
              </a:ext>
            </a:extLst>
          </p:cNvPr>
          <p:cNvPicPr>
            <a:picLocks noChangeAspect="1"/>
          </p:cNvPicPr>
          <p:nvPr/>
        </p:nvPicPr>
        <p:blipFill>
          <a:blip r:embed="rId2" cstate="screen">
            <a:duotone>
              <a:prstClr val="black"/>
              <a:srgbClr val="CCFFCC">
                <a:tint val="45000"/>
                <a:satMod val="400000"/>
              </a:srgbClr>
            </a:duotone>
            <a:extLst>
              <a:ext uri="{28A0092B-C50C-407E-A947-70E740481C1C}">
                <a14:useLocalDpi xmlns:a14="http://schemas.microsoft.com/office/drawing/2010/main"/>
              </a:ext>
            </a:extLst>
          </a:blip>
          <a:stretch>
            <a:fillRect/>
          </a:stretch>
        </p:blipFill>
        <p:spPr>
          <a:xfrm>
            <a:off x="2488676" y="2357500"/>
            <a:ext cx="1168924" cy="3137769"/>
          </a:xfrm>
          <a:prstGeom prst="rect">
            <a:avLst/>
          </a:prstGeom>
        </p:spPr>
      </p:pic>
      <p:sp>
        <p:nvSpPr>
          <p:cNvPr id="8" name="テキスト ボックス 7">
            <a:extLst>
              <a:ext uri="{FF2B5EF4-FFF2-40B4-BE49-F238E27FC236}">
                <a16:creationId xmlns:a16="http://schemas.microsoft.com/office/drawing/2014/main" id="{EC8392F9-FCE8-4B46-9D3C-E7A8B16D989A}"/>
              </a:ext>
            </a:extLst>
          </p:cNvPr>
          <p:cNvSpPr txBox="1"/>
          <p:nvPr/>
        </p:nvSpPr>
        <p:spPr>
          <a:xfrm>
            <a:off x="11336866" y="6138333"/>
            <a:ext cx="651934"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64757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8AB7873F-D8B0-4113-9392-AB40E12E55AA}"/>
              </a:ext>
            </a:extLst>
          </p:cNvPr>
          <p:cNvGrpSpPr/>
          <p:nvPr/>
        </p:nvGrpSpPr>
        <p:grpSpPr>
          <a:xfrm>
            <a:off x="607616" y="528513"/>
            <a:ext cx="6777299" cy="1254221"/>
            <a:chOff x="1350700" y="1744548"/>
            <a:chExt cx="6777299" cy="1254221"/>
          </a:xfrm>
        </p:grpSpPr>
        <p:sp>
          <p:nvSpPr>
            <p:cNvPr id="3" name="四角形: 上の 2 つの角を丸める 2">
              <a:extLst>
                <a:ext uri="{FF2B5EF4-FFF2-40B4-BE49-F238E27FC236}">
                  <a16:creationId xmlns:a16="http://schemas.microsoft.com/office/drawing/2014/main" id="{361360A6-BD7A-4F44-894F-B1C051C85153}"/>
                </a:ext>
              </a:extLst>
            </p:cNvPr>
            <p:cNvSpPr/>
            <p:nvPr/>
          </p:nvSpPr>
          <p:spPr>
            <a:xfrm rot="5400000">
              <a:off x="4112239" y="-1016991"/>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四角形: 上の 2 つの角を丸める 4">
              <a:extLst>
                <a:ext uri="{FF2B5EF4-FFF2-40B4-BE49-F238E27FC236}">
                  <a16:creationId xmlns:a16="http://schemas.microsoft.com/office/drawing/2014/main" id="{19B57042-D390-4CCF-B7ED-E989D9F6748A}"/>
                </a:ext>
              </a:extLst>
            </p:cNvPr>
            <p:cNvSpPr txBox="1"/>
            <p:nvPr/>
          </p:nvSpPr>
          <p:spPr>
            <a:xfrm>
              <a:off x="1350700" y="1805774"/>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タイム②　＜ほめ言葉のプレゼント＞</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カードを選んで自己紹介文を書いてみよう</a:t>
              </a:r>
            </a:p>
          </p:txBody>
        </p:sp>
      </p:grpSp>
      <p:sp>
        <p:nvSpPr>
          <p:cNvPr id="9" name="吹き出し: 線 8">
            <a:extLst>
              <a:ext uri="{FF2B5EF4-FFF2-40B4-BE49-F238E27FC236}">
                <a16:creationId xmlns:a16="http://schemas.microsoft.com/office/drawing/2014/main" id="{20BD2FE7-F8C7-4BDC-96F9-61EF9395C3AC}"/>
              </a:ext>
            </a:extLst>
          </p:cNvPr>
          <p:cNvSpPr/>
          <p:nvPr/>
        </p:nvSpPr>
        <p:spPr>
          <a:xfrm>
            <a:off x="2027645" y="2327101"/>
            <a:ext cx="9079797" cy="3426266"/>
          </a:xfrm>
          <a:prstGeom prst="borderCallout1">
            <a:avLst>
              <a:gd name="adj1" fmla="val 9085"/>
              <a:gd name="adj2" fmla="val -1059"/>
              <a:gd name="adj3" fmla="val -22914"/>
              <a:gd name="adj4" fmla="val -4690"/>
            </a:avLst>
          </a:prstGeom>
          <a:ln w="254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BC5B051-5D60-4BB8-AEC0-FA57BBAC4F21}"/>
              </a:ext>
            </a:extLst>
          </p:cNvPr>
          <p:cNvSpPr txBox="1"/>
          <p:nvPr/>
        </p:nvSpPr>
        <p:spPr>
          <a:xfrm>
            <a:off x="7088998" y="2826298"/>
            <a:ext cx="3877985" cy="2308324"/>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①　左の台紙に、氏名を記入する。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②　記入した３枚のカードを、伝え</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r>
              <a:rPr kumimoji="1" lang="ja-JP" altLang="en-US" dirty="0" err="1">
                <a:solidFill>
                  <a:schemeClr val="bg1"/>
                </a:solidFill>
                <a:latin typeface="UD デジタル 教科書体 N-R" panose="02020400000000000000" pitchFamily="17" charset="-128"/>
                <a:ea typeface="UD デジタル 教科書体 N-R" panose="02020400000000000000" pitchFamily="17" charset="-128"/>
              </a:rPr>
              <a:t>たい</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順に貼り付ける。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マスキングテープを使用し、</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貼り直しができるようにする。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p:txBody>
      </p:sp>
      <p:cxnSp>
        <p:nvCxnSpPr>
          <p:cNvPr id="8" name="直線コネクタ 7">
            <a:extLst>
              <a:ext uri="{FF2B5EF4-FFF2-40B4-BE49-F238E27FC236}">
                <a16:creationId xmlns:a16="http://schemas.microsoft.com/office/drawing/2014/main" id="{89C59297-C49B-49DC-ADAB-57B2090EBC80}"/>
              </a:ext>
            </a:extLst>
          </p:cNvPr>
          <p:cNvCxnSpPr/>
          <p:nvPr/>
        </p:nvCxnSpPr>
        <p:spPr>
          <a:xfrm>
            <a:off x="3303037" y="2687216"/>
            <a:ext cx="0" cy="30697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C189610-90C3-481F-A6EA-24FD93F69FC6}"/>
              </a:ext>
            </a:extLst>
          </p:cNvPr>
          <p:cNvCxnSpPr>
            <a:cxnSpLocks/>
          </p:cNvCxnSpPr>
          <p:nvPr/>
        </p:nvCxnSpPr>
        <p:spPr>
          <a:xfrm>
            <a:off x="4324288" y="2687216"/>
            <a:ext cx="0" cy="306615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F6A34CA8-2F9C-4D58-A173-33EA2AFDE7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1040" y="2505348"/>
            <a:ext cx="4862144" cy="3069772"/>
          </a:xfrm>
          <a:prstGeom prst="rect">
            <a:avLst/>
          </a:prstGeom>
        </p:spPr>
      </p:pic>
      <p:sp>
        <p:nvSpPr>
          <p:cNvPr id="10" name="テキスト ボックス 9">
            <a:extLst>
              <a:ext uri="{FF2B5EF4-FFF2-40B4-BE49-F238E27FC236}">
                <a16:creationId xmlns:a16="http://schemas.microsoft.com/office/drawing/2014/main" id="{C2F6A36A-2DF4-46AD-8C2D-04C32165AB3F}"/>
              </a:ext>
            </a:extLst>
          </p:cNvPr>
          <p:cNvSpPr txBox="1"/>
          <p:nvPr/>
        </p:nvSpPr>
        <p:spPr>
          <a:xfrm>
            <a:off x="11336866" y="6138333"/>
            <a:ext cx="651934"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14</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47073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7A457CA1-FBC2-4D81-BFCF-8325CBED03FC}"/>
              </a:ext>
            </a:extLst>
          </p:cNvPr>
          <p:cNvGrpSpPr/>
          <p:nvPr/>
        </p:nvGrpSpPr>
        <p:grpSpPr>
          <a:xfrm>
            <a:off x="708391" y="514404"/>
            <a:ext cx="6777299" cy="1254221"/>
            <a:chOff x="1350700" y="1744548"/>
            <a:chExt cx="6777299" cy="1254221"/>
          </a:xfrm>
        </p:grpSpPr>
        <p:sp>
          <p:nvSpPr>
            <p:cNvPr id="12" name="四角形: 上の 2 つの角を丸める 11">
              <a:extLst>
                <a:ext uri="{FF2B5EF4-FFF2-40B4-BE49-F238E27FC236}">
                  <a16:creationId xmlns:a16="http://schemas.microsoft.com/office/drawing/2014/main" id="{80A5947A-6218-43C2-B133-948F1FB24D3A}"/>
                </a:ext>
              </a:extLst>
            </p:cNvPr>
            <p:cNvSpPr/>
            <p:nvPr/>
          </p:nvSpPr>
          <p:spPr>
            <a:xfrm rot="5400000">
              <a:off x="4112239" y="-1016991"/>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四角形: 上の 2 つの角を丸める 4">
              <a:extLst>
                <a:ext uri="{FF2B5EF4-FFF2-40B4-BE49-F238E27FC236}">
                  <a16:creationId xmlns:a16="http://schemas.microsoft.com/office/drawing/2014/main" id="{CF78AAEA-83D0-4188-B51F-F955CCBB8B5C}"/>
                </a:ext>
              </a:extLst>
            </p:cNvPr>
            <p:cNvSpPr txBox="1"/>
            <p:nvPr/>
          </p:nvSpPr>
          <p:spPr>
            <a:xfrm>
              <a:off x="1350700" y="1805774"/>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タイム②　＜ほめ言葉のプレゼント＞</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カードを選んで自己紹介文を書いてみよう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286000" y="2452007"/>
            <a:ext cx="9643534" cy="3445931"/>
          </a:xfrm>
          <a:prstGeom prst="borderCallout1">
            <a:avLst>
              <a:gd name="adj1" fmla="val 8431"/>
              <a:gd name="adj2" fmla="val -691"/>
              <a:gd name="adj3" fmla="val -28817"/>
              <a:gd name="adj4" fmla="val -7070"/>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B9BDBBE5-0CD3-4889-BE7B-7494EAA42E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9511" y="2564551"/>
            <a:ext cx="5456145" cy="3243582"/>
          </a:xfrm>
          <a:prstGeom prst="rect">
            <a:avLst/>
          </a:prstGeom>
        </p:spPr>
      </p:pic>
      <p:sp>
        <p:nvSpPr>
          <p:cNvPr id="10" name="テキスト ボックス 9">
            <a:extLst>
              <a:ext uri="{FF2B5EF4-FFF2-40B4-BE49-F238E27FC236}">
                <a16:creationId xmlns:a16="http://schemas.microsoft.com/office/drawing/2014/main" id="{9C6BC71E-EAE4-49C4-AEA1-8A9ED7C57890}"/>
              </a:ext>
            </a:extLst>
          </p:cNvPr>
          <p:cNvSpPr txBox="1"/>
          <p:nvPr/>
        </p:nvSpPr>
        <p:spPr>
          <a:xfrm>
            <a:off x="8272172" y="2889282"/>
            <a:ext cx="3513667" cy="3139321"/>
          </a:xfrm>
          <a:prstGeom prst="rect">
            <a:avLst/>
          </a:prstGeom>
          <a:noFill/>
        </p:spPr>
        <p:txBody>
          <a:bodyPr wrap="square" rtlCol="0">
            <a:spAutoFit/>
          </a:bodyPr>
          <a:lstStyle/>
          <a:p>
            <a:r>
              <a:rPr kumimoji="1" lang="ja-JP" altLang="en-US" dirty="0">
                <a:solidFill>
                  <a:schemeClr val="accent6">
                    <a:lumMod val="40000"/>
                    <a:lumOff val="60000"/>
                  </a:schemeClr>
                </a:solidFill>
                <a:latin typeface="UD デジタル 教科書体 N-R" panose="02020400000000000000" pitchFamily="17" charset="-128"/>
                <a:ea typeface="UD デジタル 教科書体 N-R" panose="02020400000000000000" pitchFamily="17" charset="-128"/>
              </a:rPr>
              <a:t>①　「今日の学習のめあて」を</a:t>
            </a:r>
            <a:endParaRPr kumimoji="1" lang="en-US" altLang="ja-JP" dirty="0">
              <a:solidFill>
                <a:schemeClr val="accent6">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6">
                    <a:lumMod val="40000"/>
                    <a:lumOff val="60000"/>
                  </a:schemeClr>
                </a:solidFill>
                <a:latin typeface="UD デジタル 教科書体 N-R" panose="02020400000000000000" pitchFamily="17" charset="-128"/>
                <a:ea typeface="UD デジタル 教科書体 N-R" panose="02020400000000000000" pitchFamily="17" charset="-128"/>
              </a:rPr>
              <a:t>　確認する。</a:t>
            </a:r>
            <a:endParaRPr kumimoji="1" lang="en-US" altLang="ja-JP" dirty="0">
              <a:solidFill>
                <a:schemeClr val="accent6">
                  <a:lumMod val="40000"/>
                  <a:lumOff val="60000"/>
                </a:schemeClr>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②　「今日の学習のめあて」を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手がかりに自己評価をする。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③　「今日の学習のめあて」に</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書かれていることのみ評価す</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8" name="テキスト ボックス 7">
            <a:extLst>
              <a:ext uri="{FF2B5EF4-FFF2-40B4-BE49-F238E27FC236}">
                <a16:creationId xmlns:a16="http://schemas.microsoft.com/office/drawing/2014/main" id="{A85FF89B-5C85-4649-8CE4-BDEC1EB421C8}"/>
              </a:ext>
            </a:extLst>
          </p:cNvPr>
          <p:cNvSpPr txBox="1"/>
          <p:nvPr/>
        </p:nvSpPr>
        <p:spPr>
          <a:xfrm>
            <a:off x="11336866" y="6138333"/>
            <a:ext cx="702734"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15</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13646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C0D7BDB7-57E1-4788-9DE8-65BFB5692724}"/>
              </a:ext>
            </a:extLst>
          </p:cNvPr>
          <p:cNvGrpSpPr/>
          <p:nvPr/>
        </p:nvGrpSpPr>
        <p:grpSpPr>
          <a:xfrm>
            <a:off x="653083" y="555961"/>
            <a:ext cx="6777299" cy="1254221"/>
            <a:chOff x="1350700" y="1744548"/>
            <a:chExt cx="6777299" cy="1254221"/>
          </a:xfrm>
        </p:grpSpPr>
        <p:sp>
          <p:nvSpPr>
            <p:cNvPr id="10" name="四角形: 上の 2 つの角を丸める 9">
              <a:extLst>
                <a:ext uri="{FF2B5EF4-FFF2-40B4-BE49-F238E27FC236}">
                  <a16:creationId xmlns:a16="http://schemas.microsoft.com/office/drawing/2014/main" id="{5C47F2CD-5423-4EA1-86CC-806830D82537}"/>
                </a:ext>
              </a:extLst>
            </p:cNvPr>
            <p:cNvSpPr/>
            <p:nvPr/>
          </p:nvSpPr>
          <p:spPr>
            <a:xfrm rot="5400000">
              <a:off x="4112239" y="-1016991"/>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四角形: 上の 2 つの角を丸める 4">
              <a:extLst>
                <a:ext uri="{FF2B5EF4-FFF2-40B4-BE49-F238E27FC236}">
                  <a16:creationId xmlns:a16="http://schemas.microsoft.com/office/drawing/2014/main" id="{DB6B61AA-A82F-4CFC-A5D3-4AB95A45EF91}"/>
                </a:ext>
              </a:extLst>
            </p:cNvPr>
            <p:cNvSpPr txBox="1"/>
            <p:nvPr/>
          </p:nvSpPr>
          <p:spPr>
            <a:xfrm>
              <a:off x="1350700" y="1805774"/>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u="sng" kern="1200" dirty="0" err="1">
                  <a:solidFill>
                    <a:srgbClr val="002060"/>
                  </a:solidFill>
                  <a:latin typeface="UD デジタル 教科書体 N-R" panose="02020400000000000000" pitchFamily="17" charset="-128"/>
                  <a:ea typeface="UD デジタル 教科書体 N-R" panose="02020400000000000000" pitchFamily="17" charset="-128"/>
                </a:rPr>
                <a:t>ほめほめ</a:t>
              </a:r>
              <a:r>
                <a:rPr kumimoji="1" lang="ja-JP" altLang="en-US" sz="2200" u="sng" kern="1200" dirty="0">
                  <a:solidFill>
                    <a:srgbClr val="002060"/>
                  </a:solidFill>
                  <a:latin typeface="UD デジタル 教科書体 N-R" panose="02020400000000000000" pitchFamily="17" charset="-128"/>
                  <a:ea typeface="UD デジタル 教科書体 N-R" panose="02020400000000000000" pitchFamily="17" charset="-128"/>
                </a:rPr>
                <a:t>タイム②　＜ほめ言葉のプレゼント＞</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カードを選んで自己紹介文を書いてみよう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179620" y="2452007"/>
            <a:ext cx="8793180" cy="3445931"/>
          </a:xfrm>
          <a:prstGeom prst="borderCallout1">
            <a:avLst>
              <a:gd name="adj1" fmla="val 8431"/>
              <a:gd name="adj2" fmla="val -691"/>
              <a:gd name="adj3" fmla="val -23767"/>
              <a:gd name="adj4" fmla="val -6879"/>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F9226989-3E0B-46E0-8818-A217C7FEA2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4666" y="2604969"/>
            <a:ext cx="4231667" cy="3140005"/>
          </a:xfrm>
          <a:prstGeom prst="rect">
            <a:avLst/>
          </a:prstGeom>
        </p:spPr>
      </p:pic>
      <p:sp>
        <p:nvSpPr>
          <p:cNvPr id="4" name="正方形/長方形 3">
            <a:extLst>
              <a:ext uri="{FF2B5EF4-FFF2-40B4-BE49-F238E27FC236}">
                <a16:creationId xmlns:a16="http://schemas.microsoft.com/office/drawing/2014/main" id="{757FCCDB-84FD-4A5A-82D3-BEE248A6DBB4}"/>
              </a:ext>
            </a:extLst>
          </p:cNvPr>
          <p:cNvSpPr/>
          <p:nvPr/>
        </p:nvSpPr>
        <p:spPr>
          <a:xfrm>
            <a:off x="3875714" y="2691808"/>
            <a:ext cx="964734" cy="29288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C6BC71E-EAE4-49C4-AEA1-8A9ED7C57890}"/>
              </a:ext>
            </a:extLst>
          </p:cNvPr>
          <p:cNvSpPr txBox="1"/>
          <p:nvPr/>
        </p:nvSpPr>
        <p:spPr>
          <a:xfrm>
            <a:off x="6881379" y="2691808"/>
            <a:ext cx="3867423" cy="3970318"/>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「ふりかえりシート」に、内容のまとまりごとに、以下のことを記入していく。</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・「何をしたか」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「何ができたか」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・「どんなことに気づいたか」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「何がよかったか」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「何が楽しかったか」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・「これからどうしたいか」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13" name="テキスト ボックス 12">
            <a:extLst>
              <a:ext uri="{FF2B5EF4-FFF2-40B4-BE49-F238E27FC236}">
                <a16:creationId xmlns:a16="http://schemas.microsoft.com/office/drawing/2014/main" id="{E89FEEFA-B398-43E7-B9AD-0F5F42ED322C}"/>
              </a:ext>
            </a:extLst>
          </p:cNvPr>
          <p:cNvSpPr txBox="1"/>
          <p:nvPr/>
        </p:nvSpPr>
        <p:spPr>
          <a:xfrm>
            <a:off x="11336866" y="6138333"/>
            <a:ext cx="626534"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16</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862952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0D4771DB-7DD5-4BDE-A5CB-8B16D9E12AAB}"/>
              </a:ext>
            </a:extLst>
          </p:cNvPr>
          <p:cNvGrpSpPr/>
          <p:nvPr/>
        </p:nvGrpSpPr>
        <p:grpSpPr>
          <a:xfrm>
            <a:off x="729260" y="949168"/>
            <a:ext cx="6987156" cy="1254221"/>
            <a:chOff x="1350700" y="3483365"/>
            <a:chExt cx="6777299" cy="1254221"/>
          </a:xfrm>
        </p:grpSpPr>
        <p:sp>
          <p:nvSpPr>
            <p:cNvPr id="10" name="四角形: 上の 2 つの角を丸める 9">
              <a:extLst>
                <a:ext uri="{FF2B5EF4-FFF2-40B4-BE49-F238E27FC236}">
                  <a16:creationId xmlns:a16="http://schemas.microsoft.com/office/drawing/2014/main" id="{31F1912A-224A-4F1A-A206-F9F0A1EA8020}"/>
                </a:ext>
              </a:extLst>
            </p:cNvPr>
            <p:cNvSpPr/>
            <p:nvPr/>
          </p:nvSpPr>
          <p:spPr>
            <a:xfrm rot="5400000">
              <a:off x="4112239" y="721826"/>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四角形: 上の 2 つの角を丸める 4">
              <a:extLst>
                <a:ext uri="{FF2B5EF4-FFF2-40B4-BE49-F238E27FC236}">
                  <a16:creationId xmlns:a16="http://schemas.microsoft.com/office/drawing/2014/main" id="{E39A2FBD-A00C-46F3-8283-DF9912D6C49A}"/>
                </a:ext>
              </a:extLst>
            </p:cNvPr>
            <p:cNvSpPr txBox="1"/>
            <p:nvPr/>
          </p:nvSpPr>
          <p:spPr>
            <a:xfrm>
              <a:off x="1350700" y="3544591"/>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タイム③　＜よいカードにシールを貼る＞</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よりよい自己紹介文のために見直しをしてみよう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286000" y="2452007"/>
            <a:ext cx="9643534" cy="3445931"/>
          </a:xfrm>
          <a:prstGeom prst="borderCallout1">
            <a:avLst>
              <a:gd name="adj1" fmla="val 8431"/>
              <a:gd name="adj2" fmla="val -691"/>
              <a:gd name="adj3" fmla="val -16760"/>
              <a:gd name="adj4" fmla="val -5837"/>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56587" y="2547125"/>
            <a:ext cx="5327780" cy="3256517"/>
          </a:xfrm>
          <a:prstGeom prst="rect">
            <a:avLst/>
          </a:prstGeom>
        </p:spPr>
      </p:pic>
      <p:sp>
        <p:nvSpPr>
          <p:cNvPr id="11" name="テキスト ボックス 10">
            <a:extLst>
              <a:ext uri="{FF2B5EF4-FFF2-40B4-BE49-F238E27FC236}">
                <a16:creationId xmlns:a16="http://schemas.microsoft.com/office/drawing/2014/main" id="{5F8E5132-DD80-4B60-B27B-ED49C723356C}"/>
              </a:ext>
            </a:extLst>
          </p:cNvPr>
          <p:cNvSpPr txBox="1"/>
          <p:nvPr/>
        </p:nvSpPr>
        <p:spPr>
          <a:xfrm>
            <a:off x="491066" y="43360"/>
            <a:ext cx="4134465" cy="769441"/>
          </a:xfrm>
          <a:prstGeom prst="rect">
            <a:avLst/>
          </a:prstGeom>
          <a:noFill/>
        </p:spPr>
        <p:txBody>
          <a:bodyPr wrap="none" rtlCol="0">
            <a:spAutoFit/>
          </a:bodyPr>
          <a:lstStyle/>
          <a:p>
            <a:r>
              <a:rPr kumimoji="1" lang="en-US" altLang="ja-JP" sz="4400" dirty="0">
                <a:latin typeface="UD デジタル 教科書体 N-R" panose="02020400000000000000" pitchFamily="17" charset="-128"/>
                <a:ea typeface="UD デジタル 教科書体 N-R" panose="02020400000000000000" pitchFamily="17" charset="-128"/>
              </a:rPr>
              <a:t>【</a:t>
            </a:r>
            <a:r>
              <a:rPr kumimoji="1" lang="ja-JP" altLang="en-US" sz="4400" dirty="0">
                <a:latin typeface="UD デジタル 教科書体 N-R" panose="02020400000000000000" pitchFamily="17" charset="-128"/>
                <a:ea typeface="UD デジタル 教科書体 N-R" panose="02020400000000000000" pitchFamily="17" charset="-128"/>
              </a:rPr>
              <a:t>授業実践</a:t>
            </a:r>
            <a:r>
              <a:rPr kumimoji="1" lang="en-US" altLang="ja-JP" sz="4400" dirty="0">
                <a:latin typeface="UD デジタル 教科書体 N-R" panose="02020400000000000000" pitchFamily="17" charset="-128"/>
                <a:ea typeface="UD デジタル 教科書体 N-R" panose="02020400000000000000" pitchFamily="17" charset="-128"/>
              </a:rPr>
              <a:t>Ⅲ】</a:t>
            </a:r>
            <a:endParaRPr kumimoji="1" lang="ja-JP" altLang="en-US" sz="4400" dirty="0">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a:ext uri="{FF2B5EF4-FFF2-40B4-BE49-F238E27FC236}">
                <a16:creationId xmlns:a16="http://schemas.microsoft.com/office/drawing/2014/main" id="{2D4FFAE2-B615-4865-AC02-D56EFFC21684}"/>
              </a:ext>
            </a:extLst>
          </p:cNvPr>
          <p:cNvSpPr txBox="1"/>
          <p:nvPr/>
        </p:nvSpPr>
        <p:spPr>
          <a:xfrm>
            <a:off x="8272172" y="2889282"/>
            <a:ext cx="3513667" cy="3139321"/>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①　「今日の学習のめあて」を</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確認する。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②　「今日の学習のめあて」を　</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　手がかりに自己評価をする。</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③　「今日の学習のめあて」に</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　書かれていることのみ評価す</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　る。</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13" name="テキスト ボックス 12">
            <a:extLst>
              <a:ext uri="{FF2B5EF4-FFF2-40B4-BE49-F238E27FC236}">
                <a16:creationId xmlns:a16="http://schemas.microsoft.com/office/drawing/2014/main" id="{11F390DD-3D2B-47E5-84C7-9C899964DEE7}"/>
              </a:ext>
            </a:extLst>
          </p:cNvPr>
          <p:cNvSpPr txBox="1"/>
          <p:nvPr/>
        </p:nvSpPr>
        <p:spPr>
          <a:xfrm>
            <a:off x="11336865" y="6138333"/>
            <a:ext cx="685801"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17</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013366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793114" y="574001"/>
            <a:ext cx="6777299" cy="1254221"/>
            <a:chOff x="1350700" y="3483365"/>
            <a:chExt cx="6777299" cy="1254221"/>
          </a:xfrm>
        </p:grpSpPr>
        <p:sp>
          <p:nvSpPr>
            <p:cNvPr id="18" name="片側の 2 つの角を丸めた四角形 17"/>
            <p:cNvSpPr/>
            <p:nvPr/>
          </p:nvSpPr>
          <p:spPr>
            <a:xfrm rot="5400000">
              <a:off x="4112239" y="721826"/>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片側の 2 つの角を丸めた四角形 4"/>
            <p:cNvSpPr txBox="1"/>
            <p:nvPr/>
          </p:nvSpPr>
          <p:spPr>
            <a:xfrm>
              <a:off x="1350700" y="3544591"/>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100" kern="1200" dirty="0">
                  <a:latin typeface="UD デジタル 教科書体 N-R" panose="02020400000000000000" pitchFamily="17" charset="-128"/>
                  <a:ea typeface="UD デジタル 教科書体 N-R" panose="02020400000000000000" pitchFamily="17" charset="-128"/>
                </a:rPr>
                <a:t>タイム③　＜よいカードにシールを貼る＞</a:t>
              </a:r>
            </a:p>
            <a:p>
              <a:pPr marL="228600" lvl="1" indent="-228600" algn="l" defTabSz="933450">
                <a:lnSpc>
                  <a:spcPct val="90000"/>
                </a:lnSpc>
                <a:spcBef>
                  <a:spcPct val="0"/>
                </a:spcBef>
                <a:spcAft>
                  <a:spcPct val="15000"/>
                </a:spcAft>
                <a:buChar char="••"/>
              </a:pPr>
              <a:r>
                <a:rPr kumimoji="1" lang="ja-JP" altLang="en-US" sz="2100" b="1" u="sng" kern="1200" dirty="0">
                  <a:solidFill>
                    <a:srgbClr val="002060"/>
                  </a:solidFill>
                  <a:latin typeface="UD デジタル 教科書体 N-R" panose="02020400000000000000" pitchFamily="17" charset="-128"/>
                  <a:ea typeface="UD デジタル 教科書体 N-R" panose="02020400000000000000" pitchFamily="17" charset="-128"/>
                </a:rPr>
                <a:t>よりよい自己紹介文にするために見直しをしよう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207612" y="2461337"/>
            <a:ext cx="8793180" cy="3445931"/>
          </a:xfrm>
          <a:prstGeom prst="borderCallout1">
            <a:avLst>
              <a:gd name="adj1" fmla="val 8431"/>
              <a:gd name="adj2" fmla="val -691"/>
              <a:gd name="adj3" fmla="val -27381"/>
              <a:gd name="adj4" fmla="val -6501"/>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9C6BC71E-EAE4-49C4-AEA1-8A9ED7C57890}"/>
              </a:ext>
            </a:extLst>
          </p:cNvPr>
          <p:cNvSpPr txBox="1"/>
          <p:nvPr/>
        </p:nvSpPr>
        <p:spPr>
          <a:xfrm>
            <a:off x="6750749" y="2533188"/>
            <a:ext cx="4082091" cy="3416320"/>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①　自分のカードが貼られているワー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  </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クシートをさがし、サインする。（</a:t>
            </a:r>
            <a:r>
              <a:rPr kumimoji="1" lang="en-US" altLang="ja-JP" dirty="0" err="1">
                <a:solidFill>
                  <a:schemeClr val="bg1"/>
                </a:solidFill>
                <a:latin typeface="UD デジタル 教科書体 N-R" panose="02020400000000000000" pitchFamily="17" charset="-128"/>
                <a:ea typeface="UD デジタル 教科書体 N-R" panose="02020400000000000000" pitchFamily="17" charset="-128"/>
              </a:rPr>
              <a:t>MetaMoJi</a:t>
            </a:r>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 </a:t>
            </a:r>
            <a:r>
              <a:rPr kumimoji="1" lang="en-US" altLang="ja-JP" dirty="0" err="1">
                <a:solidFill>
                  <a:schemeClr val="bg1"/>
                </a:solidFill>
                <a:latin typeface="UD デジタル 教科書体 N-R" panose="02020400000000000000" pitchFamily="17" charset="-128"/>
                <a:ea typeface="UD デジタル 教科書体 N-R" panose="02020400000000000000" pitchFamily="17" charset="-128"/>
              </a:rPr>
              <a:t>ClassRoom</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を使用）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②　「添削して打ち直したカード」と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「各自が記入したカード」の違いを</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さがす。</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③　添削されていた箇所を発表し、ど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  </a:t>
            </a:r>
            <a:r>
              <a:rPr kumimoji="1" lang="ja-JP" altLang="en-US" dirty="0" err="1">
                <a:solidFill>
                  <a:schemeClr val="bg1"/>
                </a:solidFill>
                <a:latin typeface="UD デジタル 教科書体 N-R" panose="02020400000000000000" pitchFamily="17" charset="-128"/>
                <a:ea typeface="UD デジタル 教科書体 N-R" panose="02020400000000000000" pitchFamily="17" charset="-128"/>
              </a:rPr>
              <a:t>んな</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ことが文章の見直しのポイント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  </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になるか確認する。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4" name="正方形/長方形 3">
            <a:extLst>
              <a:ext uri="{FF2B5EF4-FFF2-40B4-BE49-F238E27FC236}">
                <a16:creationId xmlns:a16="http://schemas.microsoft.com/office/drawing/2014/main" id="{B78BB1E7-464F-4B73-946B-15FFD4246385}"/>
              </a:ext>
            </a:extLst>
          </p:cNvPr>
          <p:cNvSpPr/>
          <p:nvPr/>
        </p:nvSpPr>
        <p:spPr>
          <a:xfrm>
            <a:off x="2351792" y="2584580"/>
            <a:ext cx="4244952" cy="31675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3415C2E9-32BB-4881-83C7-66E19860C8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8936" y="2814603"/>
            <a:ext cx="1053692" cy="2828449"/>
          </a:xfrm>
          <a:prstGeom prst="rect">
            <a:avLst/>
          </a:prstGeom>
        </p:spPr>
      </p:pic>
      <p:pic>
        <p:nvPicPr>
          <p:cNvPr id="6" name="図 5">
            <a:extLst>
              <a:ext uri="{FF2B5EF4-FFF2-40B4-BE49-F238E27FC236}">
                <a16:creationId xmlns:a16="http://schemas.microsoft.com/office/drawing/2014/main" id="{D84B4893-CFB6-4620-BD3B-CE691AFD7B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8305" y="2805273"/>
            <a:ext cx="1053692" cy="2828449"/>
          </a:xfrm>
          <a:prstGeom prst="rect">
            <a:avLst/>
          </a:prstGeom>
        </p:spPr>
      </p:pic>
      <p:sp>
        <p:nvSpPr>
          <p:cNvPr id="8" name="テキスト ボックス 7">
            <a:extLst>
              <a:ext uri="{FF2B5EF4-FFF2-40B4-BE49-F238E27FC236}">
                <a16:creationId xmlns:a16="http://schemas.microsoft.com/office/drawing/2014/main" id="{684F77B2-24BE-40E1-AE14-989E505574A5}"/>
              </a:ext>
            </a:extLst>
          </p:cNvPr>
          <p:cNvSpPr txBox="1"/>
          <p:nvPr/>
        </p:nvSpPr>
        <p:spPr>
          <a:xfrm>
            <a:off x="5717745" y="2920482"/>
            <a:ext cx="461665" cy="1996751"/>
          </a:xfrm>
          <a:prstGeom prst="rect">
            <a:avLst/>
          </a:prstGeom>
          <a:noFill/>
          <a:ln>
            <a:solidFill>
              <a:schemeClr val="tx1"/>
            </a:solidFill>
          </a:ln>
        </p:spPr>
        <p:txBody>
          <a:bodyPr vert="eaVert" wrap="square" rtlCol="0">
            <a:spAutoFit/>
          </a:bodyPr>
          <a:lstStyle/>
          <a:p>
            <a:r>
              <a:rPr kumimoji="1" lang="ja-JP" altLang="en-US" dirty="0">
                <a:latin typeface="UD デジタル 教科書体 N-R" panose="02020400000000000000" pitchFamily="17" charset="-128"/>
                <a:ea typeface="UD デジタル 教科書体 N-R" panose="02020400000000000000" pitchFamily="17" charset="-128"/>
              </a:rPr>
              <a:t>ちがいをさがそう</a:t>
            </a:r>
          </a:p>
        </p:txBody>
      </p:sp>
      <p:sp>
        <p:nvSpPr>
          <p:cNvPr id="15" name="テキスト ボックス 14">
            <a:extLst>
              <a:ext uri="{FF2B5EF4-FFF2-40B4-BE49-F238E27FC236}">
                <a16:creationId xmlns:a16="http://schemas.microsoft.com/office/drawing/2014/main" id="{0CC1722B-8B5C-43CD-8132-8E440844CBA2}"/>
              </a:ext>
            </a:extLst>
          </p:cNvPr>
          <p:cNvSpPr txBox="1"/>
          <p:nvPr/>
        </p:nvSpPr>
        <p:spPr>
          <a:xfrm>
            <a:off x="4733694" y="3045966"/>
            <a:ext cx="400110" cy="2239348"/>
          </a:xfrm>
          <a:prstGeom prst="rect">
            <a:avLst/>
          </a:prstGeom>
          <a:solidFill>
            <a:schemeClr val="bg1">
              <a:lumMod val="85000"/>
            </a:schemeClr>
          </a:solidFill>
          <a:effectLst>
            <a:softEdge rad="12700"/>
          </a:effectLst>
        </p:spPr>
        <p:txBody>
          <a:bodyPr vert="eaVert" wrap="square" rtlCol="0">
            <a:spAutoFit/>
          </a:bodyPr>
          <a:lstStyle/>
          <a:p>
            <a:r>
              <a:rPr kumimoji="1" lang="ja-JP" altLang="en-US" sz="1400" dirty="0">
                <a:latin typeface="UD デジタル 教科書体 N-R" panose="02020400000000000000" pitchFamily="17" charset="-128"/>
                <a:ea typeface="UD デジタル 教科書体 N-R" panose="02020400000000000000" pitchFamily="17" charset="-128"/>
              </a:rPr>
              <a:t>添削して打ち直したカード</a:t>
            </a:r>
          </a:p>
        </p:txBody>
      </p:sp>
      <p:sp>
        <p:nvSpPr>
          <p:cNvPr id="17" name="テキスト ボックス 16">
            <a:extLst>
              <a:ext uri="{FF2B5EF4-FFF2-40B4-BE49-F238E27FC236}">
                <a16:creationId xmlns:a16="http://schemas.microsoft.com/office/drawing/2014/main" id="{9A77E9B4-7E6F-411E-B2E3-BFCF62B52203}"/>
              </a:ext>
            </a:extLst>
          </p:cNvPr>
          <p:cNvSpPr txBox="1"/>
          <p:nvPr/>
        </p:nvSpPr>
        <p:spPr>
          <a:xfrm>
            <a:off x="3275657" y="3055297"/>
            <a:ext cx="400110" cy="2239348"/>
          </a:xfrm>
          <a:prstGeom prst="rect">
            <a:avLst/>
          </a:prstGeom>
          <a:solidFill>
            <a:schemeClr val="bg1">
              <a:lumMod val="85000"/>
            </a:schemeClr>
          </a:solidFill>
          <a:effectLst>
            <a:softEdge rad="12700"/>
          </a:effectLst>
        </p:spPr>
        <p:txBody>
          <a:bodyPr vert="eaVert" wrap="square" rtlCol="0">
            <a:spAutoFit/>
          </a:bodyPr>
          <a:lstStyle/>
          <a:p>
            <a:r>
              <a:rPr kumimoji="1" lang="ja-JP" altLang="en-US" sz="1400" dirty="0">
                <a:latin typeface="UD デジタル 教科書体 N-R" panose="02020400000000000000" pitchFamily="17" charset="-128"/>
                <a:ea typeface="UD デジタル 教科書体 N-R" panose="02020400000000000000" pitchFamily="17" charset="-128"/>
              </a:rPr>
              <a:t>各自が記入したカード</a:t>
            </a:r>
          </a:p>
        </p:txBody>
      </p:sp>
      <p:sp>
        <p:nvSpPr>
          <p:cNvPr id="13" name="テキスト ボックス 12">
            <a:extLst>
              <a:ext uri="{FF2B5EF4-FFF2-40B4-BE49-F238E27FC236}">
                <a16:creationId xmlns:a16="http://schemas.microsoft.com/office/drawing/2014/main" id="{7E01B6A2-B860-415D-A793-7FE3F2BDFCDD}"/>
              </a:ext>
            </a:extLst>
          </p:cNvPr>
          <p:cNvSpPr txBox="1"/>
          <p:nvPr/>
        </p:nvSpPr>
        <p:spPr>
          <a:xfrm>
            <a:off x="11336865" y="6138333"/>
            <a:ext cx="635001"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18</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88517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444B75B-97E7-40B8-A05A-5530EB883390}"/>
              </a:ext>
            </a:extLst>
          </p:cNvPr>
          <p:cNvSpPr txBox="1"/>
          <p:nvPr/>
        </p:nvSpPr>
        <p:spPr>
          <a:xfrm>
            <a:off x="143933" y="43360"/>
            <a:ext cx="4134465" cy="769441"/>
          </a:xfrm>
          <a:prstGeom prst="rect">
            <a:avLst/>
          </a:prstGeom>
          <a:noFill/>
        </p:spPr>
        <p:txBody>
          <a:bodyPr wrap="none" rtlCol="0">
            <a:spAutoFit/>
          </a:bodyPr>
          <a:lstStyle/>
          <a:p>
            <a:r>
              <a:rPr kumimoji="1" lang="en-US" altLang="ja-JP" sz="4400" dirty="0">
                <a:latin typeface="UD デジタル 教科書体 N-R" panose="02020400000000000000" pitchFamily="17" charset="-128"/>
                <a:ea typeface="UD デジタル 教科書体 N-R" panose="02020400000000000000" pitchFamily="17" charset="-128"/>
              </a:rPr>
              <a:t>【</a:t>
            </a:r>
            <a:r>
              <a:rPr kumimoji="1" lang="ja-JP" altLang="en-US" sz="4400" dirty="0">
                <a:latin typeface="UD デジタル 教科書体 N-R" panose="02020400000000000000" pitchFamily="17" charset="-128"/>
                <a:ea typeface="UD デジタル 教科書体 N-R" panose="02020400000000000000" pitchFamily="17" charset="-128"/>
              </a:rPr>
              <a:t>授業の目的</a:t>
            </a:r>
            <a:r>
              <a:rPr kumimoji="1" lang="en-US" altLang="ja-JP" sz="4400" dirty="0">
                <a:latin typeface="UD デジタル 教科書体 N-R" panose="02020400000000000000" pitchFamily="17" charset="-128"/>
                <a:ea typeface="UD デジタル 教科書体 N-R" panose="02020400000000000000" pitchFamily="17" charset="-128"/>
              </a:rPr>
              <a:t>】</a:t>
            </a:r>
            <a:endParaRPr kumimoji="1" lang="ja-JP" altLang="en-US" sz="4400" dirty="0">
              <a:latin typeface="UD デジタル 教科書体 N-R" panose="02020400000000000000" pitchFamily="17" charset="-128"/>
              <a:ea typeface="UD デジタル 教科書体 N-R" panose="02020400000000000000" pitchFamily="17" charset="-128"/>
            </a:endParaRPr>
          </a:p>
        </p:txBody>
      </p:sp>
      <p:graphicFrame>
        <p:nvGraphicFramePr>
          <p:cNvPr id="4" name="図表 3">
            <a:extLst>
              <a:ext uri="{FF2B5EF4-FFF2-40B4-BE49-F238E27FC236}">
                <a16:creationId xmlns:a16="http://schemas.microsoft.com/office/drawing/2014/main" id="{C3739068-2FA0-42D9-AC8B-5C361C4FDE2C}"/>
              </a:ext>
            </a:extLst>
          </p:cNvPr>
          <p:cNvGraphicFramePr/>
          <p:nvPr>
            <p:extLst>
              <p:ext uri="{D42A27DB-BD31-4B8C-83A1-F6EECF244321}">
                <p14:modId xmlns:p14="http://schemas.microsoft.com/office/powerpoint/2010/main" val="582117544"/>
              </p:ext>
            </p:extLst>
          </p:nvPr>
        </p:nvGraphicFramePr>
        <p:xfrm>
          <a:off x="2082800" y="971421"/>
          <a:ext cx="8026400" cy="4001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直線矢印コネクタ 6">
            <a:extLst>
              <a:ext uri="{FF2B5EF4-FFF2-40B4-BE49-F238E27FC236}">
                <a16:creationId xmlns:a16="http://schemas.microsoft.com/office/drawing/2014/main" id="{006CD979-ED07-49E4-AFDE-594E547D0BF9}"/>
              </a:ext>
            </a:extLst>
          </p:cNvPr>
          <p:cNvCxnSpPr>
            <a:cxnSpLocks/>
          </p:cNvCxnSpPr>
          <p:nvPr/>
        </p:nvCxnSpPr>
        <p:spPr>
          <a:xfrm flipV="1">
            <a:off x="3256387" y="2425960"/>
            <a:ext cx="895735" cy="830424"/>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710F8CA1-1269-4484-B9FD-1BF6F4208AD3}"/>
              </a:ext>
            </a:extLst>
          </p:cNvPr>
          <p:cNvCxnSpPr>
            <a:cxnSpLocks/>
          </p:cNvCxnSpPr>
          <p:nvPr/>
        </p:nvCxnSpPr>
        <p:spPr>
          <a:xfrm flipH="1" flipV="1">
            <a:off x="8046101" y="2425960"/>
            <a:ext cx="808650" cy="830424"/>
          </a:xfrm>
          <a:prstGeom prst="straightConnector1">
            <a:avLst/>
          </a:prstGeom>
          <a:ln w="1270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矢印: 上カーブ 24">
            <a:extLst>
              <a:ext uri="{FF2B5EF4-FFF2-40B4-BE49-F238E27FC236}">
                <a16:creationId xmlns:a16="http://schemas.microsoft.com/office/drawing/2014/main" id="{FC67979D-1BFB-4F99-8E92-450CA778F344}"/>
              </a:ext>
            </a:extLst>
          </p:cNvPr>
          <p:cNvSpPr/>
          <p:nvPr/>
        </p:nvSpPr>
        <p:spPr>
          <a:xfrm>
            <a:off x="3144416" y="4720252"/>
            <a:ext cx="3023110" cy="662475"/>
          </a:xfrm>
          <a:prstGeom prst="curvedUp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矢印: 上カーブ 25">
            <a:extLst>
              <a:ext uri="{FF2B5EF4-FFF2-40B4-BE49-F238E27FC236}">
                <a16:creationId xmlns:a16="http://schemas.microsoft.com/office/drawing/2014/main" id="{86D776B4-067F-478D-90EC-E00DEA3FA8DE}"/>
              </a:ext>
            </a:extLst>
          </p:cNvPr>
          <p:cNvSpPr/>
          <p:nvPr/>
        </p:nvSpPr>
        <p:spPr>
          <a:xfrm>
            <a:off x="3101393" y="4720252"/>
            <a:ext cx="6042607" cy="8814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 name="直線矢印コネクタ 9">
            <a:extLst>
              <a:ext uri="{FF2B5EF4-FFF2-40B4-BE49-F238E27FC236}">
                <a16:creationId xmlns:a16="http://schemas.microsoft.com/office/drawing/2014/main" id="{2B832AC6-926C-4795-B5A5-3CEAF53C174E}"/>
              </a:ext>
            </a:extLst>
          </p:cNvPr>
          <p:cNvCxnSpPr>
            <a:cxnSpLocks/>
          </p:cNvCxnSpPr>
          <p:nvPr/>
        </p:nvCxnSpPr>
        <p:spPr>
          <a:xfrm flipV="1">
            <a:off x="6045200" y="2351314"/>
            <a:ext cx="0" cy="905070"/>
          </a:xfrm>
          <a:prstGeom prst="straightConnector1">
            <a:avLst/>
          </a:prstGeom>
          <a:ln w="1270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C5B3E01-68BA-44D3-A669-FB96CDE7C849}"/>
              </a:ext>
            </a:extLst>
          </p:cNvPr>
          <p:cNvSpPr txBox="1"/>
          <p:nvPr/>
        </p:nvSpPr>
        <p:spPr>
          <a:xfrm>
            <a:off x="11336866" y="6138333"/>
            <a:ext cx="508000" cy="584775"/>
          </a:xfrm>
          <a:prstGeom prst="rect">
            <a:avLst/>
          </a:prstGeom>
          <a:noFill/>
        </p:spPr>
        <p:txBody>
          <a:bodyPr wrap="square" rtlCol="0">
            <a:spAutoFit/>
          </a:bodyPr>
          <a:lstStyle/>
          <a:p>
            <a:r>
              <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rPr>
              <a:t>１</a:t>
            </a:r>
          </a:p>
        </p:txBody>
      </p:sp>
    </p:spTree>
    <p:extLst>
      <p:ext uri="{BB962C8B-B14F-4D97-AF65-F5344CB8AC3E}">
        <p14:creationId xmlns:p14="http://schemas.microsoft.com/office/powerpoint/2010/main" val="381767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707992" y="617719"/>
            <a:ext cx="6777299" cy="1254221"/>
            <a:chOff x="1350700" y="3483365"/>
            <a:chExt cx="6777299" cy="1254221"/>
          </a:xfrm>
        </p:grpSpPr>
        <p:sp>
          <p:nvSpPr>
            <p:cNvPr id="18" name="片側の 2 つの角を丸めた四角形 17"/>
            <p:cNvSpPr/>
            <p:nvPr/>
          </p:nvSpPr>
          <p:spPr>
            <a:xfrm rot="5400000">
              <a:off x="4112239" y="721826"/>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片側の 2 つの角を丸めた四角形 4"/>
            <p:cNvSpPr txBox="1"/>
            <p:nvPr/>
          </p:nvSpPr>
          <p:spPr>
            <a:xfrm>
              <a:off x="1350700" y="3544591"/>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100" kern="1200" dirty="0">
                  <a:latin typeface="UD デジタル 教科書体 N-R" panose="02020400000000000000" pitchFamily="17" charset="-128"/>
                  <a:ea typeface="UD デジタル 教科書体 N-R" panose="02020400000000000000" pitchFamily="17" charset="-128"/>
                </a:rPr>
                <a:t>タイム③　＜よいカードにシールを貼る＞</a:t>
              </a:r>
            </a:p>
            <a:p>
              <a:pPr marL="228600" lvl="1" indent="-228600" algn="l" defTabSz="933450">
                <a:lnSpc>
                  <a:spcPct val="90000"/>
                </a:lnSpc>
                <a:spcBef>
                  <a:spcPct val="0"/>
                </a:spcBef>
                <a:spcAft>
                  <a:spcPct val="15000"/>
                </a:spcAft>
                <a:buChar char="••"/>
              </a:pPr>
              <a:r>
                <a:rPr kumimoji="1" lang="ja-JP" altLang="en-US" sz="2100" b="1" u="sng" kern="1200" dirty="0">
                  <a:solidFill>
                    <a:srgbClr val="002060"/>
                  </a:solidFill>
                  <a:latin typeface="UD デジタル 教科書体 N-R" panose="02020400000000000000" pitchFamily="17" charset="-128"/>
                  <a:ea typeface="UD デジタル 教科書体 N-R" panose="02020400000000000000" pitchFamily="17" charset="-128"/>
                </a:rPr>
                <a:t>よりよい自己紹介文にするために見直しをしよう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179620" y="2452007"/>
            <a:ext cx="8793180" cy="3445931"/>
          </a:xfrm>
          <a:prstGeom prst="borderCallout1">
            <a:avLst>
              <a:gd name="adj1" fmla="val 8431"/>
              <a:gd name="adj2" fmla="val -691"/>
              <a:gd name="adj3" fmla="val -25405"/>
              <a:gd name="adj4" fmla="val -7289"/>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9C6BC71E-EAE4-49C4-AEA1-8A9ED7C57890}"/>
              </a:ext>
            </a:extLst>
          </p:cNvPr>
          <p:cNvSpPr txBox="1"/>
          <p:nvPr/>
        </p:nvSpPr>
        <p:spPr>
          <a:xfrm>
            <a:off x="6902038" y="2901821"/>
            <a:ext cx="3867423" cy="2308324"/>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①　皆の添削された部分を確認し、</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今回の見直しのポイントを見つけ</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表記の統一等</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②　各自でカードを見直し、書き直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す。</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4" name="正方形/長方形 3">
            <a:extLst>
              <a:ext uri="{FF2B5EF4-FFF2-40B4-BE49-F238E27FC236}">
                <a16:creationId xmlns:a16="http://schemas.microsoft.com/office/drawing/2014/main" id="{B78BB1E7-464F-4B73-946B-15FFD4246385}"/>
              </a:ext>
            </a:extLst>
          </p:cNvPr>
          <p:cNvSpPr/>
          <p:nvPr/>
        </p:nvSpPr>
        <p:spPr>
          <a:xfrm>
            <a:off x="2351791" y="2597854"/>
            <a:ext cx="4404049" cy="31542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3415C2E9-32BB-4881-83C7-66E19860C8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7557" y="2805273"/>
            <a:ext cx="1053692" cy="2828449"/>
          </a:xfrm>
          <a:prstGeom prst="rect">
            <a:avLst/>
          </a:prstGeom>
        </p:spPr>
      </p:pic>
      <p:pic>
        <p:nvPicPr>
          <p:cNvPr id="6" name="図 5">
            <a:extLst>
              <a:ext uri="{FF2B5EF4-FFF2-40B4-BE49-F238E27FC236}">
                <a16:creationId xmlns:a16="http://schemas.microsoft.com/office/drawing/2014/main" id="{D84B4893-CFB6-4620-BD3B-CE691AFD7B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2950" y="2805273"/>
            <a:ext cx="1053692" cy="2828449"/>
          </a:xfrm>
          <a:prstGeom prst="rect">
            <a:avLst/>
          </a:prstGeom>
        </p:spPr>
      </p:pic>
      <p:sp>
        <p:nvSpPr>
          <p:cNvPr id="8" name="テキスト ボックス 7">
            <a:extLst>
              <a:ext uri="{FF2B5EF4-FFF2-40B4-BE49-F238E27FC236}">
                <a16:creationId xmlns:a16="http://schemas.microsoft.com/office/drawing/2014/main" id="{684F77B2-24BE-40E1-AE14-989E505574A5}"/>
              </a:ext>
            </a:extLst>
          </p:cNvPr>
          <p:cNvSpPr txBox="1"/>
          <p:nvPr/>
        </p:nvSpPr>
        <p:spPr>
          <a:xfrm>
            <a:off x="5932349" y="2901821"/>
            <a:ext cx="461665" cy="1996751"/>
          </a:xfrm>
          <a:prstGeom prst="rect">
            <a:avLst/>
          </a:prstGeom>
          <a:noFill/>
          <a:ln>
            <a:solidFill>
              <a:schemeClr val="tx1"/>
            </a:solidFill>
          </a:ln>
        </p:spPr>
        <p:txBody>
          <a:bodyPr vert="eaVert" wrap="square" rtlCol="0">
            <a:spAutoFit/>
          </a:bodyPr>
          <a:lstStyle/>
          <a:p>
            <a:r>
              <a:rPr kumimoji="1" lang="ja-JP" altLang="en-US" dirty="0">
                <a:latin typeface="UD デジタル 教科書体 N-R" panose="02020400000000000000" pitchFamily="17" charset="-128"/>
                <a:ea typeface="UD デジタル 教科書体 N-R" panose="02020400000000000000" pitchFamily="17" charset="-128"/>
              </a:rPr>
              <a:t>ちがいをさがそう</a:t>
            </a:r>
          </a:p>
        </p:txBody>
      </p:sp>
      <p:sp>
        <p:nvSpPr>
          <p:cNvPr id="15" name="テキスト ボックス 14">
            <a:extLst>
              <a:ext uri="{FF2B5EF4-FFF2-40B4-BE49-F238E27FC236}">
                <a16:creationId xmlns:a16="http://schemas.microsoft.com/office/drawing/2014/main" id="{0CC1722B-8B5C-43CD-8132-8E440844CBA2}"/>
              </a:ext>
            </a:extLst>
          </p:cNvPr>
          <p:cNvSpPr txBox="1"/>
          <p:nvPr/>
        </p:nvSpPr>
        <p:spPr>
          <a:xfrm>
            <a:off x="4864323" y="3055297"/>
            <a:ext cx="400110" cy="2239348"/>
          </a:xfrm>
          <a:prstGeom prst="rect">
            <a:avLst/>
          </a:prstGeom>
          <a:solidFill>
            <a:schemeClr val="bg1">
              <a:lumMod val="85000"/>
            </a:schemeClr>
          </a:solidFill>
          <a:effectLst>
            <a:softEdge rad="12700"/>
          </a:effectLst>
        </p:spPr>
        <p:txBody>
          <a:bodyPr vert="eaVert" wrap="square" rtlCol="0">
            <a:spAutoFit/>
          </a:bodyPr>
          <a:lstStyle/>
          <a:p>
            <a:r>
              <a:rPr kumimoji="1" lang="ja-JP" altLang="en-US" sz="1400" dirty="0">
                <a:latin typeface="UD デジタル 教科書体 N-R" panose="02020400000000000000" pitchFamily="17" charset="-128"/>
                <a:ea typeface="UD デジタル 教科書体 N-R" panose="02020400000000000000" pitchFamily="17" charset="-128"/>
              </a:rPr>
              <a:t>添削して打ち直したカード</a:t>
            </a:r>
          </a:p>
        </p:txBody>
      </p:sp>
      <p:sp>
        <p:nvSpPr>
          <p:cNvPr id="17" name="テキスト ボックス 16">
            <a:extLst>
              <a:ext uri="{FF2B5EF4-FFF2-40B4-BE49-F238E27FC236}">
                <a16:creationId xmlns:a16="http://schemas.microsoft.com/office/drawing/2014/main" id="{9A77E9B4-7E6F-411E-B2E3-BFCF62B52203}"/>
              </a:ext>
            </a:extLst>
          </p:cNvPr>
          <p:cNvSpPr txBox="1"/>
          <p:nvPr/>
        </p:nvSpPr>
        <p:spPr>
          <a:xfrm>
            <a:off x="3359632" y="3055297"/>
            <a:ext cx="400110" cy="2239348"/>
          </a:xfrm>
          <a:prstGeom prst="rect">
            <a:avLst/>
          </a:prstGeom>
          <a:solidFill>
            <a:schemeClr val="bg1">
              <a:lumMod val="85000"/>
            </a:schemeClr>
          </a:solidFill>
          <a:effectLst>
            <a:softEdge rad="12700"/>
          </a:effectLst>
        </p:spPr>
        <p:txBody>
          <a:bodyPr vert="eaVert" wrap="square" rtlCol="0">
            <a:spAutoFit/>
          </a:bodyPr>
          <a:lstStyle/>
          <a:p>
            <a:r>
              <a:rPr kumimoji="1" lang="ja-JP" altLang="en-US" sz="1400" dirty="0">
                <a:latin typeface="UD デジタル 教科書体 N-R" panose="02020400000000000000" pitchFamily="17" charset="-128"/>
                <a:ea typeface="UD デジタル 教科書体 N-R" panose="02020400000000000000" pitchFamily="17" charset="-128"/>
              </a:rPr>
              <a:t>各自が記入したカード</a:t>
            </a:r>
          </a:p>
        </p:txBody>
      </p:sp>
      <p:sp>
        <p:nvSpPr>
          <p:cNvPr id="13" name="テキスト ボックス 12">
            <a:extLst>
              <a:ext uri="{FF2B5EF4-FFF2-40B4-BE49-F238E27FC236}">
                <a16:creationId xmlns:a16="http://schemas.microsoft.com/office/drawing/2014/main" id="{3E27C1B4-1B10-4222-AB64-75F4BA2FA865}"/>
              </a:ext>
            </a:extLst>
          </p:cNvPr>
          <p:cNvSpPr txBox="1"/>
          <p:nvPr/>
        </p:nvSpPr>
        <p:spPr>
          <a:xfrm>
            <a:off x="11336865" y="6138333"/>
            <a:ext cx="762001"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19</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42284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737389" y="561480"/>
            <a:ext cx="6777299" cy="1254221"/>
            <a:chOff x="1350700" y="3483365"/>
            <a:chExt cx="6777299" cy="1254221"/>
          </a:xfrm>
        </p:grpSpPr>
        <p:sp>
          <p:nvSpPr>
            <p:cNvPr id="11" name="片側の 2 つの角を丸めた四角形 10"/>
            <p:cNvSpPr/>
            <p:nvPr/>
          </p:nvSpPr>
          <p:spPr>
            <a:xfrm rot="5400000">
              <a:off x="4112239" y="721826"/>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片側の 2 つの角を丸めた四角形 4"/>
            <p:cNvSpPr txBox="1"/>
            <p:nvPr/>
          </p:nvSpPr>
          <p:spPr>
            <a:xfrm>
              <a:off x="1350700" y="3544591"/>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b="1" u="sng" kern="1200" dirty="0" err="1">
                  <a:solidFill>
                    <a:srgbClr val="002060"/>
                  </a:solidFill>
                  <a:latin typeface="UD デジタル 教科書体 N-R" panose="02020400000000000000" pitchFamily="17" charset="-128"/>
                  <a:ea typeface="UD デジタル 教科書体 N-R" panose="02020400000000000000" pitchFamily="17" charset="-128"/>
                </a:rPr>
                <a:t>ほめほめ</a:t>
              </a:r>
              <a:r>
                <a:rPr kumimoji="1" lang="ja-JP" altLang="en-US" sz="2100" b="1" u="sng" kern="1200" dirty="0">
                  <a:solidFill>
                    <a:srgbClr val="002060"/>
                  </a:solidFill>
                  <a:latin typeface="UD デジタル 教科書体 N-R" panose="02020400000000000000" pitchFamily="17" charset="-128"/>
                  <a:ea typeface="UD デジタル 教科書体 N-R" panose="02020400000000000000" pitchFamily="17" charset="-128"/>
                </a:rPr>
                <a:t>タイム③　＜よいカードにシールを貼る＞</a:t>
              </a:r>
            </a:p>
            <a:p>
              <a:pPr marL="228600" lvl="1" indent="-228600" algn="l" defTabSz="933450">
                <a:lnSpc>
                  <a:spcPct val="90000"/>
                </a:lnSpc>
                <a:spcBef>
                  <a:spcPct val="0"/>
                </a:spcBef>
                <a:spcAft>
                  <a:spcPct val="15000"/>
                </a:spcAft>
                <a:buChar char="••"/>
              </a:pPr>
              <a:r>
                <a:rPr kumimoji="1" lang="ja-JP" altLang="en-US" sz="2100" kern="1200" dirty="0">
                  <a:latin typeface="UD デジタル 教科書体 N-R" panose="02020400000000000000" pitchFamily="17" charset="-128"/>
                  <a:ea typeface="UD デジタル 教科書体 N-R" panose="02020400000000000000" pitchFamily="17" charset="-128"/>
                </a:rPr>
                <a:t>よりよい自己紹介文にするために見直しをしよう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179620" y="2452007"/>
            <a:ext cx="8793180" cy="3445931"/>
          </a:xfrm>
          <a:prstGeom prst="borderCallout1">
            <a:avLst>
              <a:gd name="adj1" fmla="val 8431"/>
              <a:gd name="adj2" fmla="val -691"/>
              <a:gd name="adj3" fmla="val -36416"/>
              <a:gd name="adj4" fmla="val -5724"/>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9C6BC71E-EAE4-49C4-AEA1-8A9ED7C57890}"/>
              </a:ext>
            </a:extLst>
          </p:cNvPr>
          <p:cNvSpPr txBox="1"/>
          <p:nvPr/>
        </p:nvSpPr>
        <p:spPr>
          <a:xfrm>
            <a:off x="6881379" y="2774935"/>
            <a:ext cx="3867423" cy="2862322"/>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①　前回台紙に貼った自己紹介文を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見直し、すべてのカードを確認し、</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書き直す。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②　グループ内で自己紹介文を互い</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に読み合い、伝えたいことが伝</a:t>
            </a:r>
            <a:r>
              <a:rPr kumimoji="1" lang="ja-JP" altLang="en-US" dirty="0" err="1">
                <a:solidFill>
                  <a:schemeClr val="bg1"/>
                </a:solidFill>
                <a:latin typeface="UD デジタル 教科書体 N-R" panose="02020400000000000000" pitchFamily="17" charset="-128"/>
                <a:ea typeface="UD デジタル 教科書体 N-R" panose="02020400000000000000" pitchFamily="17" charset="-128"/>
              </a:rPr>
              <a:t>わ</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r>
              <a:rPr kumimoji="1" lang="ja-JP" altLang="en-US" dirty="0" err="1">
                <a:solidFill>
                  <a:schemeClr val="bg1"/>
                </a:solidFill>
                <a:latin typeface="UD デジタル 教科書体 N-R" panose="02020400000000000000" pitchFamily="17" charset="-128"/>
                <a:ea typeface="UD デジタル 教科書体 N-R" panose="02020400000000000000" pitchFamily="17" charset="-128"/>
              </a:rPr>
              <a:t>る</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カードの周りにシールを貼って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返す。</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４～５人程度のグループで行</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う。</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p:txBody>
      </p:sp>
      <p:pic>
        <p:nvPicPr>
          <p:cNvPr id="18" name="図 17">
            <a:extLst>
              <a:ext uri="{FF2B5EF4-FFF2-40B4-BE49-F238E27FC236}">
                <a16:creationId xmlns:a16="http://schemas.microsoft.com/office/drawing/2014/main" id="{393E4180-C7AF-4A1F-89E9-0AFA4CCE4F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2441" y="2604275"/>
            <a:ext cx="4469575" cy="3154994"/>
          </a:xfrm>
          <a:prstGeom prst="rect">
            <a:avLst/>
          </a:prstGeom>
          <a:ln>
            <a:solidFill>
              <a:schemeClr val="tx1"/>
            </a:solidFill>
          </a:ln>
        </p:spPr>
      </p:pic>
      <p:sp>
        <p:nvSpPr>
          <p:cNvPr id="9" name="正方形/長方形 8">
            <a:extLst>
              <a:ext uri="{FF2B5EF4-FFF2-40B4-BE49-F238E27FC236}">
                <a16:creationId xmlns:a16="http://schemas.microsoft.com/office/drawing/2014/main" id="{3D8CBBA2-6024-497A-8A7C-CE61BE9F5982}"/>
              </a:ext>
            </a:extLst>
          </p:cNvPr>
          <p:cNvSpPr/>
          <p:nvPr/>
        </p:nvSpPr>
        <p:spPr>
          <a:xfrm>
            <a:off x="2944536" y="2604275"/>
            <a:ext cx="2951904" cy="315499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4A17D50-0E96-4C04-80B4-F1CB0B519B84}"/>
              </a:ext>
            </a:extLst>
          </p:cNvPr>
          <p:cNvSpPr txBox="1"/>
          <p:nvPr/>
        </p:nvSpPr>
        <p:spPr>
          <a:xfrm>
            <a:off x="11336866" y="6138333"/>
            <a:ext cx="626534"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20</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806917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0D4771DB-7DD5-4BDE-A5CB-8B16D9E12AAB}"/>
              </a:ext>
            </a:extLst>
          </p:cNvPr>
          <p:cNvGrpSpPr/>
          <p:nvPr/>
        </p:nvGrpSpPr>
        <p:grpSpPr>
          <a:xfrm>
            <a:off x="704322" y="575095"/>
            <a:ext cx="6987156" cy="1254221"/>
            <a:chOff x="1350700" y="3483365"/>
            <a:chExt cx="6777299" cy="1254221"/>
          </a:xfrm>
        </p:grpSpPr>
        <p:sp>
          <p:nvSpPr>
            <p:cNvPr id="10" name="四角形: 上の 2 つの角を丸める 9">
              <a:extLst>
                <a:ext uri="{FF2B5EF4-FFF2-40B4-BE49-F238E27FC236}">
                  <a16:creationId xmlns:a16="http://schemas.microsoft.com/office/drawing/2014/main" id="{31F1912A-224A-4F1A-A206-F9F0A1EA8020}"/>
                </a:ext>
              </a:extLst>
            </p:cNvPr>
            <p:cNvSpPr/>
            <p:nvPr/>
          </p:nvSpPr>
          <p:spPr>
            <a:xfrm rot="5400000">
              <a:off x="4112239" y="721826"/>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四角形: 上の 2 つの角を丸める 4">
              <a:extLst>
                <a:ext uri="{FF2B5EF4-FFF2-40B4-BE49-F238E27FC236}">
                  <a16:creationId xmlns:a16="http://schemas.microsoft.com/office/drawing/2014/main" id="{E39A2FBD-A00C-46F3-8283-DF9912D6C49A}"/>
                </a:ext>
              </a:extLst>
            </p:cNvPr>
            <p:cNvSpPr txBox="1"/>
            <p:nvPr/>
          </p:nvSpPr>
          <p:spPr>
            <a:xfrm>
              <a:off x="1350700" y="3544591"/>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タイム③　＜よいカードにシールを貼る＞</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よりよい自己紹介文のために見直しをしてみよう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286000" y="2452417"/>
            <a:ext cx="9643534" cy="3445931"/>
          </a:xfrm>
          <a:prstGeom prst="borderCallout1">
            <a:avLst>
              <a:gd name="adj1" fmla="val 8431"/>
              <a:gd name="adj2" fmla="val -691"/>
              <a:gd name="adj3" fmla="val -26774"/>
              <a:gd name="adj4" fmla="val -4619"/>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56587" y="2547125"/>
            <a:ext cx="5327780" cy="3256517"/>
          </a:xfrm>
          <a:prstGeom prst="rect">
            <a:avLst/>
          </a:prstGeom>
        </p:spPr>
      </p:pic>
      <p:sp>
        <p:nvSpPr>
          <p:cNvPr id="12" name="テキスト ボックス 11">
            <a:extLst>
              <a:ext uri="{FF2B5EF4-FFF2-40B4-BE49-F238E27FC236}">
                <a16:creationId xmlns:a16="http://schemas.microsoft.com/office/drawing/2014/main" id="{1C8D4BA4-2C9C-4637-B9C6-4B1368CCC393}"/>
              </a:ext>
            </a:extLst>
          </p:cNvPr>
          <p:cNvSpPr txBox="1"/>
          <p:nvPr/>
        </p:nvSpPr>
        <p:spPr>
          <a:xfrm>
            <a:off x="8246772" y="2846948"/>
            <a:ext cx="3513667" cy="3139321"/>
          </a:xfrm>
          <a:prstGeom prst="rect">
            <a:avLst/>
          </a:prstGeom>
          <a:noFill/>
        </p:spPr>
        <p:txBody>
          <a:bodyPr wrap="square" rtlCol="0">
            <a:spAutoFit/>
          </a:bodyPr>
          <a:lstStyle/>
          <a:p>
            <a:r>
              <a:rPr kumimoji="1" lang="ja-JP" altLang="en-US" dirty="0">
                <a:solidFill>
                  <a:schemeClr val="accent6">
                    <a:lumMod val="40000"/>
                    <a:lumOff val="60000"/>
                  </a:schemeClr>
                </a:solidFill>
                <a:latin typeface="UD デジタル 教科書体 N-R" panose="02020400000000000000" pitchFamily="17" charset="-128"/>
                <a:ea typeface="UD デジタル 教科書体 N-R" panose="02020400000000000000" pitchFamily="17" charset="-128"/>
              </a:rPr>
              <a:t>①　「今日の学習のめあて」を</a:t>
            </a:r>
            <a:endParaRPr kumimoji="1" lang="en-US" altLang="ja-JP" dirty="0">
              <a:solidFill>
                <a:schemeClr val="accent6">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6">
                    <a:lumMod val="40000"/>
                    <a:lumOff val="60000"/>
                  </a:schemeClr>
                </a:solidFill>
                <a:latin typeface="UD デジタル 教科書体 N-R" panose="02020400000000000000" pitchFamily="17" charset="-128"/>
                <a:ea typeface="UD デジタル 教科書体 N-R" panose="02020400000000000000" pitchFamily="17" charset="-128"/>
              </a:rPr>
              <a:t>　確認する。</a:t>
            </a:r>
            <a:endParaRPr kumimoji="1" lang="en-US" altLang="ja-JP" dirty="0">
              <a:solidFill>
                <a:schemeClr val="accent6">
                  <a:lumMod val="40000"/>
                  <a:lumOff val="60000"/>
                </a:schemeClr>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②　「今日の学習のめあて」を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手がかりに自己評価をする。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③　「今日の学習のめあて」に</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書かれていることのみ評価す</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8" name="テキスト ボックス 7">
            <a:extLst>
              <a:ext uri="{FF2B5EF4-FFF2-40B4-BE49-F238E27FC236}">
                <a16:creationId xmlns:a16="http://schemas.microsoft.com/office/drawing/2014/main" id="{058E149F-203C-4D72-A4E2-C757E6E124C6}"/>
              </a:ext>
            </a:extLst>
          </p:cNvPr>
          <p:cNvSpPr txBox="1"/>
          <p:nvPr/>
        </p:nvSpPr>
        <p:spPr>
          <a:xfrm>
            <a:off x="11336866" y="6138333"/>
            <a:ext cx="702734"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21</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12129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695825" y="580825"/>
            <a:ext cx="6777299" cy="1254221"/>
            <a:chOff x="1350700" y="3483365"/>
            <a:chExt cx="6777299" cy="1254221"/>
          </a:xfrm>
        </p:grpSpPr>
        <p:sp>
          <p:nvSpPr>
            <p:cNvPr id="11" name="片側の 2 つの角を丸めた四角形 10"/>
            <p:cNvSpPr/>
            <p:nvPr/>
          </p:nvSpPr>
          <p:spPr>
            <a:xfrm rot="5400000">
              <a:off x="4112239" y="721826"/>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片側の 2 つの角を丸めた四角形 4"/>
            <p:cNvSpPr txBox="1"/>
            <p:nvPr/>
          </p:nvSpPr>
          <p:spPr>
            <a:xfrm>
              <a:off x="1350700" y="3544591"/>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b="1" u="sng" kern="1200" dirty="0" err="1">
                  <a:solidFill>
                    <a:srgbClr val="002060"/>
                  </a:solidFill>
                  <a:latin typeface="UD デジタル 教科書体 N-R" panose="02020400000000000000" pitchFamily="17" charset="-128"/>
                  <a:ea typeface="UD デジタル 教科書体 N-R" panose="02020400000000000000" pitchFamily="17" charset="-128"/>
                </a:rPr>
                <a:t>ほめほめ</a:t>
              </a:r>
              <a:r>
                <a:rPr kumimoji="1" lang="ja-JP" altLang="en-US" sz="2100" b="1" u="sng" kern="1200" dirty="0">
                  <a:solidFill>
                    <a:srgbClr val="002060"/>
                  </a:solidFill>
                  <a:latin typeface="UD デジタル 教科書体 N-R" panose="02020400000000000000" pitchFamily="17" charset="-128"/>
                  <a:ea typeface="UD デジタル 教科書体 N-R" panose="02020400000000000000" pitchFamily="17" charset="-128"/>
                </a:rPr>
                <a:t>タイム③　＜よいカードにシールを貼る＞</a:t>
              </a:r>
            </a:p>
            <a:p>
              <a:pPr marL="228600" lvl="1" indent="-228600" algn="l" defTabSz="933450">
                <a:lnSpc>
                  <a:spcPct val="90000"/>
                </a:lnSpc>
                <a:spcBef>
                  <a:spcPct val="0"/>
                </a:spcBef>
                <a:spcAft>
                  <a:spcPct val="15000"/>
                </a:spcAft>
                <a:buChar char="••"/>
              </a:pPr>
              <a:r>
                <a:rPr kumimoji="1" lang="ja-JP" altLang="en-US" sz="2100" b="1" u="sng" kern="1200" dirty="0">
                  <a:solidFill>
                    <a:srgbClr val="002060"/>
                  </a:solidFill>
                  <a:latin typeface="UD デジタル 教科書体 N-R" panose="02020400000000000000" pitchFamily="17" charset="-128"/>
                  <a:ea typeface="UD デジタル 教科書体 N-R" panose="02020400000000000000" pitchFamily="17" charset="-128"/>
                </a:rPr>
                <a:t>よりよい自己紹介文にするために見直しをしよう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179620" y="2452007"/>
            <a:ext cx="8793180" cy="3445931"/>
          </a:xfrm>
          <a:prstGeom prst="borderCallout1">
            <a:avLst>
              <a:gd name="adj1" fmla="val 8431"/>
              <a:gd name="adj2" fmla="val -691"/>
              <a:gd name="adj3" fmla="val -23573"/>
              <a:gd name="adj4" fmla="val -5935"/>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F9226989-3E0B-46E0-8818-A217C7FEA2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4666" y="2615336"/>
            <a:ext cx="4231667" cy="3140005"/>
          </a:xfrm>
          <a:prstGeom prst="rect">
            <a:avLst/>
          </a:prstGeom>
        </p:spPr>
      </p:pic>
      <p:sp>
        <p:nvSpPr>
          <p:cNvPr id="4" name="正方形/長方形 3">
            <a:extLst>
              <a:ext uri="{FF2B5EF4-FFF2-40B4-BE49-F238E27FC236}">
                <a16:creationId xmlns:a16="http://schemas.microsoft.com/office/drawing/2014/main" id="{757FCCDB-84FD-4A5A-82D3-BEE248A6DBB4}"/>
              </a:ext>
            </a:extLst>
          </p:cNvPr>
          <p:cNvSpPr/>
          <p:nvPr/>
        </p:nvSpPr>
        <p:spPr>
          <a:xfrm>
            <a:off x="2751589" y="2681322"/>
            <a:ext cx="964734" cy="29288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C6BC71E-EAE4-49C4-AEA1-8A9ED7C57890}"/>
              </a:ext>
            </a:extLst>
          </p:cNvPr>
          <p:cNvSpPr txBox="1"/>
          <p:nvPr/>
        </p:nvSpPr>
        <p:spPr>
          <a:xfrm>
            <a:off x="6881379" y="2691808"/>
            <a:ext cx="3867423" cy="3970318"/>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「ふりかえりシート」に、内容のまとまりごとに、以下のことを記入していく。</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・「何をしたか」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「何ができたか」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・「どんなことに気づいたか」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「何がよかったか」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「何が楽しかったか」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・「これからどうしたいか」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9" name="テキスト ボックス 8">
            <a:extLst>
              <a:ext uri="{FF2B5EF4-FFF2-40B4-BE49-F238E27FC236}">
                <a16:creationId xmlns:a16="http://schemas.microsoft.com/office/drawing/2014/main" id="{BE1E610B-3E7F-455C-8ED3-DC07A53D0E80}"/>
              </a:ext>
            </a:extLst>
          </p:cNvPr>
          <p:cNvSpPr txBox="1"/>
          <p:nvPr/>
        </p:nvSpPr>
        <p:spPr>
          <a:xfrm>
            <a:off x="11336866" y="6138333"/>
            <a:ext cx="601134"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22</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45028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0636A26-6AD8-46C3-ABCA-5EC8701D5ECD}"/>
              </a:ext>
            </a:extLst>
          </p:cNvPr>
          <p:cNvSpPr txBox="1"/>
          <p:nvPr/>
        </p:nvSpPr>
        <p:spPr>
          <a:xfrm>
            <a:off x="491066" y="43360"/>
            <a:ext cx="5262979" cy="769441"/>
          </a:xfrm>
          <a:prstGeom prst="rect">
            <a:avLst/>
          </a:prstGeom>
          <a:noFill/>
        </p:spPr>
        <p:txBody>
          <a:bodyPr wrap="none" rtlCol="0">
            <a:spAutoFit/>
          </a:bodyPr>
          <a:lstStyle/>
          <a:p>
            <a:r>
              <a:rPr kumimoji="1" lang="en-US" altLang="ja-JP" sz="4400" dirty="0">
                <a:latin typeface="UD デジタル 教科書体 N-R" panose="02020400000000000000" pitchFamily="17" charset="-128"/>
                <a:ea typeface="UD デジタル 教科書体 N-R" panose="02020400000000000000" pitchFamily="17" charset="-128"/>
              </a:rPr>
              <a:t>【</a:t>
            </a:r>
            <a:r>
              <a:rPr kumimoji="1" lang="ja-JP" altLang="en-US" sz="4400" dirty="0">
                <a:latin typeface="UD デジタル 教科書体 N-R" panose="02020400000000000000" pitchFamily="17" charset="-128"/>
                <a:ea typeface="UD デジタル 教科書体 N-R" panose="02020400000000000000" pitchFamily="17" charset="-128"/>
              </a:rPr>
              <a:t>教材について①</a:t>
            </a:r>
            <a:r>
              <a:rPr kumimoji="1" lang="en-US" altLang="ja-JP" sz="4400" dirty="0">
                <a:latin typeface="UD デジタル 教科書体 N-R" panose="02020400000000000000" pitchFamily="17" charset="-128"/>
                <a:ea typeface="UD デジタル 教科書体 N-R" panose="02020400000000000000" pitchFamily="17" charset="-128"/>
              </a:rPr>
              <a:t>】</a:t>
            </a:r>
            <a:endParaRPr kumimoji="1" lang="ja-JP" altLang="en-US" sz="4400"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A0DE7AE3-3ABC-4642-8EDC-4CAD06B47423}"/>
              </a:ext>
            </a:extLst>
          </p:cNvPr>
          <p:cNvSpPr txBox="1"/>
          <p:nvPr/>
        </p:nvSpPr>
        <p:spPr>
          <a:xfrm>
            <a:off x="614266" y="757855"/>
            <a:ext cx="10963468" cy="5693866"/>
          </a:xfrm>
          <a:prstGeom prst="rect">
            <a:avLst/>
          </a:prstGeom>
          <a:noFill/>
        </p:spPr>
        <p:txBody>
          <a:bodyPr wrap="square" rtlCol="0">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　この教材は、特別支援学校の授業で使用したものです。</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kumimoji="1" lang="ja-JP" altLang="en-US" sz="2800" dirty="0">
                <a:latin typeface="UD デジタル 教科書体 N-R" panose="02020400000000000000" pitchFamily="17" charset="-128"/>
                <a:ea typeface="UD デジタル 教科書体 N-R" panose="02020400000000000000" pitchFamily="17" charset="-128"/>
              </a:rPr>
              <a:t>　書くことに苦手意識をもっている子どもたちに、書く楽しさを感じて、主体的に学習に取り組んでもらえるよう工夫しました。</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kumimoji="1" lang="ja-JP" altLang="en-US" sz="2800" dirty="0">
                <a:latin typeface="UD デジタル 教科書体 N-R" panose="02020400000000000000" pitchFamily="17" charset="-128"/>
                <a:ea typeface="UD デジタル 教科書体 N-R" panose="02020400000000000000" pitchFamily="17" charset="-128"/>
              </a:rPr>
              <a:t>　まずは、たくさんほめられて、楽しい気持ちで授業に取り組んでもらえるように、「</a:t>
            </a:r>
            <a:r>
              <a:rPr kumimoji="1" lang="ja-JP" altLang="en-US" sz="2800" dirty="0" err="1">
                <a:latin typeface="UD デジタル 教科書体 N-R" panose="02020400000000000000" pitchFamily="17" charset="-128"/>
                <a:ea typeface="UD デジタル 教科書体 N-R" panose="02020400000000000000" pitchFamily="17" charset="-128"/>
              </a:rPr>
              <a:t>ほめほめ</a:t>
            </a:r>
            <a:r>
              <a:rPr kumimoji="1" lang="ja-JP" altLang="en-US" sz="2800" dirty="0">
                <a:latin typeface="UD デジタル 教科書体 N-R" panose="02020400000000000000" pitchFamily="17" charset="-128"/>
                <a:ea typeface="UD デジタル 教科書体 N-R" panose="02020400000000000000" pitchFamily="17" charset="-128"/>
              </a:rPr>
              <a:t>タイム」を用意しました。</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kumimoji="1" lang="ja-JP" altLang="en-US" sz="2800" dirty="0">
                <a:latin typeface="UD デジタル 教科書体 N-R" panose="02020400000000000000" pitchFamily="17" charset="-128"/>
                <a:ea typeface="UD デジタル 教科書体 N-R" panose="02020400000000000000" pitchFamily="17" charset="-128"/>
              </a:rPr>
              <a:t>　自分のよさを、インタビューやワークシート等で伝えてもらい、客観的に自分のよいところを確認した子どもたちは、伝えたいという気持ちを膨らませ、とても素敵な自己紹介文を書き上げました。</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kumimoji="1" lang="en-US" altLang="ja-JP" sz="2800" dirty="0">
                <a:latin typeface="UD デジタル 教科書体 N-R" panose="02020400000000000000" pitchFamily="17" charset="-128"/>
                <a:ea typeface="UD デジタル 教科書体 N-R" panose="02020400000000000000" pitchFamily="17" charset="-128"/>
              </a:rPr>
              <a:t>  </a:t>
            </a:r>
            <a:r>
              <a:rPr kumimoji="1" lang="ja-JP" altLang="en-US" sz="2800" dirty="0">
                <a:latin typeface="UD デジタル 教科書体 N-R" panose="02020400000000000000" pitchFamily="17" charset="-128"/>
                <a:ea typeface="UD デジタル 教科書体 N-R" panose="02020400000000000000" pitchFamily="17" charset="-128"/>
              </a:rPr>
              <a:t>最後のシールを貼ってもらう場面では、「自分たち以外で、誰にシールを貼ってもらいたい？」とたずねると、大きな声で、担任の</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kumimoji="1" lang="ja-JP" altLang="en-US" sz="2800" dirty="0">
                <a:latin typeface="UD デジタル 教科書体 N-R" panose="02020400000000000000" pitchFamily="17" charset="-128"/>
                <a:ea typeface="UD デジタル 教科書体 N-R" panose="02020400000000000000" pitchFamily="17" charset="-128"/>
              </a:rPr>
              <a:t>先生を呼んでいました。読んでもらいたいと思える自己紹介文が書けたのだと思います。</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kumimoji="1" lang="ja-JP" altLang="en-US" sz="2800" dirty="0">
                <a:latin typeface="UD デジタル 教科書体 N-R" panose="02020400000000000000" pitchFamily="17" charset="-128"/>
                <a:ea typeface="UD デジタル 教科書体 N-R" panose="02020400000000000000" pitchFamily="17" charset="-128"/>
              </a:rPr>
              <a:t>　　</a:t>
            </a:r>
          </a:p>
        </p:txBody>
      </p:sp>
      <p:sp>
        <p:nvSpPr>
          <p:cNvPr id="5" name="テキスト ボックス 4">
            <a:extLst>
              <a:ext uri="{FF2B5EF4-FFF2-40B4-BE49-F238E27FC236}">
                <a16:creationId xmlns:a16="http://schemas.microsoft.com/office/drawing/2014/main" id="{6F09B5DE-B9FE-4B51-B77F-3559B651E5D5}"/>
              </a:ext>
            </a:extLst>
          </p:cNvPr>
          <p:cNvSpPr txBox="1"/>
          <p:nvPr/>
        </p:nvSpPr>
        <p:spPr>
          <a:xfrm>
            <a:off x="11336865" y="6138333"/>
            <a:ext cx="609601"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23</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699603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9D06606-E1BB-499D-A78D-68E529A3B808}"/>
              </a:ext>
            </a:extLst>
          </p:cNvPr>
          <p:cNvSpPr/>
          <p:nvPr/>
        </p:nvSpPr>
        <p:spPr>
          <a:xfrm>
            <a:off x="595803" y="804508"/>
            <a:ext cx="10870164" cy="5693866"/>
          </a:xfrm>
          <a:prstGeom prst="rect">
            <a:avLst/>
          </a:prstGeom>
        </p:spPr>
        <p:txBody>
          <a:bodyPr wrap="square">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　授業の始まりには、今日、どんなことができればいいのかを「今日の学習のめあて」で確認し、内容のまとまりごとに自己評価をしました。さらに、子どもたちは、その手応えを「ふりかえりシート」に書くことで、各授業時間できちんと学ぶことができているという自信をもてるようになっていきました。評価されるのは、「今日の学習のめあて」に書かれていることです。文法も含め、示されたことのみが評価されるということを理解した子どもたちは、言葉の間違いを恐れず、どんどん書き始めました。そして「目標」について書くカードを選んだ子が、「私は夢が書きたい。</a:t>
            </a:r>
            <a:r>
              <a:rPr kumimoji="1" lang="en-US" altLang="ja-JP" sz="2800" dirty="0">
                <a:latin typeface="UD デジタル 教科書体 N-R" panose="02020400000000000000" pitchFamily="17" charset="-128"/>
                <a:ea typeface="UD デジタル 教科書体 N-R" panose="02020400000000000000" pitchFamily="17" charset="-128"/>
              </a:rPr>
              <a:t>『</a:t>
            </a:r>
            <a:r>
              <a:rPr kumimoji="1" lang="ja-JP" altLang="en-US" sz="2800" dirty="0">
                <a:latin typeface="UD デジタル 教科書体 N-R" panose="02020400000000000000" pitchFamily="17" charset="-128"/>
                <a:ea typeface="UD デジタル 教科書体 N-R" panose="02020400000000000000" pitchFamily="17" charset="-128"/>
              </a:rPr>
              <a:t>夢</a:t>
            </a:r>
            <a:r>
              <a:rPr kumimoji="1" lang="en-US" altLang="ja-JP" sz="2800" dirty="0">
                <a:latin typeface="UD デジタル 教科書体 N-R" panose="02020400000000000000" pitchFamily="17" charset="-128"/>
                <a:ea typeface="UD デジタル 教科書体 N-R" panose="02020400000000000000" pitchFamily="17" charset="-128"/>
              </a:rPr>
              <a:t>』</a:t>
            </a:r>
            <a:r>
              <a:rPr kumimoji="1" lang="ja-JP" altLang="en-US" sz="2800" dirty="0">
                <a:latin typeface="UD デジタル 教科書体 N-R" panose="02020400000000000000" pitchFamily="17" charset="-128"/>
                <a:ea typeface="UD デジタル 教科書体 N-R" panose="02020400000000000000" pitchFamily="17" charset="-128"/>
              </a:rPr>
              <a:t>と書き直してもいいですか？」と発言しました。何が書きたいのか、伝えたいことは何か、と考える過程で、自分の語彙の中からぴったりな「言葉」を選択することができたのです。</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kumimoji="1" lang="ja-JP" altLang="en-US" sz="2800" dirty="0">
                <a:latin typeface="UD デジタル 教科書体 N-R" panose="02020400000000000000" pitchFamily="17" charset="-128"/>
                <a:ea typeface="UD デジタル 教科書体 N-R" panose="02020400000000000000" pitchFamily="17" charset="-128"/>
              </a:rPr>
              <a:t>　</a:t>
            </a:r>
            <a:endParaRPr kumimoji="1" lang="en-US" altLang="ja-JP" sz="2800" dirty="0">
              <a:latin typeface="UD デジタル 教科書体 N-R" panose="02020400000000000000" pitchFamily="17" charset="-128"/>
              <a:ea typeface="UD デジタル 教科書体 N-R" panose="02020400000000000000" pitchFamily="17" charset="-128"/>
            </a:endParaRPr>
          </a:p>
        </p:txBody>
      </p:sp>
      <p:sp>
        <p:nvSpPr>
          <p:cNvPr id="3" name="テキスト ボックス 2">
            <a:extLst>
              <a:ext uri="{FF2B5EF4-FFF2-40B4-BE49-F238E27FC236}">
                <a16:creationId xmlns:a16="http://schemas.microsoft.com/office/drawing/2014/main" id="{0569B3A2-16EE-405C-B6E4-63CDBE392060}"/>
              </a:ext>
            </a:extLst>
          </p:cNvPr>
          <p:cNvSpPr txBox="1"/>
          <p:nvPr/>
        </p:nvSpPr>
        <p:spPr>
          <a:xfrm>
            <a:off x="463074" y="100379"/>
            <a:ext cx="5262979" cy="769441"/>
          </a:xfrm>
          <a:prstGeom prst="rect">
            <a:avLst/>
          </a:prstGeom>
          <a:noFill/>
        </p:spPr>
        <p:txBody>
          <a:bodyPr wrap="none" rtlCol="0">
            <a:spAutoFit/>
          </a:bodyPr>
          <a:lstStyle/>
          <a:p>
            <a:r>
              <a:rPr kumimoji="1" lang="en-US" altLang="ja-JP" sz="4400" dirty="0">
                <a:latin typeface="UD デジタル 教科書体 N-R" panose="02020400000000000000" pitchFamily="17" charset="-128"/>
                <a:ea typeface="UD デジタル 教科書体 N-R" panose="02020400000000000000" pitchFamily="17" charset="-128"/>
              </a:rPr>
              <a:t>【</a:t>
            </a:r>
            <a:r>
              <a:rPr kumimoji="1" lang="ja-JP" altLang="en-US" sz="4400" dirty="0">
                <a:latin typeface="UD デジタル 教科書体 N-R" panose="02020400000000000000" pitchFamily="17" charset="-128"/>
                <a:ea typeface="UD デジタル 教科書体 N-R" panose="02020400000000000000" pitchFamily="17" charset="-128"/>
              </a:rPr>
              <a:t>教材について②</a:t>
            </a:r>
            <a:r>
              <a:rPr kumimoji="1" lang="en-US" altLang="ja-JP" sz="4400" dirty="0">
                <a:latin typeface="UD デジタル 教科書体 N-R" panose="02020400000000000000" pitchFamily="17" charset="-128"/>
                <a:ea typeface="UD デジタル 教科書体 N-R" panose="02020400000000000000" pitchFamily="17" charset="-128"/>
              </a:rPr>
              <a:t>】</a:t>
            </a:r>
            <a:endParaRPr kumimoji="1" lang="ja-JP" altLang="en-US" sz="4400"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7D94F19A-0C48-4BFC-9A3D-0D2F417385D9}"/>
              </a:ext>
            </a:extLst>
          </p:cNvPr>
          <p:cNvSpPr txBox="1"/>
          <p:nvPr/>
        </p:nvSpPr>
        <p:spPr>
          <a:xfrm>
            <a:off x="11336865" y="6138333"/>
            <a:ext cx="609601"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24</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554260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569A4E-FAEC-442B-9E07-FF0F7328A5FF}"/>
              </a:ext>
            </a:extLst>
          </p:cNvPr>
          <p:cNvSpPr/>
          <p:nvPr/>
        </p:nvSpPr>
        <p:spPr>
          <a:xfrm>
            <a:off x="682690" y="732196"/>
            <a:ext cx="10971245" cy="5262979"/>
          </a:xfrm>
          <a:prstGeom prst="rect">
            <a:avLst/>
          </a:prstGeom>
        </p:spPr>
        <p:txBody>
          <a:bodyPr wrap="square">
            <a:spAutoFit/>
          </a:bodyPr>
          <a:lstStyle/>
          <a:p>
            <a:r>
              <a:rPr kumimoji="1" lang="ja-JP" altLang="en-US" sz="2800" dirty="0">
                <a:latin typeface="UD デジタル 教科書体 N-R" panose="02020400000000000000" pitchFamily="17" charset="-128"/>
                <a:ea typeface="UD デジタル 教科書体 N-R" panose="02020400000000000000" pitchFamily="17" charset="-128"/>
              </a:rPr>
              <a:t>　最後に行ったアンケートでは、全員が「今日の学習のめあて」を確認しながら授業を受けることができたと回答していました。評価のポイントを示し、教員と子どもたちがそれを共有すること、見通しをもって学ぶことの大切さを改めて感じることができました。</a:t>
            </a:r>
            <a:endParaRPr kumimoji="1" lang="en-US" altLang="ja-JP" sz="2800" dirty="0">
              <a:latin typeface="UD デジタル 教科書体 N-R" panose="02020400000000000000" pitchFamily="17" charset="-128"/>
              <a:ea typeface="UD デジタル 教科書体 N-R" panose="02020400000000000000" pitchFamily="17" charset="-128"/>
            </a:endParaRPr>
          </a:p>
          <a:p>
            <a:r>
              <a:rPr kumimoji="1" lang="ja-JP" altLang="en-US" sz="2800" dirty="0">
                <a:latin typeface="UD デジタル 教科書体 N-R" panose="02020400000000000000" pitchFamily="17" charset="-128"/>
                <a:ea typeface="UD デジタル 教科書体 N-R" panose="02020400000000000000" pitchFamily="17" charset="-128"/>
              </a:rPr>
              <a:t>　タブレットを使ってほめ言葉を伝えたり、添削済みのカードから見直しのポイントを確認したり、対話の場面や発表、共有の場面でＩＣＴを活用しました。一方で、自己紹介文はカードに鉛筆で書きました。ケント紙の台紙上でカードの順番を入れ替えながら何を伝えたいのか考え、３回目の授業では他者のタブレット上の「ちがいさがし」を参考に自分の文章を見直し、書き直しました。ＩＣＴの活用については、子どもたちの様子や学校の環境により調整していただければと思います。この教材が皆様の参考になれば幸いです。</a:t>
            </a:r>
            <a:endParaRPr kumimoji="1" lang="en-US" altLang="ja-JP" sz="2800" dirty="0">
              <a:latin typeface="UD デジタル 教科書体 N-R" panose="02020400000000000000" pitchFamily="17" charset="-128"/>
              <a:ea typeface="UD デジタル 教科書体 N-R" panose="02020400000000000000" pitchFamily="17" charset="-128"/>
            </a:endParaRPr>
          </a:p>
        </p:txBody>
      </p:sp>
      <p:sp>
        <p:nvSpPr>
          <p:cNvPr id="3" name="テキスト ボックス 2">
            <a:extLst>
              <a:ext uri="{FF2B5EF4-FFF2-40B4-BE49-F238E27FC236}">
                <a16:creationId xmlns:a16="http://schemas.microsoft.com/office/drawing/2014/main" id="{825F05AF-3C7A-416C-A069-656CA50ABB46}"/>
              </a:ext>
            </a:extLst>
          </p:cNvPr>
          <p:cNvSpPr txBox="1"/>
          <p:nvPr/>
        </p:nvSpPr>
        <p:spPr>
          <a:xfrm>
            <a:off x="472405" y="63059"/>
            <a:ext cx="5262979" cy="769441"/>
          </a:xfrm>
          <a:prstGeom prst="rect">
            <a:avLst/>
          </a:prstGeom>
          <a:noFill/>
        </p:spPr>
        <p:txBody>
          <a:bodyPr wrap="none" rtlCol="0">
            <a:spAutoFit/>
          </a:bodyPr>
          <a:lstStyle/>
          <a:p>
            <a:r>
              <a:rPr kumimoji="1" lang="en-US" altLang="ja-JP" sz="4400" dirty="0">
                <a:latin typeface="UD デジタル 教科書体 N-R" panose="02020400000000000000" pitchFamily="17" charset="-128"/>
                <a:ea typeface="UD デジタル 教科書体 N-R" panose="02020400000000000000" pitchFamily="17" charset="-128"/>
              </a:rPr>
              <a:t>【</a:t>
            </a:r>
            <a:r>
              <a:rPr kumimoji="1" lang="ja-JP" altLang="en-US" sz="4400" dirty="0">
                <a:latin typeface="UD デジタル 教科書体 N-R" panose="02020400000000000000" pitchFamily="17" charset="-128"/>
                <a:ea typeface="UD デジタル 教科書体 N-R" panose="02020400000000000000" pitchFamily="17" charset="-128"/>
              </a:rPr>
              <a:t>教材について③</a:t>
            </a:r>
            <a:r>
              <a:rPr kumimoji="1" lang="en-US" altLang="ja-JP" sz="4400" dirty="0">
                <a:latin typeface="UD デジタル 教科書体 N-R" panose="02020400000000000000" pitchFamily="17" charset="-128"/>
                <a:ea typeface="UD デジタル 教科書体 N-R" panose="02020400000000000000" pitchFamily="17" charset="-128"/>
              </a:rPr>
              <a:t>】</a:t>
            </a:r>
            <a:endParaRPr kumimoji="1" lang="ja-JP" altLang="en-US" sz="4400"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DE7ADBF5-2B67-4F2B-B9B3-C587FB657566}"/>
              </a:ext>
            </a:extLst>
          </p:cNvPr>
          <p:cNvSpPr txBox="1"/>
          <p:nvPr/>
        </p:nvSpPr>
        <p:spPr>
          <a:xfrm>
            <a:off x="11336865" y="6138333"/>
            <a:ext cx="694267" cy="584775"/>
          </a:xfrm>
          <a:prstGeom prst="rect">
            <a:avLst/>
          </a:prstGeom>
          <a:noFill/>
        </p:spPr>
        <p:txBody>
          <a:bodyPr wrap="square" rtlCol="0">
            <a:spAutoFit/>
          </a:bodyPr>
          <a:lstStyle/>
          <a:p>
            <a:r>
              <a:rPr kumimoji="1" lang="en-US" altLang="ja-JP" sz="3200" dirty="0">
                <a:solidFill>
                  <a:schemeClr val="bg1"/>
                </a:solidFill>
                <a:latin typeface="UD デジタル 教科書体 N-R" panose="02020400000000000000" pitchFamily="17" charset="-128"/>
                <a:ea typeface="UD デジタル 教科書体 N-R" panose="02020400000000000000" pitchFamily="17" charset="-128"/>
              </a:rPr>
              <a:t>25</a:t>
            </a:r>
            <a:endPar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88609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a:extLst>
              <a:ext uri="{FF2B5EF4-FFF2-40B4-BE49-F238E27FC236}">
                <a16:creationId xmlns:a16="http://schemas.microsoft.com/office/drawing/2014/main" id="{A9C74AC4-7532-47C7-978D-ACFC12196DDA}"/>
              </a:ext>
            </a:extLst>
          </p:cNvPr>
          <p:cNvGraphicFramePr/>
          <p:nvPr>
            <p:extLst>
              <p:ext uri="{D42A27DB-BD31-4B8C-83A1-F6EECF244321}">
                <p14:modId xmlns:p14="http://schemas.microsoft.com/office/powerpoint/2010/main" val="910662205"/>
              </p:ext>
            </p:extLst>
          </p:nvPr>
        </p:nvGraphicFramePr>
        <p:xfrm>
          <a:off x="1559560" y="864524"/>
          <a:ext cx="7941887" cy="522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a:extLst>
              <a:ext uri="{FF2B5EF4-FFF2-40B4-BE49-F238E27FC236}">
                <a16:creationId xmlns:a16="http://schemas.microsoft.com/office/drawing/2014/main" id="{E444B75B-97E7-40B8-A05A-5530EB883390}"/>
              </a:ext>
            </a:extLst>
          </p:cNvPr>
          <p:cNvSpPr txBox="1"/>
          <p:nvPr/>
        </p:nvSpPr>
        <p:spPr>
          <a:xfrm>
            <a:off x="491066" y="43360"/>
            <a:ext cx="4134465" cy="769441"/>
          </a:xfrm>
          <a:prstGeom prst="rect">
            <a:avLst/>
          </a:prstGeom>
          <a:noFill/>
        </p:spPr>
        <p:txBody>
          <a:bodyPr wrap="none" rtlCol="0">
            <a:spAutoFit/>
          </a:bodyPr>
          <a:lstStyle/>
          <a:p>
            <a:r>
              <a:rPr kumimoji="1" lang="en-US" altLang="ja-JP" sz="4400" dirty="0">
                <a:latin typeface="UD デジタル 教科書体 N-R" panose="02020400000000000000" pitchFamily="17" charset="-128"/>
                <a:ea typeface="UD デジタル 教科書体 N-R" panose="02020400000000000000" pitchFamily="17" charset="-128"/>
              </a:rPr>
              <a:t>【</a:t>
            </a:r>
            <a:r>
              <a:rPr kumimoji="1" lang="ja-JP" altLang="en-US" sz="4400" dirty="0">
                <a:latin typeface="UD デジタル 教科書体 N-R" panose="02020400000000000000" pitchFamily="17" charset="-128"/>
                <a:ea typeface="UD デジタル 教科書体 N-R" panose="02020400000000000000" pitchFamily="17" charset="-128"/>
              </a:rPr>
              <a:t>授業の流れ</a:t>
            </a:r>
            <a:r>
              <a:rPr kumimoji="1" lang="en-US" altLang="ja-JP" sz="4400" dirty="0">
                <a:latin typeface="UD デジタル 教科書体 N-R" panose="02020400000000000000" pitchFamily="17" charset="-128"/>
                <a:ea typeface="UD デジタル 教科書体 N-R" panose="02020400000000000000" pitchFamily="17" charset="-128"/>
              </a:rPr>
              <a:t>】</a:t>
            </a:r>
            <a:endParaRPr kumimoji="1" lang="ja-JP" altLang="en-US" sz="4400"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p:cNvSpPr txBox="1"/>
          <p:nvPr/>
        </p:nvSpPr>
        <p:spPr>
          <a:xfrm>
            <a:off x="2867892" y="698271"/>
            <a:ext cx="2954655" cy="369332"/>
          </a:xfrm>
          <a:prstGeom prst="rect">
            <a:avLst/>
          </a:prstGeom>
          <a:solidFill>
            <a:schemeClr val="bg1"/>
          </a:solidFill>
          <a:ln w="38100">
            <a:solidFill>
              <a:schemeClr val="accent1"/>
            </a:solidFill>
          </a:ln>
        </p:spPr>
        <p:txBody>
          <a:bodyPr wrap="none" rtlCol="0" anchor="ctr">
            <a:spAutoFit/>
          </a:bodyPr>
          <a:lstStyle/>
          <a:p>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授業実践</a:t>
            </a:r>
            <a:r>
              <a:rPr kumimoji="1" lang="en-US" altLang="ja-JP" dirty="0">
                <a:latin typeface="UD デジタル 教科書体 N-R" panose="02020400000000000000" pitchFamily="17" charset="-128"/>
                <a:ea typeface="UD デジタル 教科書体 N-R" panose="02020400000000000000" pitchFamily="17" charset="-128"/>
              </a:rPr>
              <a:t>Ⅰ】</a:t>
            </a:r>
            <a:r>
              <a:rPr kumimoji="1" lang="ja-JP" altLang="en-US" dirty="0">
                <a:latin typeface="UD デジタル 教科書体 N-R" panose="02020400000000000000" pitchFamily="17" charset="-128"/>
                <a:ea typeface="UD デジタル 教科書体 N-R" panose="02020400000000000000" pitchFamily="17" charset="-128"/>
              </a:rPr>
              <a:t>２時間程度</a:t>
            </a:r>
          </a:p>
        </p:txBody>
      </p:sp>
      <p:sp>
        <p:nvSpPr>
          <p:cNvPr id="5" name="テキスト ボックス 4"/>
          <p:cNvSpPr txBox="1"/>
          <p:nvPr/>
        </p:nvSpPr>
        <p:spPr>
          <a:xfrm>
            <a:off x="2865121" y="2350957"/>
            <a:ext cx="2954655" cy="369332"/>
          </a:xfrm>
          <a:prstGeom prst="rect">
            <a:avLst/>
          </a:prstGeom>
          <a:solidFill>
            <a:schemeClr val="bg1"/>
          </a:solidFill>
          <a:ln w="38100">
            <a:solidFill>
              <a:schemeClr val="accent1"/>
            </a:solidFill>
          </a:ln>
        </p:spPr>
        <p:txBody>
          <a:bodyPr wrap="none" rtlCol="0" anchor="ctr">
            <a:spAutoFit/>
          </a:bodyPr>
          <a:lstStyle/>
          <a:p>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授業実践</a:t>
            </a:r>
            <a:r>
              <a:rPr kumimoji="1" lang="en-US" altLang="ja-JP" dirty="0">
                <a:latin typeface="UD デジタル 教科書体 N-R" panose="02020400000000000000" pitchFamily="17" charset="-128"/>
                <a:ea typeface="UD デジタル 教科書体 N-R" panose="02020400000000000000" pitchFamily="17" charset="-128"/>
              </a:rPr>
              <a:t>Ⅱ】</a:t>
            </a:r>
            <a:r>
              <a:rPr kumimoji="1" lang="ja-JP" altLang="en-US" dirty="0">
                <a:latin typeface="UD デジタル 教科書体 N-R" panose="02020400000000000000" pitchFamily="17" charset="-128"/>
                <a:ea typeface="UD デジタル 教科書体 N-R" panose="02020400000000000000" pitchFamily="17" charset="-128"/>
              </a:rPr>
              <a:t>２時間程度</a:t>
            </a:r>
          </a:p>
        </p:txBody>
      </p:sp>
      <p:sp>
        <p:nvSpPr>
          <p:cNvPr id="6" name="テキスト ボックス 5"/>
          <p:cNvSpPr txBox="1"/>
          <p:nvPr/>
        </p:nvSpPr>
        <p:spPr>
          <a:xfrm>
            <a:off x="2865121" y="4037217"/>
            <a:ext cx="2954655" cy="369332"/>
          </a:xfrm>
          <a:prstGeom prst="rect">
            <a:avLst/>
          </a:prstGeom>
          <a:solidFill>
            <a:schemeClr val="bg1"/>
          </a:solidFill>
          <a:ln w="38100">
            <a:solidFill>
              <a:schemeClr val="accent1"/>
            </a:solidFill>
          </a:ln>
        </p:spPr>
        <p:txBody>
          <a:bodyPr wrap="none" rtlCol="0" anchor="ctr">
            <a:spAutoFit/>
          </a:bodyPr>
          <a:lstStyle/>
          <a:p>
            <a:r>
              <a:rPr kumimoji="1" lang="en-US" altLang="ja-JP" dirty="0">
                <a:latin typeface="UD デジタル 教科書体 N-R" panose="02020400000000000000" pitchFamily="17" charset="-128"/>
                <a:ea typeface="UD デジタル 教科書体 N-R" panose="02020400000000000000" pitchFamily="17" charset="-128"/>
              </a:rPr>
              <a:t>【</a:t>
            </a:r>
            <a:r>
              <a:rPr kumimoji="1" lang="ja-JP" altLang="en-US" dirty="0">
                <a:latin typeface="UD デジタル 教科書体 N-R" panose="02020400000000000000" pitchFamily="17" charset="-128"/>
                <a:ea typeface="UD デジタル 教科書体 N-R" panose="02020400000000000000" pitchFamily="17" charset="-128"/>
              </a:rPr>
              <a:t>授業実践</a:t>
            </a:r>
            <a:r>
              <a:rPr kumimoji="1" lang="en-US" altLang="ja-JP" dirty="0">
                <a:latin typeface="UD デジタル 教科書体 N-R" panose="02020400000000000000" pitchFamily="17" charset="-128"/>
                <a:ea typeface="UD デジタル 教科書体 N-R" panose="02020400000000000000" pitchFamily="17" charset="-128"/>
              </a:rPr>
              <a:t>Ⅲ】</a:t>
            </a:r>
            <a:r>
              <a:rPr kumimoji="1" lang="ja-JP" altLang="en-US" dirty="0">
                <a:latin typeface="UD デジタル 教科書体 N-R" panose="02020400000000000000" pitchFamily="17" charset="-128"/>
                <a:ea typeface="UD デジタル 教科書体 N-R" panose="02020400000000000000" pitchFamily="17" charset="-128"/>
              </a:rPr>
              <a:t>２時間程度</a:t>
            </a:r>
          </a:p>
        </p:txBody>
      </p:sp>
      <p:sp>
        <p:nvSpPr>
          <p:cNvPr id="7" name="テキスト ボックス 6">
            <a:extLst>
              <a:ext uri="{FF2B5EF4-FFF2-40B4-BE49-F238E27FC236}">
                <a16:creationId xmlns:a16="http://schemas.microsoft.com/office/drawing/2014/main" id="{2654DD5E-F642-469E-86BF-33D5B2C11CDC}"/>
              </a:ext>
            </a:extLst>
          </p:cNvPr>
          <p:cNvSpPr txBox="1"/>
          <p:nvPr/>
        </p:nvSpPr>
        <p:spPr>
          <a:xfrm>
            <a:off x="11336866" y="6138333"/>
            <a:ext cx="508000" cy="584775"/>
          </a:xfrm>
          <a:prstGeom prst="rect">
            <a:avLst/>
          </a:prstGeom>
          <a:noFill/>
        </p:spPr>
        <p:txBody>
          <a:bodyPr wrap="square" rtlCol="0">
            <a:spAutoFit/>
          </a:bodyPr>
          <a:lstStyle/>
          <a:p>
            <a:r>
              <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rPr>
              <a:t>２</a:t>
            </a:r>
          </a:p>
        </p:txBody>
      </p:sp>
    </p:spTree>
    <p:extLst>
      <p:ext uri="{BB962C8B-B14F-4D97-AF65-F5344CB8AC3E}">
        <p14:creationId xmlns:p14="http://schemas.microsoft.com/office/powerpoint/2010/main" val="325041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70AB51-D830-4FBB-9A74-E7AF7AF0C606}"/>
              </a:ext>
            </a:extLst>
          </p:cNvPr>
          <p:cNvGrpSpPr/>
          <p:nvPr/>
        </p:nvGrpSpPr>
        <p:grpSpPr>
          <a:xfrm>
            <a:off x="519216" y="950114"/>
            <a:ext cx="6777299" cy="1254881"/>
            <a:chOff x="1342228" y="5730"/>
            <a:chExt cx="6777299" cy="1254881"/>
          </a:xfrm>
        </p:grpSpPr>
        <p:sp>
          <p:nvSpPr>
            <p:cNvPr id="5" name="四角形: 上の 2 つの角を丸める 4">
              <a:extLst>
                <a:ext uri="{FF2B5EF4-FFF2-40B4-BE49-F238E27FC236}">
                  <a16:creationId xmlns:a16="http://schemas.microsoft.com/office/drawing/2014/main" id="{44E24B92-7AAC-486F-B2D2-5CC19EE6454D}"/>
                </a:ext>
              </a:extLst>
            </p:cNvPr>
            <p:cNvSpPr/>
            <p:nvPr/>
          </p:nvSpPr>
          <p:spPr>
            <a:xfrm rot="5400000">
              <a:off x="4103437" y="-2755479"/>
              <a:ext cx="125488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四角形: 上の 2 つの角を丸める 4">
              <a:extLst>
                <a:ext uri="{FF2B5EF4-FFF2-40B4-BE49-F238E27FC236}">
                  <a16:creationId xmlns:a16="http://schemas.microsoft.com/office/drawing/2014/main" id="{2AFD1DF0-5966-4382-AADC-A017857780A2}"/>
                </a:ext>
              </a:extLst>
            </p:cNvPr>
            <p:cNvSpPr txBox="1"/>
            <p:nvPr/>
          </p:nvSpPr>
          <p:spPr>
            <a:xfrm>
              <a:off x="1342228" y="66988"/>
              <a:ext cx="6716041" cy="1132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タイム①　＜ほめほめじゃんけん＞</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自己紹介文で書きたいことを考えよう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179620" y="2452007"/>
            <a:ext cx="9749914" cy="3445931"/>
          </a:xfrm>
          <a:prstGeom prst="borderCallout1">
            <a:avLst>
              <a:gd name="adj1" fmla="val 8431"/>
              <a:gd name="adj2" fmla="val -691"/>
              <a:gd name="adj3" fmla="val -16282"/>
              <a:gd name="adj4" fmla="val -6005"/>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pic>
        <p:nvPicPr>
          <p:cNvPr id="20" name="図 19">
            <a:extLst>
              <a:ext uri="{FF2B5EF4-FFF2-40B4-BE49-F238E27FC236}">
                <a16:creationId xmlns:a16="http://schemas.microsoft.com/office/drawing/2014/main" id="{19E1CBED-84C5-415D-B364-2596AB3488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7856" y="2541814"/>
            <a:ext cx="5683863" cy="3266319"/>
          </a:xfrm>
          <a:prstGeom prst="rect">
            <a:avLst/>
          </a:prstGeom>
        </p:spPr>
      </p:pic>
      <p:sp>
        <p:nvSpPr>
          <p:cNvPr id="10" name="テキスト ボックス 9">
            <a:extLst>
              <a:ext uri="{FF2B5EF4-FFF2-40B4-BE49-F238E27FC236}">
                <a16:creationId xmlns:a16="http://schemas.microsoft.com/office/drawing/2014/main" id="{E444B75B-97E7-40B8-A05A-5530EB883390}"/>
              </a:ext>
            </a:extLst>
          </p:cNvPr>
          <p:cNvSpPr txBox="1"/>
          <p:nvPr/>
        </p:nvSpPr>
        <p:spPr>
          <a:xfrm>
            <a:off x="491066" y="43360"/>
            <a:ext cx="4134465" cy="769441"/>
          </a:xfrm>
          <a:prstGeom prst="rect">
            <a:avLst/>
          </a:prstGeom>
          <a:noFill/>
        </p:spPr>
        <p:txBody>
          <a:bodyPr wrap="none" rtlCol="0">
            <a:spAutoFit/>
          </a:bodyPr>
          <a:lstStyle/>
          <a:p>
            <a:r>
              <a:rPr kumimoji="1" lang="en-US" altLang="ja-JP" sz="4400" dirty="0">
                <a:latin typeface="UD デジタル 教科書体 N-R" panose="02020400000000000000" pitchFamily="17" charset="-128"/>
                <a:ea typeface="UD デジタル 教科書体 N-R" panose="02020400000000000000" pitchFamily="17" charset="-128"/>
              </a:rPr>
              <a:t>【</a:t>
            </a:r>
            <a:r>
              <a:rPr kumimoji="1" lang="ja-JP" altLang="en-US" sz="4400" dirty="0">
                <a:latin typeface="UD デジタル 教科書体 N-R" panose="02020400000000000000" pitchFamily="17" charset="-128"/>
                <a:ea typeface="UD デジタル 教科書体 N-R" panose="02020400000000000000" pitchFamily="17" charset="-128"/>
              </a:rPr>
              <a:t>授業実践</a:t>
            </a:r>
            <a:r>
              <a:rPr kumimoji="1" lang="en-US" altLang="ja-JP" sz="4400" dirty="0">
                <a:latin typeface="UD デジタル 教科書体 N-R" panose="02020400000000000000" pitchFamily="17" charset="-128"/>
                <a:ea typeface="UD デジタル 教科書体 N-R" panose="02020400000000000000" pitchFamily="17" charset="-128"/>
              </a:rPr>
              <a:t>Ⅰ】</a:t>
            </a:r>
            <a:endParaRPr kumimoji="1" lang="ja-JP" altLang="en-US" sz="4400" dirty="0">
              <a:latin typeface="UD デジタル 教科書体 N-R" panose="02020400000000000000" pitchFamily="17" charset="-128"/>
              <a:ea typeface="UD デジタル 教科書体 N-R" panose="02020400000000000000" pitchFamily="17" charset="-128"/>
            </a:endParaRPr>
          </a:p>
        </p:txBody>
      </p:sp>
      <p:sp>
        <p:nvSpPr>
          <p:cNvPr id="13" name="テキスト ボックス 12">
            <a:extLst>
              <a:ext uri="{FF2B5EF4-FFF2-40B4-BE49-F238E27FC236}">
                <a16:creationId xmlns:a16="http://schemas.microsoft.com/office/drawing/2014/main" id="{9C6BC71E-EAE4-49C4-AEA1-8A9ED7C57890}"/>
              </a:ext>
            </a:extLst>
          </p:cNvPr>
          <p:cNvSpPr txBox="1"/>
          <p:nvPr/>
        </p:nvSpPr>
        <p:spPr>
          <a:xfrm>
            <a:off x="8255546" y="2939158"/>
            <a:ext cx="3513667" cy="3139321"/>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①　「今日の学習のめあて」を</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確認する。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②　「今日の学習のめあて」を　</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　手がかりに自己評価をする。</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③　「今日の学習のめあて」に</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　書かれていることのみ評価す</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　る。</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9" name="テキスト ボックス 8">
            <a:extLst>
              <a:ext uri="{FF2B5EF4-FFF2-40B4-BE49-F238E27FC236}">
                <a16:creationId xmlns:a16="http://schemas.microsoft.com/office/drawing/2014/main" id="{F0D54E00-1B20-4BF5-9D4D-F7C7F236E667}"/>
              </a:ext>
            </a:extLst>
          </p:cNvPr>
          <p:cNvSpPr txBox="1"/>
          <p:nvPr/>
        </p:nvSpPr>
        <p:spPr>
          <a:xfrm>
            <a:off x="11336866" y="6138333"/>
            <a:ext cx="508000" cy="584775"/>
          </a:xfrm>
          <a:prstGeom prst="rect">
            <a:avLst/>
          </a:prstGeom>
          <a:noFill/>
        </p:spPr>
        <p:txBody>
          <a:bodyPr wrap="square" rtlCol="0">
            <a:spAutoFit/>
          </a:bodyPr>
          <a:lstStyle/>
          <a:p>
            <a:r>
              <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rPr>
              <a:t>３</a:t>
            </a:r>
          </a:p>
        </p:txBody>
      </p:sp>
    </p:spTree>
    <p:extLst>
      <p:ext uri="{BB962C8B-B14F-4D97-AF65-F5344CB8AC3E}">
        <p14:creationId xmlns:p14="http://schemas.microsoft.com/office/powerpoint/2010/main" val="149639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70AB51-D830-4FBB-9A74-E7AF7AF0C606}"/>
              </a:ext>
            </a:extLst>
          </p:cNvPr>
          <p:cNvGrpSpPr/>
          <p:nvPr/>
        </p:nvGrpSpPr>
        <p:grpSpPr>
          <a:xfrm>
            <a:off x="577405" y="551104"/>
            <a:ext cx="6777299" cy="1254881"/>
            <a:chOff x="1342228" y="5730"/>
            <a:chExt cx="6777299" cy="1254881"/>
          </a:xfrm>
        </p:grpSpPr>
        <p:sp>
          <p:nvSpPr>
            <p:cNvPr id="5" name="四角形: 上の 2 つの角を丸める 4">
              <a:extLst>
                <a:ext uri="{FF2B5EF4-FFF2-40B4-BE49-F238E27FC236}">
                  <a16:creationId xmlns:a16="http://schemas.microsoft.com/office/drawing/2014/main" id="{44E24B92-7AAC-486F-B2D2-5CC19EE6454D}"/>
                </a:ext>
              </a:extLst>
            </p:cNvPr>
            <p:cNvSpPr/>
            <p:nvPr/>
          </p:nvSpPr>
          <p:spPr>
            <a:xfrm rot="5400000">
              <a:off x="4103437" y="-2755479"/>
              <a:ext cx="125488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四角形: 上の 2 つの角を丸める 4">
              <a:extLst>
                <a:ext uri="{FF2B5EF4-FFF2-40B4-BE49-F238E27FC236}">
                  <a16:creationId xmlns:a16="http://schemas.microsoft.com/office/drawing/2014/main" id="{2AFD1DF0-5966-4382-AADC-A017857780A2}"/>
                </a:ext>
              </a:extLst>
            </p:cNvPr>
            <p:cNvSpPr txBox="1"/>
            <p:nvPr/>
          </p:nvSpPr>
          <p:spPr>
            <a:xfrm>
              <a:off x="1342228" y="66988"/>
              <a:ext cx="6716041" cy="1132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b="1" u="sng" kern="1200" dirty="0" err="1">
                  <a:solidFill>
                    <a:schemeClr val="accent4">
                      <a:lumMod val="50000"/>
                    </a:schemeClr>
                  </a:solidFill>
                  <a:latin typeface="UD デジタル 教科書体 N-R" panose="02020400000000000000" pitchFamily="17" charset="-128"/>
                  <a:ea typeface="UD デジタル 教科書体 N-R" panose="02020400000000000000" pitchFamily="17" charset="-128"/>
                </a:rPr>
                <a:t>ほめほめ</a:t>
              </a:r>
              <a:r>
                <a:rPr kumimoji="1" lang="ja-JP" altLang="en-US" sz="2200" b="1" u="sng" kern="1200" dirty="0">
                  <a:solidFill>
                    <a:schemeClr val="accent4">
                      <a:lumMod val="50000"/>
                    </a:schemeClr>
                  </a:solidFill>
                  <a:latin typeface="UD デジタル 教科書体 N-R" panose="02020400000000000000" pitchFamily="17" charset="-128"/>
                  <a:ea typeface="UD デジタル 教科書体 N-R" panose="02020400000000000000" pitchFamily="17" charset="-128"/>
                </a:rPr>
                <a:t>タイム①　＜ほめほめじゃんけん＞</a:t>
              </a:r>
            </a:p>
            <a:p>
              <a:pPr marL="228600" lvl="1" indent="-228600" algn="l" defTabSz="977900">
                <a:lnSpc>
                  <a:spcPct val="90000"/>
                </a:lnSpc>
                <a:spcBef>
                  <a:spcPct val="0"/>
                </a:spcBef>
                <a:spcAft>
                  <a:spcPct val="15000"/>
                </a:spcAft>
                <a:buChar char="•"/>
              </a:pPr>
              <a:r>
                <a:rPr kumimoji="1" lang="ja-JP" altLang="en-US" sz="2200" b="1" u="sng" kern="1200" dirty="0">
                  <a:solidFill>
                    <a:schemeClr val="accent4">
                      <a:lumMod val="50000"/>
                    </a:schemeClr>
                  </a:solidFill>
                  <a:latin typeface="UD デジタル 教科書体 N-R" panose="02020400000000000000" pitchFamily="17" charset="-128"/>
                  <a:ea typeface="UD デジタル 教科書体 N-R" panose="02020400000000000000" pitchFamily="17" charset="-128"/>
                </a:rPr>
                <a:t>自己紹介文で書きたいことを考えよう</a:t>
              </a:r>
            </a:p>
          </p:txBody>
        </p:sp>
      </p:grpSp>
      <p:sp>
        <p:nvSpPr>
          <p:cNvPr id="9" name="吹き出し: 線 8">
            <a:extLst>
              <a:ext uri="{FF2B5EF4-FFF2-40B4-BE49-F238E27FC236}">
                <a16:creationId xmlns:a16="http://schemas.microsoft.com/office/drawing/2014/main" id="{210E034E-3D7F-4008-91FF-D3A83409594F}"/>
              </a:ext>
            </a:extLst>
          </p:cNvPr>
          <p:cNvSpPr/>
          <p:nvPr/>
        </p:nvSpPr>
        <p:spPr>
          <a:xfrm>
            <a:off x="1947334" y="2429933"/>
            <a:ext cx="9855200" cy="3471334"/>
          </a:xfrm>
          <a:prstGeom prst="borderCallout1">
            <a:avLst>
              <a:gd name="adj1" fmla="val 54314"/>
              <a:gd name="adj2" fmla="val -1097"/>
              <a:gd name="adj3" fmla="val -26268"/>
              <a:gd name="adj4" fmla="val -7608"/>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03EEAC6A-3092-4C39-9F6D-76B2554278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8965" y="2526750"/>
            <a:ext cx="4629699" cy="3273358"/>
          </a:xfrm>
          <a:prstGeom prst="rect">
            <a:avLst/>
          </a:prstGeom>
        </p:spPr>
      </p:pic>
      <p:sp>
        <p:nvSpPr>
          <p:cNvPr id="12" name="テキスト ボックス 11">
            <a:extLst>
              <a:ext uri="{FF2B5EF4-FFF2-40B4-BE49-F238E27FC236}">
                <a16:creationId xmlns:a16="http://schemas.microsoft.com/office/drawing/2014/main" id="{8C28DF37-F3F3-4DFB-9CBA-06021B2272C6}"/>
              </a:ext>
            </a:extLst>
          </p:cNvPr>
          <p:cNvSpPr txBox="1"/>
          <p:nvPr/>
        </p:nvSpPr>
        <p:spPr>
          <a:xfrm>
            <a:off x="6980295" y="2689981"/>
            <a:ext cx="4801314" cy="2308324"/>
          </a:xfrm>
          <a:prstGeom prst="rect">
            <a:avLst/>
          </a:prstGeom>
          <a:noFill/>
        </p:spPr>
        <p:txBody>
          <a:bodyPr wrap="none" rtlCol="0">
            <a:spAutoFit/>
          </a:bodyPr>
          <a:lstStyle/>
          <a:p>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①　今までの「自己紹介」を振り返る。</a:t>
            </a:r>
            <a:endParaRPr kumimoji="1" lang="en-US" altLang="ja-JP" b="1"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b="1"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②　自己紹介では、どんなことを伝えるか、</a:t>
            </a:r>
            <a:endParaRPr kumimoji="1" lang="en-US" altLang="ja-JP" b="1"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　発表する。</a:t>
            </a:r>
            <a:endParaRPr kumimoji="1" lang="en-US" altLang="ja-JP" b="1"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b="1"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③　自己紹介文で何を伝えたいか考える。</a:t>
            </a:r>
            <a:endParaRPr kumimoji="1" lang="en-US" altLang="ja-JP" b="1"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b="1"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④　伝えたいと思った理由を考える。</a:t>
            </a:r>
          </a:p>
        </p:txBody>
      </p:sp>
      <p:sp>
        <p:nvSpPr>
          <p:cNvPr id="8" name="線吹き出し 1 (枠付き) 7"/>
          <p:cNvSpPr/>
          <p:nvPr/>
        </p:nvSpPr>
        <p:spPr>
          <a:xfrm>
            <a:off x="7780712" y="216130"/>
            <a:ext cx="3965171" cy="1654233"/>
          </a:xfrm>
          <a:prstGeom prst="borderCallout1">
            <a:avLst>
              <a:gd name="adj1" fmla="val 9161"/>
              <a:gd name="adj2" fmla="val -1744"/>
              <a:gd name="adj3" fmla="val 40944"/>
              <a:gd name="adj4" fmla="val -33429"/>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dirty="0">
                <a:latin typeface="UD デジタル 教科書体 N-R" panose="02020400000000000000" pitchFamily="17" charset="-128"/>
                <a:ea typeface="UD デジタル 教科書体 N-R" panose="02020400000000000000" pitchFamily="17" charset="-128"/>
              </a:rPr>
              <a:t>①　じゃんけんに負けた人は相手　</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　を全力でほめる。</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②　ほめられた人はお礼を言って、　</a:t>
            </a:r>
            <a:endParaRPr kumimoji="1"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latin typeface="UD デジタル 教科書体 N-R" panose="02020400000000000000" pitchFamily="17" charset="-128"/>
                <a:ea typeface="UD デジタル 教科書体 N-R" panose="02020400000000000000" pitchFamily="17" charset="-128"/>
              </a:rPr>
              <a:t>　ハイタッチ。</a:t>
            </a:r>
            <a:endParaRPr kumimoji="1" lang="en-US" altLang="ja-JP" dirty="0">
              <a:latin typeface="UD デジタル 教科書体 N-R" panose="02020400000000000000" pitchFamily="17" charset="-128"/>
              <a:ea typeface="UD デジタル 教科書体 N-R" panose="02020400000000000000" pitchFamily="17" charset="-128"/>
            </a:endParaRPr>
          </a:p>
          <a:p>
            <a:r>
              <a:rPr lang="ja-JP" altLang="en-US" sz="1400" dirty="0"/>
              <a:t>「みんなの教育技術」　　　　</a:t>
            </a:r>
            <a:endParaRPr lang="en-US" altLang="ja-JP" sz="1400" dirty="0"/>
          </a:p>
          <a:p>
            <a:r>
              <a:rPr lang="en-US" altLang="ja-JP" sz="1400" dirty="0">
                <a:solidFill>
                  <a:schemeClr val="bg1"/>
                </a:solidFill>
              </a:rPr>
              <a:t>https://kyouiku.sho.jp/1262/</a:t>
            </a:r>
            <a:r>
              <a:rPr lang="ja-JP" altLang="en-US" sz="1400" dirty="0">
                <a:solidFill>
                  <a:schemeClr val="bg1"/>
                </a:solidFill>
              </a:rPr>
              <a:t>　</a:t>
            </a:r>
            <a:r>
              <a:rPr lang="ja-JP" altLang="en-US" sz="1400" dirty="0"/>
              <a:t>参照</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10" name="テキスト ボックス 9">
            <a:extLst>
              <a:ext uri="{FF2B5EF4-FFF2-40B4-BE49-F238E27FC236}">
                <a16:creationId xmlns:a16="http://schemas.microsoft.com/office/drawing/2014/main" id="{D507D91D-7EFE-45EE-87FD-269E44A80031}"/>
              </a:ext>
            </a:extLst>
          </p:cNvPr>
          <p:cNvSpPr txBox="1"/>
          <p:nvPr/>
        </p:nvSpPr>
        <p:spPr>
          <a:xfrm>
            <a:off x="11336866" y="6138333"/>
            <a:ext cx="508000" cy="584775"/>
          </a:xfrm>
          <a:prstGeom prst="rect">
            <a:avLst/>
          </a:prstGeom>
          <a:noFill/>
        </p:spPr>
        <p:txBody>
          <a:bodyPr wrap="square" rtlCol="0">
            <a:spAutoFit/>
          </a:bodyPr>
          <a:lstStyle/>
          <a:p>
            <a:r>
              <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rPr>
              <a:t>４</a:t>
            </a:r>
          </a:p>
        </p:txBody>
      </p:sp>
    </p:spTree>
    <p:extLst>
      <p:ext uri="{BB962C8B-B14F-4D97-AF65-F5344CB8AC3E}">
        <p14:creationId xmlns:p14="http://schemas.microsoft.com/office/powerpoint/2010/main" val="42988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70AB51-D830-4FBB-9A74-E7AF7AF0C606}"/>
              </a:ext>
            </a:extLst>
          </p:cNvPr>
          <p:cNvGrpSpPr/>
          <p:nvPr/>
        </p:nvGrpSpPr>
        <p:grpSpPr>
          <a:xfrm>
            <a:off x="502591" y="418100"/>
            <a:ext cx="6777299" cy="1254881"/>
            <a:chOff x="1342228" y="5730"/>
            <a:chExt cx="6777299" cy="1254881"/>
          </a:xfrm>
        </p:grpSpPr>
        <p:sp>
          <p:nvSpPr>
            <p:cNvPr id="5" name="四角形: 上の 2 つの角を丸める 4">
              <a:extLst>
                <a:ext uri="{FF2B5EF4-FFF2-40B4-BE49-F238E27FC236}">
                  <a16:creationId xmlns:a16="http://schemas.microsoft.com/office/drawing/2014/main" id="{44E24B92-7AAC-486F-B2D2-5CC19EE6454D}"/>
                </a:ext>
              </a:extLst>
            </p:cNvPr>
            <p:cNvSpPr/>
            <p:nvPr/>
          </p:nvSpPr>
          <p:spPr>
            <a:xfrm rot="5400000">
              <a:off x="4103437" y="-2755479"/>
              <a:ext cx="125488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四角形: 上の 2 つの角を丸める 4">
              <a:extLst>
                <a:ext uri="{FF2B5EF4-FFF2-40B4-BE49-F238E27FC236}">
                  <a16:creationId xmlns:a16="http://schemas.microsoft.com/office/drawing/2014/main" id="{2AFD1DF0-5966-4382-AADC-A017857780A2}"/>
                </a:ext>
              </a:extLst>
            </p:cNvPr>
            <p:cNvSpPr txBox="1"/>
            <p:nvPr/>
          </p:nvSpPr>
          <p:spPr>
            <a:xfrm>
              <a:off x="1342228" y="66988"/>
              <a:ext cx="6716041" cy="1132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タイム①　＜ほめほめじゃんけん＞</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自己紹介文で書きたいことを考えよう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179620" y="2452007"/>
            <a:ext cx="9749914" cy="3445931"/>
          </a:xfrm>
          <a:prstGeom prst="borderCallout1">
            <a:avLst>
              <a:gd name="adj1" fmla="val 8431"/>
              <a:gd name="adj2" fmla="val -691"/>
              <a:gd name="adj3" fmla="val -31238"/>
              <a:gd name="adj4" fmla="val -7454"/>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pic>
        <p:nvPicPr>
          <p:cNvPr id="20" name="図 19">
            <a:extLst>
              <a:ext uri="{FF2B5EF4-FFF2-40B4-BE49-F238E27FC236}">
                <a16:creationId xmlns:a16="http://schemas.microsoft.com/office/drawing/2014/main" id="{19E1CBED-84C5-415D-B364-2596AB3488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1203" y="2541812"/>
            <a:ext cx="5683863" cy="3266319"/>
          </a:xfrm>
          <a:prstGeom prst="rect">
            <a:avLst/>
          </a:prstGeom>
        </p:spPr>
      </p:pic>
      <p:sp>
        <p:nvSpPr>
          <p:cNvPr id="21" name="テキスト ボックス 20">
            <a:extLst>
              <a:ext uri="{FF2B5EF4-FFF2-40B4-BE49-F238E27FC236}">
                <a16:creationId xmlns:a16="http://schemas.microsoft.com/office/drawing/2014/main" id="{9C6BC71E-EAE4-49C4-AEA1-8A9ED7C57890}"/>
              </a:ext>
            </a:extLst>
          </p:cNvPr>
          <p:cNvSpPr txBox="1"/>
          <p:nvPr/>
        </p:nvSpPr>
        <p:spPr>
          <a:xfrm>
            <a:off x="8255546" y="2939158"/>
            <a:ext cx="3513667" cy="3139321"/>
          </a:xfrm>
          <a:prstGeom prst="rect">
            <a:avLst/>
          </a:prstGeom>
          <a:noFill/>
        </p:spPr>
        <p:txBody>
          <a:bodyPr wrap="square" rtlCol="0">
            <a:spAutoFit/>
          </a:bodyPr>
          <a:lstStyle/>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①　「今日の学習のめあて」を</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　確認する。</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②　「今日の学習のめあて」を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手がかりに自己評価をする。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③　「今日の学習のめあて」に</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書かれていることのみ評価す</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22" name="吹き出し: 折線 21">
            <a:extLst>
              <a:ext uri="{FF2B5EF4-FFF2-40B4-BE49-F238E27FC236}">
                <a16:creationId xmlns:a16="http://schemas.microsoft.com/office/drawing/2014/main" id="{92A3299B-11E3-4A04-A69F-1BC6D2FEE6BA}"/>
              </a:ext>
            </a:extLst>
          </p:cNvPr>
          <p:cNvSpPr/>
          <p:nvPr/>
        </p:nvSpPr>
        <p:spPr>
          <a:xfrm>
            <a:off x="65887" y="3666067"/>
            <a:ext cx="2001820" cy="1750430"/>
          </a:xfrm>
          <a:prstGeom prst="borderCallout2">
            <a:avLst>
              <a:gd name="adj1" fmla="val 56551"/>
              <a:gd name="adj2" fmla="val 100755"/>
              <a:gd name="adj3" fmla="val 84643"/>
              <a:gd name="adj4" fmla="val 137952"/>
              <a:gd name="adj5" fmla="val 73677"/>
              <a:gd name="adj6" fmla="val 204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R" panose="02020400000000000000" pitchFamily="17" charset="-128"/>
                <a:ea typeface="UD デジタル 教科書体 N-R" panose="02020400000000000000" pitchFamily="17" charset="-128"/>
              </a:rPr>
              <a:t>「筋がとおる」については、理由が「～は、（～が）～だから」と</a:t>
            </a:r>
            <a:endParaRPr kumimoji="1" lang="en-US" altLang="ja-JP" sz="1600" dirty="0">
              <a:latin typeface="UD デジタル 教科書体 N-R" panose="02020400000000000000" pitchFamily="17" charset="-128"/>
              <a:ea typeface="UD デジタル 教科書体 N-R" panose="02020400000000000000" pitchFamily="17" charset="-128"/>
            </a:endParaRPr>
          </a:p>
          <a:p>
            <a:pPr algn="ctr"/>
            <a:r>
              <a:rPr kumimoji="1" lang="ja-JP" altLang="en-US" sz="1600" dirty="0">
                <a:latin typeface="UD デジタル 教科書体 N-R" panose="02020400000000000000" pitchFamily="17" charset="-128"/>
                <a:ea typeface="UD デジタル 教科書体 N-R" panose="02020400000000000000" pitchFamily="17" charset="-128"/>
              </a:rPr>
              <a:t>書けていればよいと伝えておく</a:t>
            </a:r>
          </a:p>
        </p:txBody>
      </p:sp>
      <p:sp>
        <p:nvSpPr>
          <p:cNvPr id="9" name="テキスト ボックス 8">
            <a:extLst>
              <a:ext uri="{FF2B5EF4-FFF2-40B4-BE49-F238E27FC236}">
                <a16:creationId xmlns:a16="http://schemas.microsoft.com/office/drawing/2014/main" id="{A624C7DD-9CF1-4788-B2C3-29E659A3335E}"/>
              </a:ext>
            </a:extLst>
          </p:cNvPr>
          <p:cNvSpPr txBox="1"/>
          <p:nvPr/>
        </p:nvSpPr>
        <p:spPr>
          <a:xfrm>
            <a:off x="11336866" y="6138333"/>
            <a:ext cx="508000" cy="584775"/>
          </a:xfrm>
          <a:prstGeom prst="rect">
            <a:avLst/>
          </a:prstGeom>
          <a:noFill/>
        </p:spPr>
        <p:txBody>
          <a:bodyPr wrap="square" rtlCol="0">
            <a:spAutoFit/>
          </a:bodyPr>
          <a:lstStyle/>
          <a:p>
            <a:r>
              <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rPr>
              <a:t>５</a:t>
            </a:r>
          </a:p>
        </p:txBody>
      </p:sp>
    </p:spTree>
    <p:extLst>
      <p:ext uri="{BB962C8B-B14F-4D97-AF65-F5344CB8AC3E}">
        <p14:creationId xmlns:p14="http://schemas.microsoft.com/office/powerpoint/2010/main" val="279683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70AB51-D830-4FBB-9A74-E7AF7AF0C606}"/>
              </a:ext>
            </a:extLst>
          </p:cNvPr>
          <p:cNvGrpSpPr/>
          <p:nvPr/>
        </p:nvGrpSpPr>
        <p:grpSpPr>
          <a:xfrm>
            <a:off x="627282" y="517853"/>
            <a:ext cx="6777299" cy="1254881"/>
            <a:chOff x="1342228" y="5730"/>
            <a:chExt cx="6777299" cy="1254881"/>
          </a:xfrm>
        </p:grpSpPr>
        <p:sp>
          <p:nvSpPr>
            <p:cNvPr id="5" name="四角形: 上の 2 つの角を丸める 4">
              <a:extLst>
                <a:ext uri="{FF2B5EF4-FFF2-40B4-BE49-F238E27FC236}">
                  <a16:creationId xmlns:a16="http://schemas.microsoft.com/office/drawing/2014/main" id="{44E24B92-7AAC-486F-B2D2-5CC19EE6454D}"/>
                </a:ext>
              </a:extLst>
            </p:cNvPr>
            <p:cNvSpPr/>
            <p:nvPr/>
          </p:nvSpPr>
          <p:spPr>
            <a:xfrm rot="5400000">
              <a:off x="4103437" y="-2755479"/>
              <a:ext cx="125488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四角形: 上の 2 つの角を丸める 4">
              <a:extLst>
                <a:ext uri="{FF2B5EF4-FFF2-40B4-BE49-F238E27FC236}">
                  <a16:creationId xmlns:a16="http://schemas.microsoft.com/office/drawing/2014/main" id="{2AFD1DF0-5966-4382-AADC-A017857780A2}"/>
                </a:ext>
              </a:extLst>
            </p:cNvPr>
            <p:cNvSpPr txBox="1"/>
            <p:nvPr/>
          </p:nvSpPr>
          <p:spPr>
            <a:xfrm>
              <a:off x="1342228" y="66988"/>
              <a:ext cx="6716041" cy="1132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b="1" u="sng" kern="1200" dirty="0" err="1">
                  <a:solidFill>
                    <a:srgbClr val="002060"/>
                  </a:solidFill>
                  <a:latin typeface="UD デジタル 教科書体 N-R" panose="02020400000000000000" pitchFamily="17" charset="-128"/>
                  <a:ea typeface="UD デジタル 教科書体 N-R" panose="02020400000000000000" pitchFamily="17" charset="-128"/>
                </a:rPr>
                <a:t>ほめほめ</a:t>
              </a: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タイム①　＜ほめほめじゃんけん＞</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自己紹介文で書きたいことを考えよう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179620" y="2452007"/>
            <a:ext cx="8793180" cy="3445931"/>
          </a:xfrm>
          <a:prstGeom prst="borderCallout1">
            <a:avLst>
              <a:gd name="adj1" fmla="val 8431"/>
              <a:gd name="adj2" fmla="val -691"/>
              <a:gd name="adj3" fmla="val -23462"/>
              <a:gd name="adj4" fmla="val -5059"/>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9C6BC71E-EAE4-49C4-AEA1-8A9ED7C57890}"/>
              </a:ext>
            </a:extLst>
          </p:cNvPr>
          <p:cNvSpPr txBox="1"/>
          <p:nvPr/>
        </p:nvSpPr>
        <p:spPr>
          <a:xfrm>
            <a:off x="6881379" y="2691808"/>
            <a:ext cx="3867423" cy="3970318"/>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「ふりかえりシート」に、内容のまとまりごとに、以下のことを記入していく。</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・「何をしたか」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「何ができたか」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・「どんなことに気づいたか」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「何がよかったか」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「何が楽しかったか」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・「これからどうしたいか」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pic>
        <p:nvPicPr>
          <p:cNvPr id="7" name="図 6">
            <a:extLst>
              <a:ext uri="{FF2B5EF4-FFF2-40B4-BE49-F238E27FC236}">
                <a16:creationId xmlns:a16="http://schemas.microsoft.com/office/drawing/2014/main" id="{F9226989-3E0B-46E0-8818-A217C7FEA2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4666" y="2604969"/>
            <a:ext cx="4231667" cy="3140005"/>
          </a:xfrm>
          <a:prstGeom prst="rect">
            <a:avLst/>
          </a:prstGeom>
        </p:spPr>
      </p:pic>
      <p:sp>
        <p:nvSpPr>
          <p:cNvPr id="8" name="正方形/長方形 7">
            <a:extLst>
              <a:ext uri="{FF2B5EF4-FFF2-40B4-BE49-F238E27FC236}">
                <a16:creationId xmlns:a16="http://schemas.microsoft.com/office/drawing/2014/main" id="{A5BBA8B0-859E-4201-874E-5FEA31294022}"/>
              </a:ext>
            </a:extLst>
          </p:cNvPr>
          <p:cNvSpPr/>
          <p:nvPr/>
        </p:nvSpPr>
        <p:spPr>
          <a:xfrm>
            <a:off x="5016617" y="2691808"/>
            <a:ext cx="981511" cy="29539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D1F984A-76EA-41C9-9478-ABC390C77603}"/>
              </a:ext>
            </a:extLst>
          </p:cNvPr>
          <p:cNvSpPr txBox="1"/>
          <p:nvPr/>
        </p:nvSpPr>
        <p:spPr>
          <a:xfrm>
            <a:off x="11336866" y="6138333"/>
            <a:ext cx="508000" cy="584775"/>
          </a:xfrm>
          <a:prstGeom prst="rect">
            <a:avLst/>
          </a:prstGeom>
          <a:noFill/>
        </p:spPr>
        <p:txBody>
          <a:bodyPr wrap="square" rtlCol="0">
            <a:spAutoFit/>
          </a:bodyPr>
          <a:lstStyle/>
          <a:p>
            <a:r>
              <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rPr>
              <a:t>６</a:t>
            </a:r>
          </a:p>
        </p:txBody>
      </p:sp>
    </p:spTree>
    <p:extLst>
      <p:ext uri="{BB962C8B-B14F-4D97-AF65-F5344CB8AC3E}">
        <p14:creationId xmlns:p14="http://schemas.microsoft.com/office/powerpoint/2010/main" val="138424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70AB51-D830-4FBB-9A74-E7AF7AF0C606}"/>
              </a:ext>
            </a:extLst>
          </p:cNvPr>
          <p:cNvGrpSpPr/>
          <p:nvPr/>
        </p:nvGrpSpPr>
        <p:grpSpPr>
          <a:xfrm>
            <a:off x="610964" y="948980"/>
            <a:ext cx="6777299" cy="1254881"/>
            <a:chOff x="1342228" y="5730"/>
            <a:chExt cx="6777299" cy="1254881"/>
          </a:xfrm>
        </p:grpSpPr>
        <p:sp>
          <p:nvSpPr>
            <p:cNvPr id="5" name="四角形: 上の 2 つの角を丸める 4">
              <a:extLst>
                <a:ext uri="{FF2B5EF4-FFF2-40B4-BE49-F238E27FC236}">
                  <a16:creationId xmlns:a16="http://schemas.microsoft.com/office/drawing/2014/main" id="{44E24B92-7AAC-486F-B2D2-5CC19EE6454D}"/>
                </a:ext>
              </a:extLst>
            </p:cNvPr>
            <p:cNvSpPr/>
            <p:nvPr/>
          </p:nvSpPr>
          <p:spPr>
            <a:xfrm rot="5400000">
              <a:off x="4103437" y="-2755479"/>
              <a:ext cx="125488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四角形: 上の 2 つの角を丸める 4">
              <a:extLst>
                <a:ext uri="{FF2B5EF4-FFF2-40B4-BE49-F238E27FC236}">
                  <a16:creationId xmlns:a16="http://schemas.microsoft.com/office/drawing/2014/main" id="{2AFD1DF0-5966-4382-AADC-A017857780A2}"/>
                </a:ext>
              </a:extLst>
            </p:cNvPr>
            <p:cNvSpPr txBox="1"/>
            <p:nvPr/>
          </p:nvSpPr>
          <p:spPr>
            <a:xfrm>
              <a:off x="1342228" y="66988"/>
              <a:ext cx="6716041" cy="1132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0" lvl="1" algn="l" defTabSz="977900">
                <a:lnSpc>
                  <a:spcPct val="90000"/>
                </a:lnSpc>
                <a:spcBef>
                  <a:spcPct val="0"/>
                </a:spcBef>
                <a:spcAft>
                  <a:spcPct val="15000"/>
                </a:spcAft>
              </a:pPr>
              <a:r>
                <a:rPr kumimoji="1" lang="ja-JP" altLang="en-US" sz="2200" b="1" kern="1200" dirty="0">
                  <a:latin typeface="UD デジタル 教科書体 N-R" panose="02020400000000000000" pitchFamily="17" charset="-128"/>
                  <a:ea typeface="UD デジタル 教科書体 N-R" panose="02020400000000000000" pitchFamily="17" charset="-128"/>
                </a:rPr>
                <a:t>・</a:t>
              </a:r>
              <a:r>
                <a:rPr kumimoji="1" lang="ja-JP" altLang="en-US" sz="2200" b="1" kern="1200" dirty="0">
                  <a:solidFill>
                    <a:srgbClr val="002060"/>
                  </a:solidFill>
                  <a:latin typeface="UD デジタル 教科書体 N-R" panose="02020400000000000000" pitchFamily="17" charset="-128"/>
                  <a:ea typeface="UD デジタル 教科書体 N-R" panose="02020400000000000000" pitchFamily="17" charset="-128"/>
                </a:rPr>
                <a:t>周りの人に「あなたのよさ」や「あなたらしさ」について、インタビューをしてみよう。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399413" y="2433739"/>
            <a:ext cx="7735187" cy="3445931"/>
          </a:xfrm>
          <a:prstGeom prst="borderCallout1">
            <a:avLst>
              <a:gd name="adj1" fmla="val 8431"/>
              <a:gd name="adj2" fmla="val -691"/>
              <a:gd name="adj3" fmla="val -14393"/>
              <a:gd name="adj4" fmla="val -5533"/>
            </a:avLst>
          </a:prstGeom>
          <a:ln w="254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a:t>いんた</a:t>
            </a:r>
            <a:endParaRPr kumimoji="1" lang="ja-JP" altLang="en-US" dirty="0"/>
          </a:p>
        </p:txBody>
      </p:sp>
      <p:sp>
        <p:nvSpPr>
          <p:cNvPr id="3" name="テキスト ボックス 2">
            <a:extLst>
              <a:ext uri="{FF2B5EF4-FFF2-40B4-BE49-F238E27FC236}">
                <a16:creationId xmlns:a16="http://schemas.microsoft.com/office/drawing/2014/main" id="{E444B75B-97E7-40B8-A05A-5530EB883390}"/>
              </a:ext>
            </a:extLst>
          </p:cNvPr>
          <p:cNvSpPr txBox="1"/>
          <p:nvPr/>
        </p:nvSpPr>
        <p:spPr>
          <a:xfrm>
            <a:off x="491066" y="43360"/>
            <a:ext cx="2441694" cy="769441"/>
          </a:xfrm>
          <a:prstGeom prst="rect">
            <a:avLst/>
          </a:prstGeom>
          <a:noFill/>
        </p:spPr>
        <p:txBody>
          <a:bodyPr wrap="none" rtlCol="0">
            <a:spAutoFit/>
          </a:bodyPr>
          <a:lstStyle/>
          <a:p>
            <a:r>
              <a:rPr kumimoji="1" lang="en-US" altLang="ja-JP" sz="4400" dirty="0">
                <a:latin typeface="UD デジタル 教科書体 N-R" panose="02020400000000000000" pitchFamily="17" charset="-128"/>
                <a:ea typeface="UD デジタル 教科書体 N-R" panose="02020400000000000000" pitchFamily="17" charset="-128"/>
              </a:rPr>
              <a:t>【</a:t>
            </a:r>
            <a:r>
              <a:rPr kumimoji="1" lang="ja-JP" altLang="en-US" sz="4400" dirty="0">
                <a:latin typeface="UD デジタル 教科書体 N-R" panose="02020400000000000000" pitchFamily="17" charset="-128"/>
                <a:ea typeface="UD デジタル 教科書体 N-R" panose="02020400000000000000" pitchFamily="17" charset="-128"/>
              </a:rPr>
              <a:t>宿題</a:t>
            </a:r>
            <a:r>
              <a:rPr kumimoji="1" lang="en-US" altLang="ja-JP" sz="4400" dirty="0">
                <a:latin typeface="UD デジタル 教科書体 N-R" panose="02020400000000000000" pitchFamily="17" charset="-128"/>
                <a:ea typeface="UD デジタル 教科書体 N-R" panose="02020400000000000000" pitchFamily="17" charset="-128"/>
              </a:rPr>
              <a:t>】</a:t>
            </a:r>
            <a:endParaRPr kumimoji="1" lang="ja-JP" altLang="en-US" sz="4400" dirty="0">
              <a:latin typeface="UD デジタル 教科書体 N-R" panose="02020400000000000000" pitchFamily="17" charset="-128"/>
              <a:ea typeface="UD デジタル 教科書体 N-R" panose="02020400000000000000" pitchFamily="17" charset="-128"/>
            </a:endParaRPr>
          </a:p>
        </p:txBody>
      </p:sp>
      <p:pic>
        <p:nvPicPr>
          <p:cNvPr id="8" name="図 7">
            <a:extLst>
              <a:ext uri="{FF2B5EF4-FFF2-40B4-BE49-F238E27FC236}">
                <a16:creationId xmlns:a16="http://schemas.microsoft.com/office/drawing/2014/main" id="{A1E4F09F-A138-4113-B248-33FA445488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6917" y="2557146"/>
            <a:ext cx="4401904" cy="3189729"/>
          </a:xfrm>
          <a:prstGeom prst="rect">
            <a:avLst/>
          </a:prstGeom>
        </p:spPr>
      </p:pic>
      <p:sp>
        <p:nvSpPr>
          <p:cNvPr id="11" name="テキスト ボックス 10">
            <a:extLst>
              <a:ext uri="{FF2B5EF4-FFF2-40B4-BE49-F238E27FC236}">
                <a16:creationId xmlns:a16="http://schemas.microsoft.com/office/drawing/2014/main" id="{DF416E9A-4780-4ECA-8EFE-AEA0874FA8DC}"/>
              </a:ext>
            </a:extLst>
          </p:cNvPr>
          <p:cNvSpPr txBox="1"/>
          <p:nvPr/>
        </p:nvSpPr>
        <p:spPr>
          <a:xfrm>
            <a:off x="7156839" y="2712383"/>
            <a:ext cx="2819742" cy="2031325"/>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①　インタビューに挑戦</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②　難しければ、インタ</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ビューの相手に記入し</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てもらう。　</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9" name="テキスト ボックス 8">
            <a:extLst>
              <a:ext uri="{FF2B5EF4-FFF2-40B4-BE49-F238E27FC236}">
                <a16:creationId xmlns:a16="http://schemas.microsoft.com/office/drawing/2014/main" id="{D96C85C3-5FA1-4045-AE24-BF0C10EF08FC}"/>
              </a:ext>
            </a:extLst>
          </p:cNvPr>
          <p:cNvSpPr txBox="1"/>
          <p:nvPr/>
        </p:nvSpPr>
        <p:spPr>
          <a:xfrm>
            <a:off x="11336866" y="6138333"/>
            <a:ext cx="508000" cy="584775"/>
          </a:xfrm>
          <a:prstGeom prst="rect">
            <a:avLst/>
          </a:prstGeom>
          <a:noFill/>
        </p:spPr>
        <p:txBody>
          <a:bodyPr wrap="square" rtlCol="0">
            <a:spAutoFit/>
          </a:bodyPr>
          <a:lstStyle/>
          <a:p>
            <a:r>
              <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rPr>
              <a:t>７</a:t>
            </a:r>
          </a:p>
        </p:txBody>
      </p:sp>
    </p:spTree>
    <p:extLst>
      <p:ext uri="{BB962C8B-B14F-4D97-AF65-F5344CB8AC3E}">
        <p14:creationId xmlns:p14="http://schemas.microsoft.com/office/powerpoint/2010/main" val="360626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7A457CA1-FBC2-4D81-BFCF-8325CBED03FC}"/>
              </a:ext>
            </a:extLst>
          </p:cNvPr>
          <p:cNvGrpSpPr/>
          <p:nvPr/>
        </p:nvGrpSpPr>
        <p:grpSpPr>
          <a:xfrm>
            <a:off x="679208" y="920704"/>
            <a:ext cx="6777299" cy="1254221"/>
            <a:chOff x="1350700" y="1744548"/>
            <a:chExt cx="6777299" cy="1254221"/>
          </a:xfrm>
        </p:grpSpPr>
        <p:sp>
          <p:nvSpPr>
            <p:cNvPr id="12" name="四角形: 上の 2 つの角を丸める 11">
              <a:extLst>
                <a:ext uri="{FF2B5EF4-FFF2-40B4-BE49-F238E27FC236}">
                  <a16:creationId xmlns:a16="http://schemas.microsoft.com/office/drawing/2014/main" id="{80A5947A-6218-43C2-B133-948F1FB24D3A}"/>
                </a:ext>
              </a:extLst>
            </p:cNvPr>
            <p:cNvSpPr/>
            <p:nvPr/>
          </p:nvSpPr>
          <p:spPr>
            <a:xfrm rot="5400000">
              <a:off x="4112239" y="-1016991"/>
              <a:ext cx="1254221" cy="6777299"/>
            </a:xfrm>
            <a:prstGeom prst="round2Same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四角形: 上の 2 つの角を丸める 4">
              <a:extLst>
                <a:ext uri="{FF2B5EF4-FFF2-40B4-BE49-F238E27FC236}">
                  <a16:creationId xmlns:a16="http://schemas.microsoft.com/office/drawing/2014/main" id="{CF78AAEA-83D0-4188-B51F-F955CCBB8B5C}"/>
                </a:ext>
              </a:extLst>
            </p:cNvPr>
            <p:cNvSpPr txBox="1"/>
            <p:nvPr/>
          </p:nvSpPr>
          <p:spPr>
            <a:xfrm>
              <a:off x="1350700" y="1805774"/>
              <a:ext cx="6716073" cy="11317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err="1">
                  <a:latin typeface="UD デジタル 教科書体 N-R" panose="02020400000000000000" pitchFamily="17" charset="-128"/>
                  <a:ea typeface="UD デジタル 教科書体 N-R" panose="02020400000000000000" pitchFamily="17" charset="-128"/>
                </a:rPr>
                <a:t>ほめほめ</a:t>
              </a:r>
              <a:r>
                <a:rPr kumimoji="1" lang="ja-JP" altLang="en-US" sz="2200" kern="1200" dirty="0">
                  <a:latin typeface="UD デジタル 教科書体 N-R" panose="02020400000000000000" pitchFamily="17" charset="-128"/>
                  <a:ea typeface="UD デジタル 教科書体 N-R" panose="02020400000000000000" pitchFamily="17" charset="-128"/>
                </a:rPr>
                <a:t>タイム②　＜ほめ言葉のプレゼント＞</a:t>
              </a:r>
            </a:p>
            <a:p>
              <a:pPr marL="228600" lvl="1" indent="-228600" algn="l" defTabSz="977900">
                <a:lnSpc>
                  <a:spcPct val="90000"/>
                </a:lnSpc>
                <a:spcBef>
                  <a:spcPct val="0"/>
                </a:spcBef>
                <a:spcAft>
                  <a:spcPct val="15000"/>
                </a:spcAft>
                <a:buChar char="•"/>
              </a:pPr>
              <a:r>
                <a:rPr kumimoji="1" lang="ja-JP" altLang="en-US" sz="2200" b="1" u="sng" kern="1200" dirty="0">
                  <a:solidFill>
                    <a:srgbClr val="002060"/>
                  </a:solidFill>
                  <a:latin typeface="UD デジタル 教科書体 N-R" panose="02020400000000000000" pitchFamily="17" charset="-128"/>
                  <a:ea typeface="UD デジタル 教科書体 N-R" panose="02020400000000000000" pitchFamily="17" charset="-128"/>
                </a:rPr>
                <a:t>カードを選んで自己紹介文を書いてみよう</a:t>
              </a:r>
            </a:p>
          </p:txBody>
        </p:sp>
      </p:grpSp>
      <p:sp>
        <p:nvSpPr>
          <p:cNvPr id="2" name="吹き出し: 線 1">
            <a:extLst>
              <a:ext uri="{FF2B5EF4-FFF2-40B4-BE49-F238E27FC236}">
                <a16:creationId xmlns:a16="http://schemas.microsoft.com/office/drawing/2014/main" id="{B9BA278D-D903-4F36-9F54-643B747328F7}"/>
              </a:ext>
            </a:extLst>
          </p:cNvPr>
          <p:cNvSpPr/>
          <p:nvPr/>
        </p:nvSpPr>
        <p:spPr>
          <a:xfrm>
            <a:off x="2286000" y="2452007"/>
            <a:ext cx="9643534" cy="3445931"/>
          </a:xfrm>
          <a:prstGeom prst="borderCallout1">
            <a:avLst>
              <a:gd name="adj1" fmla="val 8431"/>
              <a:gd name="adj2" fmla="val -691"/>
              <a:gd name="adj3" fmla="val -17247"/>
              <a:gd name="adj4" fmla="val -716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B9BDBBE5-0CD3-4889-BE7B-7494EAA42E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9511" y="2564551"/>
            <a:ext cx="5456145" cy="3243582"/>
          </a:xfrm>
          <a:prstGeom prst="rect">
            <a:avLst/>
          </a:prstGeom>
        </p:spPr>
      </p:pic>
      <p:sp>
        <p:nvSpPr>
          <p:cNvPr id="10" name="テキスト ボックス 9">
            <a:extLst>
              <a:ext uri="{FF2B5EF4-FFF2-40B4-BE49-F238E27FC236}">
                <a16:creationId xmlns:a16="http://schemas.microsoft.com/office/drawing/2014/main" id="{9C6BC71E-EAE4-49C4-AEA1-8A9ED7C57890}"/>
              </a:ext>
            </a:extLst>
          </p:cNvPr>
          <p:cNvSpPr txBox="1"/>
          <p:nvPr/>
        </p:nvSpPr>
        <p:spPr>
          <a:xfrm>
            <a:off x="8272172" y="2889282"/>
            <a:ext cx="3513667" cy="3139321"/>
          </a:xfrm>
          <a:prstGeom prst="rect">
            <a:avLst/>
          </a:prstGeom>
          <a:noFill/>
        </p:spPr>
        <p:txBody>
          <a:bodyPr wrap="squar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①　「今日の学習のめあて」を</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確認する。</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②　「今日の学習のめあて」を　</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　手がかりに自己評価をする。</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③　「今日の学習のめあて」に</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　書かれていることのみ評価す</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rPr>
              <a:t>　る。</a:t>
            </a:r>
            <a:endParaRPr kumimoji="1" lang="en-US" altLang="ja-JP" dirty="0">
              <a:solidFill>
                <a:schemeClr val="accent5">
                  <a:lumMod val="40000"/>
                  <a:lumOff val="60000"/>
                </a:schemeClr>
              </a:solidFill>
              <a:latin typeface="UD デジタル 教科書体 N-R" panose="02020400000000000000" pitchFamily="17" charset="-128"/>
              <a:ea typeface="UD デジタル 教科書体 N-R" panose="02020400000000000000" pitchFamily="17" charset="-128"/>
            </a:endParaRPr>
          </a:p>
          <a:p>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endParaRPr>
          </a:p>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　</a:t>
            </a:r>
          </a:p>
        </p:txBody>
      </p:sp>
      <p:sp>
        <p:nvSpPr>
          <p:cNvPr id="8" name="テキスト ボックス 7">
            <a:extLst>
              <a:ext uri="{FF2B5EF4-FFF2-40B4-BE49-F238E27FC236}">
                <a16:creationId xmlns:a16="http://schemas.microsoft.com/office/drawing/2014/main" id="{AFA280DB-7173-4CD6-AABA-BAA62081EF8F}"/>
              </a:ext>
            </a:extLst>
          </p:cNvPr>
          <p:cNvSpPr txBox="1"/>
          <p:nvPr/>
        </p:nvSpPr>
        <p:spPr>
          <a:xfrm>
            <a:off x="491066" y="43360"/>
            <a:ext cx="4134465" cy="769441"/>
          </a:xfrm>
          <a:prstGeom prst="rect">
            <a:avLst/>
          </a:prstGeom>
          <a:noFill/>
        </p:spPr>
        <p:txBody>
          <a:bodyPr wrap="none" rtlCol="0">
            <a:spAutoFit/>
          </a:bodyPr>
          <a:lstStyle/>
          <a:p>
            <a:r>
              <a:rPr kumimoji="1" lang="en-US" altLang="ja-JP" sz="4400" dirty="0">
                <a:latin typeface="UD デジタル 教科書体 N-R" panose="02020400000000000000" pitchFamily="17" charset="-128"/>
                <a:ea typeface="UD デジタル 教科書体 N-R" panose="02020400000000000000" pitchFamily="17" charset="-128"/>
              </a:rPr>
              <a:t>【</a:t>
            </a:r>
            <a:r>
              <a:rPr kumimoji="1" lang="ja-JP" altLang="en-US" sz="4400" dirty="0">
                <a:latin typeface="UD デジタル 教科書体 N-R" panose="02020400000000000000" pitchFamily="17" charset="-128"/>
                <a:ea typeface="UD デジタル 教科書体 N-R" panose="02020400000000000000" pitchFamily="17" charset="-128"/>
              </a:rPr>
              <a:t>授業実践</a:t>
            </a:r>
            <a:r>
              <a:rPr kumimoji="1" lang="en-US" altLang="ja-JP" sz="4400" dirty="0">
                <a:latin typeface="UD デジタル 教科書体 N-R" panose="02020400000000000000" pitchFamily="17" charset="-128"/>
                <a:ea typeface="UD デジタル 教科書体 N-R" panose="02020400000000000000" pitchFamily="17" charset="-128"/>
              </a:rPr>
              <a:t>Ⅱ】</a:t>
            </a:r>
            <a:endParaRPr kumimoji="1" lang="ja-JP" altLang="en-US" sz="4400" dirty="0">
              <a:latin typeface="UD デジタル 教科書体 N-R" panose="02020400000000000000" pitchFamily="17" charset="-128"/>
              <a:ea typeface="UD デジタル 教科書体 N-R" panose="02020400000000000000" pitchFamily="17" charset="-128"/>
            </a:endParaRPr>
          </a:p>
        </p:txBody>
      </p:sp>
      <p:sp>
        <p:nvSpPr>
          <p:cNvPr id="9" name="テキスト ボックス 8">
            <a:extLst>
              <a:ext uri="{FF2B5EF4-FFF2-40B4-BE49-F238E27FC236}">
                <a16:creationId xmlns:a16="http://schemas.microsoft.com/office/drawing/2014/main" id="{96069B21-48BF-4D67-BEA2-2C92C0E36EEB}"/>
              </a:ext>
            </a:extLst>
          </p:cNvPr>
          <p:cNvSpPr txBox="1"/>
          <p:nvPr/>
        </p:nvSpPr>
        <p:spPr>
          <a:xfrm>
            <a:off x="11336866" y="6138333"/>
            <a:ext cx="508000" cy="584775"/>
          </a:xfrm>
          <a:prstGeom prst="rect">
            <a:avLst/>
          </a:prstGeom>
          <a:noFill/>
        </p:spPr>
        <p:txBody>
          <a:bodyPr wrap="square" rtlCol="0">
            <a:spAutoFit/>
          </a:bodyPr>
          <a:lstStyle/>
          <a:p>
            <a:r>
              <a:rPr kumimoji="1" lang="ja-JP" altLang="en-US" sz="3200" dirty="0">
                <a:solidFill>
                  <a:schemeClr val="bg1"/>
                </a:solidFill>
                <a:latin typeface="UD デジタル 教科書体 N-R" panose="02020400000000000000" pitchFamily="17" charset="-128"/>
                <a:ea typeface="UD デジタル 教科書体 N-R" panose="02020400000000000000" pitchFamily="17" charset="-128"/>
              </a:rPr>
              <a:t>８</a:t>
            </a:r>
          </a:p>
        </p:txBody>
      </p:sp>
    </p:spTree>
    <p:extLst>
      <p:ext uri="{BB962C8B-B14F-4D97-AF65-F5344CB8AC3E}">
        <p14:creationId xmlns:p14="http://schemas.microsoft.com/office/powerpoint/2010/main" val="2455419958"/>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792</TotalTime>
  <Words>340</Words>
  <Application>Microsoft Office PowerPoint</Application>
  <PresentationFormat>ワイド画面</PresentationFormat>
  <Paragraphs>316</Paragraphs>
  <Slides>26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UD デジタル 教科書体 N-R</vt:lpstr>
      <vt:lpstr>游ゴシック</vt:lpstr>
      <vt:lpstr>游ゴシック Light</vt:lpstr>
      <vt:lpstr>Arial</vt:lpstr>
      <vt:lpstr>Gill Sans MT</vt:lpstr>
      <vt:lpstr>ギャラリー</vt:lpstr>
      <vt:lpstr>自己紹介文を作ろう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自己紹介文を作ろう</dc:title>
  <dc:creator>木下 美香</dc:creator>
  <cp:lastModifiedBy>吉本 貴明</cp:lastModifiedBy>
  <cp:revision>86</cp:revision>
  <cp:lastPrinted>2024-03-18T02:21:28Z</cp:lastPrinted>
  <dcterms:created xsi:type="dcterms:W3CDTF">2024-03-11T03:28:39Z</dcterms:created>
  <dcterms:modified xsi:type="dcterms:W3CDTF">2024-03-25T02:22:27Z</dcterms:modified>
</cp:coreProperties>
</file>