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9" r:id="rId2"/>
    <p:sldId id="261" r:id="rId3"/>
    <p:sldId id="262" r:id="rId4"/>
    <p:sldId id="266" r:id="rId5"/>
    <p:sldId id="268" r:id="rId6"/>
    <p:sldId id="286" r:id="rId7"/>
    <p:sldId id="284" r:id="rId8"/>
    <p:sldId id="288" r:id="rId9"/>
    <p:sldId id="289" r:id="rId10"/>
    <p:sldId id="293" r:id="rId11"/>
    <p:sldId id="291" r:id="rId12"/>
    <p:sldId id="295" r:id="rId1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27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624EA-9EE5-4163-91BE-F7F49BA1C718}" type="datetimeFigureOut">
              <a:rPr kumimoji="1" lang="ja-JP" altLang="en-US" smtClean="0"/>
              <a:t>2018/2/27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68331-2B9A-4F69-BE03-D7B2AF17FC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33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7825B-3E39-4822-9248-48416ABCED1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0444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7825B-3E39-4822-9248-48416ABCED1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2142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7825B-3E39-4822-9248-48416ABCED1D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2572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7825B-3E39-4822-9248-48416ABCED1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055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483DF-05AC-462E-97D4-529EA7757856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6388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B225-1600-49D9-8527-0B148E819DEB}" type="datetimeFigureOut">
              <a:rPr kumimoji="1" lang="ja-JP" altLang="en-US" smtClean="0"/>
              <a:t>2018/2/27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DC1-4E0D-428F-8A8B-3F8A8BE9B9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9747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B225-1600-49D9-8527-0B148E819DEB}" type="datetimeFigureOut">
              <a:rPr kumimoji="1" lang="ja-JP" altLang="en-US" smtClean="0"/>
              <a:t>2018/2/27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DC1-4E0D-428F-8A8B-3F8A8BE9B9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951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B225-1600-49D9-8527-0B148E819DEB}" type="datetimeFigureOut">
              <a:rPr kumimoji="1" lang="ja-JP" altLang="en-US" smtClean="0"/>
              <a:t>2018/2/27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DC1-4E0D-428F-8A8B-3F8A8BE9B9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3677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B225-1600-49D9-8527-0B148E819DEB}" type="datetimeFigureOut">
              <a:rPr kumimoji="1" lang="ja-JP" altLang="en-US" smtClean="0"/>
              <a:t>2018/2/27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DC1-4E0D-428F-8A8B-3F8A8BE9B9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378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B225-1600-49D9-8527-0B148E819DEB}" type="datetimeFigureOut">
              <a:rPr kumimoji="1" lang="ja-JP" altLang="en-US" smtClean="0"/>
              <a:t>2018/2/27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DC1-4E0D-428F-8A8B-3F8A8BE9B9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276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B225-1600-49D9-8527-0B148E819DEB}" type="datetimeFigureOut">
              <a:rPr kumimoji="1" lang="ja-JP" altLang="en-US" smtClean="0"/>
              <a:t>2018/2/27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DC1-4E0D-428F-8A8B-3F8A8BE9B9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5205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B225-1600-49D9-8527-0B148E819DEB}" type="datetimeFigureOut">
              <a:rPr kumimoji="1" lang="ja-JP" altLang="en-US" smtClean="0"/>
              <a:t>2018/2/27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DC1-4E0D-428F-8A8B-3F8A8BE9B9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94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B225-1600-49D9-8527-0B148E819DEB}" type="datetimeFigureOut">
              <a:rPr kumimoji="1" lang="ja-JP" altLang="en-US" smtClean="0"/>
              <a:t>2018/2/27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DC1-4E0D-428F-8A8B-3F8A8BE9B9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976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B225-1600-49D9-8527-0B148E819DEB}" type="datetimeFigureOut">
              <a:rPr kumimoji="1" lang="ja-JP" altLang="en-US" smtClean="0"/>
              <a:t>2018/2/27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DC1-4E0D-428F-8A8B-3F8A8BE9B9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6677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B225-1600-49D9-8527-0B148E819DEB}" type="datetimeFigureOut">
              <a:rPr kumimoji="1" lang="ja-JP" altLang="en-US" smtClean="0"/>
              <a:t>2018/2/27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DC1-4E0D-428F-8A8B-3F8A8BE9B9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48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B225-1600-49D9-8527-0B148E819DEB}" type="datetimeFigureOut">
              <a:rPr kumimoji="1" lang="ja-JP" altLang="en-US" smtClean="0"/>
              <a:t>2018/2/27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DC1-4E0D-428F-8A8B-3F8A8BE9B9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552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3B225-1600-49D9-8527-0B148E819DEB}" type="datetimeFigureOut">
              <a:rPr kumimoji="1" lang="ja-JP" altLang="en-US" smtClean="0"/>
              <a:t>2018/2/27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49DC1-4E0D-428F-8A8B-3F8A8BE9B9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635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jp/url?sa=i&amp;rct=j&amp;q=&amp;esrc=s&amp;source=images&amp;cd=&amp;cad=rja&amp;uact=8&amp;ved=0ahUKEwidrvflxu_OAhXPNpQKHeMyBKUQjRwIBw&amp;url=http://okmusic.jp/musichubz/artists/58133/images&amp;bvm=bv.131669213,d.dGo&amp;psig=AFQjCNH0ldBafud_-khtU60_SInE30sQUw&amp;ust=1472866847863333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hyperlink" Target="http://www.google.co.jp/url?sa=i&amp;rct=j&amp;q=&amp;esrc=s&amp;source=images&amp;cd=&amp;cad=rja&amp;uact=8&amp;ved=0ahUKEwimg7bbvZPQAhVIy7wKHZD0ArYQjRwIBw&amp;url=http://store.ito-ya.co.jp/category/3540/&amp;bvm=bv.137904068,d.dGc&amp;psig=AFQjCNH_qOtPhFlTR9MFsseoBQKKx77owQ&amp;ust=1478499423575666" TargetMode="External"/><Relationship Id="rId18" Type="http://schemas.openxmlformats.org/officeDocument/2006/relationships/image" Target="../media/image19.gif"/><Relationship Id="rId3" Type="http://schemas.openxmlformats.org/officeDocument/2006/relationships/hyperlink" Target="https://www.google.co.jp/url?sa=i&amp;rct=j&amp;q=&amp;esrc=s&amp;source=images&amp;cd=&amp;cad=rja&amp;uact=8&amp;ved=0ahUKEwiM8N-3vJPQAhVEwbwKHXk_DesQjRwIBw&amp;url=https://ten.tokyo-shoseki.co.jp/text/shou/&amp;bvm=bv.137904068,d.dGc&amp;psig=AFQjCNEUhFqLg2owDn84TVmG44cQ-msmoQ&amp;ust=1478499070701884" TargetMode="External"/><Relationship Id="rId7" Type="http://schemas.openxmlformats.org/officeDocument/2006/relationships/hyperlink" Target="http://www.google.co.jp/url?sa=i&amp;rct=j&amp;q=&amp;esrc=s&amp;source=images&amp;cd=&amp;cad=rja&amp;uact=8&amp;ved=0ahUKEwj-scftvJPQAhWIULwKHfSdCtIQjRwIBw&amp;url=http://store.ito-ya.co.jp/item/49027789734551.html&amp;bvm=bv.137904068,d.dGc&amp;psig=AFQjCNHC6lvJxQXNVzLDR4xorzIGJoF5YA&amp;ust=1478499191629833" TargetMode="External"/><Relationship Id="rId12" Type="http://schemas.openxmlformats.org/officeDocument/2006/relationships/image" Target="../media/image15.jpeg"/><Relationship Id="rId17" Type="http://schemas.openxmlformats.org/officeDocument/2006/relationships/image" Target="../media/image18.gi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hyperlink" Target="https://www.google.co.jp/url?sa=i&amp;rct=j&amp;q=&amp;esrc=s&amp;source=images&amp;cd=&amp;cad=rja&amp;uact=8&amp;ved=0ahUKEwjtmczDvZPQAhVJzbwKHXOUAOgQjRwIBw&amp;url=https://www.amazon.co.jp/%E3%83%88%E3%83%B3%E3%83%9C%E9%89%9B%E7%AD%86-%E6%B6%88%E3%81%97%E3%82%B4%E3%83%A0-MONO-PE01-JCA-061/dp/B0016GLW0O&amp;bvm=bv.137904068,d.dGc&amp;psig=AFQjCNFPqu6NMwErleqG2cq1zmEXrSs1Rw&amp;ust=1478499373314908" TargetMode="External"/><Relationship Id="rId5" Type="http://schemas.openxmlformats.org/officeDocument/2006/relationships/hyperlink" Target="http://www.google.co.jp/url?sa=i&amp;rct=j&amp;q=&amp;esrc=s&amp;source=images&amp;cd=&amp;cad=rja&amp;uact=8&amp;ved=0ahUKEwix7qfSvJPQAhXBv7wKHZqzD6sQjRwIBw&amp;url=http://www.dena-ec.com/keyword/%E3%81%8B%E3%82%8F%E3%81%84%E3%81%84%E5%AD%A6%E7%BF%92%E3%83%8E%E3%83%BC%E3%83%88/&amp;bvm=bv.137904068,d.dGc&amp;psig=AFQjCNHxqxH9AcB8rykf2JORfJRVrAncfA&amp;ust=1478499117443800" TargetMode="External"/><Relationship Id="rId15" Type="http://schemas.openxmlformats.org/officeDocument/2006/relationships/hyperlink" Target="https://www.google.co.jp/url?sa=i&amp;rct=j&amp;q=&amp;esrc=s&amp;source=images&amp;cd=&amp;cad=rja&amp;uact=8&amp;ved=0ahUKEwiQh7CdvpPQAhWBwbwKHcnWAVgQjRwIBw&amp;url=https://www.amazon.co.jp/%E4%B8%8B%E6%95%B7%E3%81%8D/b?ie%3DUTF8%26node%3D89387051&amp;bvm=bv.137904068,d.dGc&amp;psig=AFQjCNEZtGL651VtlbNjQ71BaGxhOTBwCw&amp;ust=1478499539491737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1.png"/><Relationship Id="rId9" Type="http://schemas.openxmlformats.org/officeDocument/2006/relationships/hyperlink" Target="http://www.google.co.jp/url?sa=i&amp;rct=j&amp;q=&amp;esrc=s&amp;source=images&amp;cd=&amp;cad=rja&amp;uact=8&amp;ved=0ahUKEwjml_ycvZPQAhVHabwKHRKbBMUQjRwIBw&amp;url=http://www.askul.co.jp/p/330042/&amp;bvm=bv.137904068,d.dGc&amp;psig=AFQjCNHYiJAE7AN3DFwiJonH1v8Cn7pfWw&amp;ust=1478499258687493" TargetMode="External"/><Relationship Id="rId1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吹き出し 10"/>
          <p:cNvSpPr/>
          <p:nvPr/>
        </p:nvSpPr>
        <p:spPr>
          <a:xfrm>
            <a:off x="2483768" y="5013176"/>
            <a:ext cx="2808312" cy="1296144"/>
          </a:xfrm>
          <a:prstGeom prst="wedgeRoundRectCallout">
            <a:avLst>
              <a:gd name="adj1" fmla="val -59265"/>
              <a:gd name="adj2" fmla="val 864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1520" y="188640"/>
            <a:ext cx="3888432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6600" b="1" dirty="0" smtClean="0">
                <a:ln w="381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あいさつ</a:t>
            </a:r>
            <a:endParaRPr kumimoji="1" lang="ja-JP" altLang="en-US" sz="6600" b="1" dirty="0">
              <a:ln w="381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図 2" descr="204080あいさつ（総称）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476672"/>
            <a:ext cx="1646312" cy="1646312"/>
          </a:xfrm>
          <a:prstGeom prst="rect">
            <a:avLst/>
          </a:prstGeom>
        </p:spPr>
      </p:pic>
      <p:pic>
        <p:nvPicPr>
          <p:cNvPr id="4" name="図 3" descr="204099がんばりました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5085184"/>
            <a:ext cx="1574304" cy="1574304"/>
          </a:xfrm>
          <a:prstGeom prst="rect">
            <a:avLst/>
          </a:prstGeom>
        </p:spPr>
      </p:pic>
      <p:pic>
        <p:nvPicPr>
          <p:cNvPr id="5" name="図 4" descr="204012会う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941168"/>
            <a:ext cx="1728192" cy="1728192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09182" y="1412776"/>
            <a:ext cx="90348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ja-JP" sz="3600" dirty="0" smtClean="0"/>
              <a:t>あいさつは人と人をつなぐ</a:t>
            </a:r>
          </a:p>
          <a:p>
            <a:pPr>
              <a:lnSpc>
                <a:spcPct val="150000"/>
              </a:lnSpc>
            </a:pPr>
            <a:r>
              <a:rPr lang="ja-JP" altLang="ja-JP" sz="3600" dirty="0" smtClean="0"/>
              <a:t>あいさつ</a:t>
            </a:r>
            <a:r>
              <a:rPr lang="ja-JP" altLang="en-US" sz="3600" dirty="0" smtClean="0"/>
              <a:t>をすると，</a:t>
            </a:r>
            <a:r>
              <a:rPr lang="ja-JP" altLang="ja-JP" sz="3600" dirty="0" smtClean="0"/>
              <a:t>お</a:t>
            </a:r>
            <a:r>
              <a:rPr lang="ja-JP" altLang="en-US" sz="3600" dirty="0" smtClean="0"/>
              <a:t>たが</a:t>
            </a:r>
            <a:r>
              <a:rPr lang="ja-JP" altLang="ja-JP" sz="3600" dirty="0" smtClean="0"/>
              <a:t>いに</a:t>
            </a:r>
            <a:r>
              <a:rPr lang="ja-JP" altLang="ja-JP" sz="3600" dirty="0" smtClean="0"/>
              <a:t>気持ちよ</a:t>
            </a:r>
            <a:r>
              <a:rPr lang="ja-JP" altLang="en-US" sz="3600" dirty="0" smtClean="0"/>
              <a:t>くなる</a:t>
            </a:r>
            <a:endParaRPr lang="ja-JP" altLang="ja-JP" sz="3600" dirty="0" smtClean="0"/>
          </a:p>
          <a:p>
            <a:pPr>
              <a:lnSpc>
                <a:spcPct val="150000"/>
              </a:lnSpc>
            </a:pPr>
            <a:r>
              <a:rPr lang="ja-JP" altLang="ja-JP" sz="3600" dirty="0" smtClean="0"/>
              <a:t>いろいろな人と仲よくなれる魔法のことば</a:t>
            </a:r>
            <a:endParaRPr lang="en-US" altLang="ja-JP" sz="3600" dirty="0" smtClean="0"/>
          </a:p>
          <a:p>
            <a:pPr>
              <a:lnSpc>
                <a:spcPct val="150000"/>
              </a:lnSpc>
            </a:pPr>
            <a:r>
              <a:rPr lang="ja-JP" altLang="en-US" sz="3600" dirty="0" smtClean="0"/>
              <a:t>よ</a:t>
            </a:r>
            <a:r>
              <a:rPr lang="ja-JP" altLang="ja-JP" sz="3600" dirty="0" smtClean="0"/>
              <a:t>い人間関係を</a:t>
            </a:r>
            <a:r>
              <a:rPr lang="ja-JP" altLang="en-US" sz="3600" dirty="0" smtClean="0"/>
              <a:t>きず</a:t>
            </a:r>
            <a:r>
              <a:rPr lang="ja-JP" altLang="ja-JP" sz="3600" dirty="0" smtClean="0"/>
              <a:t>くきっかけとなる近道</a:t>
            </a:r>
            <a:endParaRPr lang="ja-JP" altLang="ja-JP" sz="3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028890"/>
            <a:ext cx="851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err="1" smtClean="0"/>
              <a:t>まほう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15616" y="389298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err="1" smtClean="0"/>
              <a:t>にんげん</a:t>
            </a:r>
            <a:r>
              <a:rPr lang="ja-JP" altLang="en-US" sz="2000" dirty="0" smtClean="0"/>
              <a:t>かんけい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164288" y="3861048"/>
            <a:ext cx="1140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err="1" smtClean="0"/>
              <a:t>ちか</a:t>
            </a:r>
            <a:r>
              <a:rPr lang="ja-JP" altLang="en-US" sz="2000" dirty="0" smtClean="0"/>
              <a:t>みち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27784" y="5085184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あいて</a:t>
            </a:r>
            <a:r>
              <a:rPr kumimoji="1" lang="ja-JP" altLang="en-US" sz="2400" b="1" dirty="0" smtClean="0"/>
              <a:t>の目を見て</a:t>
            </a:r>
            <a:endParaRPr kumimoji="1" lang="en-US" altLang="ja-JP" sz="2400" b="1" dirty="0" smtClean="0"/>
          </a:p>
          <a:p>
            <a:r>
              <a:rPr lang="ja-JP" altLang="en-US" sz="2400" b="1" dirty="0" err="1" smtClean="0"/>
              <a:t>えが</a:t>
            </a:r>
            <a:r>
              <a:rPr lang="ja-JP" altLang="en-US" sz="2400" b="1" dirty="0" smtClean="0"/>
              <a:t>おで</a:t>
            </a:r>
            <a:endParaRPr lang="en-US" altLang="ja-JP" sz="2400" b="1" dirty="0" smtClean="0"/>
          </a:p>
          <a:p>
            <a:r>
              <a:rPr kumimoji="1" lang="ja-JP" altLang="en-US" sz="2400" b="1" dirty="0" smtClean="0"/>
              <a:t>聞こえる大きさで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821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428782" y="4653136"/>
            <a:ext cx="54179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/>
              <a:t>あたらしい風</a:t>
            </a:r>
            <a:endParaRPr kumimoji="1" lang="en-US" altLang="ja-JP" sz="4400" dirty="0" smtClean="0"/>
          </a:p>
          <a:p>
            <a:r>
              <a:rPr lang="ja-JP" altLang="en-US" sz="4400" dirty="0" smtClean="0"/>
              <a:t>みんなでがんばって</a:t>
            </a:r>
            <a:endParaRPr lang="en-US" altLang="ja-JP" sz="4400" dirty="0" smtClean="0"/>
          </a:p>
          <a:p>
            <a:r>
              <a:rPr lang="ja-JP" altLang="en-US" sz="4400" dirty="0" smtClean="0"/>
              <a:t>ふかせましょう</a:t>
            </a:r>
            <a:endParaRPr lang="en-US" altLang="ja-JP" sz="4400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89812"/>
            <a:ext cx="2996952" cy="299695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-324544" y="-33193"/>
            <a:ext cx="9144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　　　　　　　　　　　　　　　　　　　　　　　</a:t>
            </a:r>
            <a:r>
              <a:rPr lang="ja-JP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ある</a:t>
            </a:r>
            <a:endParaRPr lang="en-US" altLang="ja-JP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ja-JP" altLang="en-US" sz="6600" b="1" dirty="0" smtClean="0">
                <a:ln w="381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ろうかやベランダは歩く</a:t>
            </a:r>
            <a:endParaRPr kumimoji="1" lang="ja-JP" altLang="en-US" sz="6600" b="1" dirty="0">
              <a:ln w="381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5923" y="1412776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　</a:t>
            </a:r>
            <a:r>
              <a:rPr lang="ja-JP" altLang="en-US" sz="2000" b="1" dirty="0" smtClean="0"/>
              <a:t>み　　　　　　　　　ひと　　  こころ</a:t>
            </a:r>
            <a:endParaRPr lang="en-US" altLang="ja-JP" sz="2000" b="1" dirty="0" smtClean="0"/>
          </a:p>
          <a:p>
            <a:r>
              <a:rPr lang="ja-JP" altLang="en-US" sz="4000" dirty="0" smtClean="0"/>
              <a:t>見て</a:t>
            </a:r>
            <a:r>
              <a:rPr lang="ja-JP" altLang="en-US" sz="4000" dirty="0" smtClean="0"/>
              <a:t>いる人も心がおちつきます</a:t>
            </a:r>
            <a:endParaRPr lang="en-US" altLang="ja-JP" sz="4000" dirty="0"/>
          </a:p>
          <a:p>
            <a:r>
              <a:rPr lang="ja-JP" altLang="en-US" sz="2000" dirty="0" smtClean="0"/>
              <a:t>　　</a:t>
            </a:r>
            <a:r>
              <a:rPr lang="ja-JP" altLang="en-US" sz="2000" dirty="0"/>
              <a:t>　　　　　　　　</a:t>
            </a:r>
            <a:r>
              <a:rPr lang="ja-JP" altLang="en-US" sz="2000" dirty="0" smtClean="0"/>
              <a:t>　　　　　 　　　　 </a:t>
            </a:r>
            <a:r>
              <a:rPr lang="ja-JP" altLang="en-US" sz="2000" b="1" dirty="0" smtClean="0"/>
              <a:t>か     も   しょう</a:t>
            </a:r>
            <a:endParaRPr lang="en-US" altLang="ja-JP" sz="2000" b="1" dirty="0" smtClean="0"/>
          </a:p>
          <a:p>
            <a:r>
              <a:rPr lang="ja-JP" altLang="en-US" sz="4000" dirty="0"/>
              <a:t>お</a:t>
            </a:r>
            <a:r>
              <a:rPr kumimoji="1" lang="ja-JP" altLang="en-US" sz="4000" dirty="0" smtClean="0"/>
              <a:t>ちつき</a:t>
            </a:r>
            <a:r>
              <a:rPr kumimoji="1" lang="ja-JP" altLang="en-US" sz="4000" dirty="0"/>
              <a:t>の</a:t>
            </a:r>
            <a:r>
              <a:rPr kumimoji="1" lang="ja-JP" altLang="en-US" sz="4000" dirty="0" smtClean="0"/>
              <a:t>ある</a:t>
            </a:r>
            <a:r>
              <a:rPr lang="ja-JP" altLang="en-US" sz="4000" dirty="0"/>
              <a:t>加茂小に</a:t>
            </a:r>
            <a:r>
              <a:rPr lang="ja-JP" altLang="en-US" sz="4000" dirty="0" smtClean="0"/>
              <a:t>しよう</a:t>
            </a:r>
            <a:r>
              <a:rPr lang="en-US" altLang="ja-JP" sz="4000" dirty="0" smtClean="0"/>
              <a:t>!!</a:t>
            </a:r>
            <a:endParaRPr kumimoji="1" lang="en-US" altLang="ja-JP" sz="4000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106" y="2131604"/>
            <a:ext cx="2440327" cy="244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3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275" y="1097156"/>
            <a:ext cx="2446248" cy="2446248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07504" y="188640"/>
            <a:ext cx="6768752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元気なへんじ</a:t>
            </a:r>
            <a:r>
              <a:rPr kumimoji="1" lang="ja-JP" altLang="en-US" sz="4000" dirty="0" smtClean="0"/>
              <a:t>ができる子</a:t>
            </a:r>
            <a:r>
              <a:rPr kumimoji="1" lang="ja-JP" altLang="en-US" sz="3600" dirty="0" smtClean="0"/>
              <a:t>は</a:t>
            </a:r>
            <a:endParaRPr kumimoji="1" lang="en-US" altLang="ja-JP" sz="3600" dirty="0" smtClean="0"/>
          </a:p>
          <a:p>
            <a:r>
              <a:rPr lang="ja-JP" altLang="en-US" sz="5400" dirty="0" smtClean="0"/>
              <a:t>こころが元気</a:t>
            </a:r>
            <a:r>
              <a:rPr lang="ja-JP" altLang="en-US" sz="3600" dirty="0" smtClean="0"/>
              <a:t>になります</a:t>
            </a:r>
            <a:endParaRPr lang="en-US" altLang="ja-JP" sz="3600" dirty="0"/>
          </a:p>
          <a:p>
            <a:r>
              <a:rPr kumimoji="1" lang="ja-JP" altLang="en-US" sz="5400" dirty="0" smtClean="0"/>
              <a:t>元気な</a:t>
            </a:r>
            <a:r>
              <a:rPr kumimoji="1" lang="ja-JP" altLang="en-US" sz="5400" dirty="0" smtClean="0"/>
              <a:t>あいさつ</a:t>
            </a:r>
            <a:endParaRPr kumimoji="1" lang="en-US" altLang="ja-JP" sz="5400" dirty="0" smtClean="0"/>
          </a:p>
          <a:p>
            <a:r>
              <a:rPr kumimoji="1" lang="ja-JP" altLang="en-US" sz="3600" dirty="0" smtClean="0"/>
              <a:t>も</a:t>
            </a:r>
            <a:r>
              <a:rPr lang="ja-JP" altLang="en-US" sz="3600" dirty="0" smtClean="0"/>
              <a:t>できる</a:t>
            </a:r>
            <a:r>
              <a:rPr lang="ja-JP" altLang="en-US" sz="3600" dirty="0"/>
              <a:t>ように</a:t>
            </a:r>
            <a:r>
              <a:rPr lang="ja-JP" altLang="en-US" sz="3600" dirty="0" smtClean="0"/>
              <a:t>なります</a:t>
            </a:r>
            <a:endParaRPr lang="en-US" altLang="ja-JP" sz="3600" dirty="0" smtClean="0"/>
          </a:p>
          <a:p>
            <a:pPr algn="r"/>
            <a:endParaRPr kumimoji="1" lang="en-US" altLang="ja-JP" sz="3200" dirty="0" smtClean="0"/>
          </a:p>
          <a:p>
            <a:pPr algn="r"/>
            <a:endParaRPr kumimoji="1" lang="en-US" altLang="ja-JP" sz="3200" dirty="0"/>
          </a:p>
          <a:p>
            <a:r>
              <a:rPr lang="ja-JP" altLang="en-US" sz="6000" dirty="0" smtClean="0"/>
              <a:t>全学年みんな</a:t>
            </a:r>
            <a:r>
              <a:rPr lang="ja-JP" altLang="en-US" sz="3600" dirty="0" smtClean="0"/>
              <a:t>で</a:t>
            </a:r>
            <a:endParaRPr lang="en-US" altLang="ja-JP" sz="3600" dirty="0" smtClean="0"/>
          </a:p>
          <a:p>
            <a:r>
              <a:rPr lang="ja-JP" altLang="en-US" sz="5400" dirty="0" smtClean="0"/>
              <a:t>元気のよいへんじ</a:t>
            </a:r>
            <a:r>
              <a:rPr lang="ja-JP" altLang="en-US" sz="3600" dirty="0" smtClean="0"/>
              <a:t>を</a:t>
            </a:r>
            <a:endParaRPr lang="en-US" altLang="ja-JP" sz="3600" dirty="0" smtClean="0"/>
          </a:p>
          <a:p>
            <a:pPr algn="r"/>
            <a:r>
              <a:rPr lang="ja-JP" altLang="en-US" sz="6000" dirty="0" smtClean="0"/>
              <a:t>がんばろう</a:t>
            </a:r>
            <a:endParaRPr kumimoji="1" lang="en-US" altLang="ja-JP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719" y="3699520"/>
            <a:ext cx="2984424" cy="3158480"/>
          </a:xfrm>
          <a:prstGeom prst="rect">
            <a:avLst/>
          </a:prstGeom>
        </p:spPr>
      </p:pic>
      <p:sp>
        <p:nvSpPr>
          <p:cNvPr id="2" name="円形吹き出し 1"/>
          <p:cNvSpPr/>
          <p:nvPr/>
        </p:nvSpPr>
        <p:spPr>
          <a:xfrm>
            <a:off x="6769290" y="0"/>
            <a:ext cx="2315853" cy="1760561"/>
          </a:xfrm>
          <a:prstGeom prst="wedgeEllipseCallout">
            <a:avLst>
              <a:gd name="adj1" fmla="val -33798"/>
              <a:gd name="adj2" fmla="val 5784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 smtClean="0">
                <a:solidFill>
                  <a:schemeClr val="tx1"/>
                </a:solidFill>
              </a:rPr>
              <a:t>はい</a:t>
            </a:r>
            <a:endParaRPr kumimoji="1" lang="ja-JP" alt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66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167" y="1175702"/>
            <a:ext cx="5399690" cy="4049768"/>
          </a:xfrm>
          <a:prstGeom prst="rect">
            <a:avLst/>
          </a:prstGeom>
        </p:spPr>
      </p:pic>
      <p:graphicFrame>
        <p:nvGraphicFramePr>
          <p:cNvPr id="2" name="オブジェクト 1"/>
          <p:cNvGraphicFramePr>
            <a:graphicFrameLocks noChangeAspect="1"/>
          </p:cNvGraphicFramePr>
          <p:nvPr>
            <p:extLst/>
          </p:nvPr>
        </p:nvGraphicFramePr>
        <p:xfrm>
          <a:off x="1839399" y="5859614"/>
          <a:ext cx="7304601" cy="823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JSﾌｫﾝﾄｴﾌｪｸﾄﾂ-ﾙ" r:id="rId4" imgW="7263720" imgH="819720" progId="JSFart.Art.2">
                  <p:embed/>
                </p:oleObj>
              </mc:Choice>
              <mc:Fallback>
                <p:oleObj name="JSﾌｫﾝﾄｴﾌｪｸﾄﾂ-ﾙ" r:id="rId4" imgW="7263720" imgH="819720" progId="JSFart.Art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39399" y="5859614"/>
                        <a:ext cx="7304601" cy="8236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135581"/>
              </p:ext>
            </p:extLst>
          </p:nvPr>
        </p:nvGraphicFramePr>
        <p:xfrm>
          <a:off x="123733" y="5225470"/>
          <a:ext cx="2274185" cy="533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JSﾌｫﾝﾄｴﾌｪｸﾄﾂ-ﾙ" r:id="rId6" imgW="3439080" imgH="806400" progId="JSFart.Art.2">
                  <p:embed/>
                </p:oleObj>
              </mc:Choice>
              <mc:Fallback>
                <p:oleObj name="JSﾌｫﾝﾄｴﾌｪｸﾄﾂ-ﾙ" r:id="rId6" imgW="3439080" imgH="806400" progId="JSFart.Art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3733" y="5225470"/>
                        <a:ext cx="2274185" cy="5333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グループ化 13"/>
          <p:cNvGrpSpPr/>
          <p:nvPr/>
        </p:nvGrpSpPr>
        <p:grpSpPr>
          <a:xfrm>
            <a:off x="1" y="0"/>
            <a:ext cx="9365415" cy="1234075"/>
            <a:chOff x="3148006" y="-240674"/>
            <a:chExt cx="7687614" cy="1499817"/>
          </a:xfrm>
        </p:grpSpPr>
        <p:sp>
          <p:nvSpPr>
            <p:cNvPr id="11" name="正方形/長方形 10"/>
            <p:cNvSpPr/>
            <p:nvPr/>
          </p:nvSpPr>
          <p:spPr>
            <a:xfrm>
              <a:off x="3148006" y="-240674"/>
              <a:ext cx="7505865" cy="117570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3329754" y="-64296"/>
              <a:ext cx="750586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000" dirty="0" err="1" smtClean="0"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くつばこや</a:t>
              </a:r>
              <a:r>
                <a:rPr lang="ja-JP" altLang="en-US" sz="4000" dirty="0" smtClean="0"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 トイレのスリッパ</a:t>
              </a:r>
              <a:r>
                <a:rPr lang="ja-JP" altLang="en-US" sz="4000" dirty="0"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をそろえよう</a:t>
              </a:r>
            </a:p>
            <a:p>
              <a:endParaRPr kumimoji="1" lang="ja-JP" altLang="en-US" sz="4000" dirty="0"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17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ふわふわ.jpg"/>
          <p:cNvPicPr>
            <a:picLocks noChangeAspect="1"/>
          </p:cNvPicPr>
          <p:nvPr/>
        </p:nvPicPr>
        <p:blipFill>
          <a:blip r:embed="rId2" cstate="print"/>
          <a:srcRect l="5447" r="13252" b="24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179512" y="116632"/>
            <a:ext cx="5688632" cy="11079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6600" b="1" dirty="0" smtClean="0">
                <a:ln w="381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あったかことば</a:t>
            </a:r>
            <a:endParaRPr kumimoji="1" lang="ja-JP" altLang="en-US" sz="6600" b="1" dirty="0">
              <a:ln w="38100">
                <a:solidFill>
                  <a:srgbClr val="FF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75656" y="3284984"/>
            <a:ext cx="3672408" cy="92333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kumimoji="1" lang="ja-JP" alt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ありがとう</a:t>
            </a:r>
            <a:endParaRPr kumimoji="1" lang="ja-JP" alt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 rot="21232962">
            <a:off x="251520" y="1484784"/>
            <a:ext cx="4392488" cy="923330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</a:bodyPr>
          <a:lstStyle/>
          <a:p>
            <a:pPr algn="ctr"/>
            <a:r>
              <a:rPr lang="ja-JP" alt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だいじょうぶ</a:t>
            </a:r>
            <a:endParaRPr kumimoji="1" lang="ja-JP" alt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0" y="4437112"/>
            <a:ext cx="2736304" cy="92333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ja-JP" alt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やるね</a:t>
            </a:r>
            <a:endParaRPr kumimoji="1" lang="ja-JP" alt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91880" y="5445224"/>
            <a:ext cx="2880320" cy="923330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pPr algn="ctr"/>
            <a:r>
              <a:rPr lang="ja-JP" alt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すごい！</a:t>
            </a:r>
            <a:endParaRPr kumimoji="1" lang="ja-JP" alt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355976" y="2204864"/>
            <a:ext cx="4572000" cy="923330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pPr algn="ctr"/>
            <a:r>
              <a:rPr lang="ja-JP" alt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がんばったね</a:t>
            </a:r>
            <a:endParaRPr kumimoji="1" lang="ja-JP" alt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211960" y="4437112"/>
            <a:ext cx="4464496" cy="923330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pPr algn="ctr"/>
            <a:r>
              <a:rPr lang="ja-JP" alt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気にするな！</a:t>
            </a:r>
            <a:endParaRPr kumimoji="1" lang="ja-JP" alt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662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144016" y="1484784"/>
            <a:ext cx="8892480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ja-JP" sz="3300" dirty="0" smtClean="0"/>
              <a:t>・あったか言葉を言われたら気持ちがよ</a:t>
            </a:r>
            <a:r>
              <a:rPr lang="ja-JP" altLang="en-US" sz="3300" dirty="0" smtClean="0"/>
              <a:t>くなります</a:t>
            </a:r>
            <a:endParaRPr lang="en-US" altLang="ja-JP" sz="3300" dirty="0" smtClean="0"/>
          </a:p>
          <a:p>
            <a:pPr>
              <a:lnSpc>
                <a:spcPct val="150000"/>
              </a:lnSpc>
            </a:pPr>
            <a:r>
              <a:rPr lang="ja-JP" altLang="en-US" sz="3600" dirty="0" smtClean="0"/>
              <a:t>・</a:t>
            </a:r>
            <a:r>
              <a:rPr lang="ja-JP" altLang="ja-JP" sz="3600" dirty="0" smtClean="0"/>
              <a:t>言った人も気持ちがよ</a:t>
            </a:r>
            <a:r>
              <a:rPr lang="ja-JP" altLang="en-US" sz="3600" dirty="0" smtClean="0"/>
              <a:t>くなります</a:t>
            </a:r>
            <a:endParaRPr lang="ja-JP" altLang="ja-JP" sz="3600" dirty="0" smtClean="0"/>
          </a:p>
          <a:p>
            <a:pPr>
              <a:lnSpc>
                <a:spcPct val="150000"/>
              </a:lnSpc>
            </a:pPr>
            <a:r>
              <a:rPr lang="ja-JP" altLang="ja-JP" sz="3600" dirty="0" smtClean="0"/>
              <a:t>・友</a:t>
            </a:r>
            <a:r>
              <a:rPr lang="ja-JP" altLang="en-US" sz="3600" dirty="0" smtClean="0"/>
              <a:t>だち</a:t>
            </a:r>
            <a:r>
              <a:rPr lang="ja-JP" altLang="ja-JP" sz="3600" dirty="0" smtClean="0"/>
              <a:t>との仲もよく</a:t>
            </a:r>
            <a:r>
              <a:rPr lang="ja-JP" altLang="en-US" sz="3600" dirty="0" smtClean="0"/>
              <a:t>なります</a:t>
            </a:r>
            <a:endParaRPr lang="en-US" altLang="ja-JP" sz="3600" dirty="0" smtClean="0"/>
          </a:p>
        </p:txBody>
      </p:sp>
      <p:sp>
        <p:nvSpPr>
          <p:cNvPr id="13" name="正方形/長方形 12"/>
          <p:cNvSpPr/>
          <p:nvPr/>
        </p:nvSpPr>
        <p:spPr>
          <a:xfrm>
            <a:off x="251520" y="4581128"/>
            <a:ext cx="7056784" cy="1938992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4000" dirty="0" smtClean="0"/>
              <a:t>言われた人が他の人にも言って</a:t>
            </a:r>
            <a:endParaRPr lang="en-US" altLang="ja-JP" sz="4000" dirty="0" smtClean="0"/>
          </a:p>
          <a:p>
            <a:r>
              <a:rPr lang="ja-JP" altLang="en-US" sz="4000" dirty="0" smtClean="0"/>
              <a:t>どんどん輪（わ）が広がると</a:t>
            </a:r>
            <a:endParaRPr lang="en-US" altLang="ja-JP" sz="4000" dirty="0" smtClean="0"/>
          </a:p>
          <a:p>
            <a:r>
              <a:rPr lang="ja-JP" altLang="en-US" sz="4000" dirty="0" smtClean="0"/>
              <a:t>いいですね</a:t>
            </a:r>
            <a:endParaRPr lang="ja-JP" altLang="ja-JP" sz="40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9512" y="116632"/>
            <a:ext cx="5688632" cy="11079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6600" b="1" dirty="0" smtClean="0">
                <a:ln w="381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あったかことば</a:t>
            </a:r>
            <a:endParaRPr kumimoji="1" lang="ja-JP" altLang="en-US" sz="6600" b="1" dirty="0">
              <a:ln w="38100">
                <a:solidFill>
                  <a:srgbClr val="FF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5940152" y="1988840"/>
            <a:ext cx="3390900" cy="3810000"/>
            <a:chOff x="5753100" y="1340768"/>
            <a:chExt cx="3390900" cy="3810000"/>
          </a:xfrm>
        </p:grpSpPr>
        <p:pic>
          <p:nvPicPr>
            <p:cNvPr id="14" name="図 13" descr="figure_ta-da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53100" y="1340768"/>
              <a:ext cx="3390900" cy="3810000"/>
            </a:xfrm>
            <a:prstGeom prst="rect">
              <a:avLst/>
            </a:prstGeom>
          </p:spPr>
        </p:pic>
        <p:pic>
          <p:nvPicPr>
            <p:cNvPr id="3074" name="Picture 2" descr="「心」の画像検索結果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634359">
              <a:off x="7020272" y="2636912"/>
              <a:ext cx="936104" cy="93610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9053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0" y="-19748"/>
            <a:ext cx="51480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ちゃくせき</a:t>
            </a:r>
            <a:endParaRPr lang="en-US" altLang="ja-JP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/>
            <a:r>
              <a:rPr lang="ja-JP" altLang="en-US" sz="6600" b="1" dirty="0" smtClean="0">
                <a:ln w="381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はじめの着席</a:t>
            </a:r>
            <a:endParaRPr kumimoji="1" lang="ja-JP" altLang="en-US" sz="6600" b="1" dirty="0">
              <a:ln w="381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02668" y="1412776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よれい　　　き　　　　　　　　　　　　　　きょうしつ</a:t>
            </a:r>
            <a:endParaRPr kumimoji="1" lang="en-US" altLang="ja-JP" sz="2400" dirty="0" smtClean="0"/>
          </a:p>
          <a:p>
            <a:r>
              <a:rPr kumimoji="1" lang="ja-JP" altLang="en-US" sz="3600" dirty="0" smtClean="0"/>
              <a:t>予鈴を聞いたら，すぐに教室にもどりましょう</a:t>
            </a:r>
            <a:endParaRPr kumimoji="1" lang="ja-JP" altLang="en-US" sz="3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0" y="4382697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 </a:t>
            </a:r>
            <a:r>
              <a:rPr lang="ja-JP" altLang="en-US" sz="2400" dirty="0"/>
              <a:t>　</a:t>
            </a:r>
            <a:r>
              <a:rPr lang="ja-JP" altLang="en-US" sz="2400" dirty="0" smtClean="0"/>
              <a:t>　　　つ　　　　 つぎ　  かつ</a:t>
            </a:r>
            <a:r>
              <a:rPr lang="ja-JP" altLang="en-US" sz="2400" dirty="0"/>
              <a:t>どう</a:t>
            </a:r>
            <a:endParaRPr kumimoji="1" lang="en-US" altLang="ja-JP" sz="2400" dirty="0" smtClean="0"/>
          </a:p>
          <a:p>
            <a:r>
              <a:rPr lang="ja-JP" altLang="en-US" sz="3600" dirty="0"/>
              <a:t>お</a:t>
            </a:r>
            <a:r>
              <a:rPr lang="ja-JP" altLang="en-US" sz="3600" dirty="0" smtClean="0"/>
              <a:t>ち着いて</a:t>
            </a:r>
            <a:r>
              <a:rPr lang="ja-JP" altLang="en-US" sz="3600" dirty="0" smtClean="0"/>
              <a:t>次の活動にとりかかれます</a:t>
            </a:r>
            <a:endParaRPr lang="en-US" altLang="ja-JP" sz="36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-23591" y="5281731"/>
            <a:ext cx="98130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　　　　　　　　　　　　　　　　　き　も　　　　　が</a:t>
            </a:r>
            <a:r>
              <a:rPr lang="ja-JP" altLang="en-US" sz="2400" dirty="0" err="1" smtClean="0"/>
              <a:t>くしゅう</a:t>
            </a:r>
            <a:endParaRPr kumimoji="1" lang="en-US" altLang="ja-JP" sz="2400" dirty="0" smtClean="0"/>
          </a:p>
          <a:p>
            <a:r>
              <a:rPr lang="ja-JP" altLang="en-US" sz="3600" dirty="0"/>
              <a:t>みんな</a:t>
            </a:r>
            <a:r>
              <a:rPr lang="ja-JP" altLang="en-US" sz="3600" dirty="0" smtClean="0"/>
              <a:t>がそろって気持ちよく学習をスタート</a:t>
            </a:r>
            <a:endParaRPr lang="en-US" altLang="ja-JP" sz="3600" dirty="0" smtClean="0"/>
          </a:p>
          <a:p>
            <a:r>
              <a:rPr lang="ja-JP" altLang="en-US" sz="3600" dirty="0" smtClean="0"/>
              <a:t>できます</a:t>
            </a:r>
            <a:endParaRPr lang="en-US" altLang="ja-JP" sz="3600" dirty="0" smtClean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642" y="2592988"/>
            <a:ext cx="2078360" cy="207836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92988"/>
            <a:ext cx="1647618" cy="1647618"/>
          </a:xfrm>
          <a:prstGeom prst="rect">
            <a:avLst/>
          </a:prstGeom>
        </p:spPr>
      </p:pic>
      <p:sp>
        <p:nvSpPr>
          <p:cNvPr id="13" name="稲妻 12"/>
          <p:cNvSpPr/>
          <p:nvPr/>
        </p:nvSpPr>
        <p:spPr>
          <a:xfrm rot="20095116">
            <a:off x="2063425" y="2723346"/>
            <a:ext cx="789068" cy="782402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稲妻 13"/>
          <p:cNvSpPr/>
          <p:nvPr/>
        </p:nvSpPr>
        <p:spPr>
          <a:xfrm rot="19237106">
            <a:off x="2445361" y="2342224"/>
            <a:ext cx="789068" cy="782402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稲妻 14"/>
          <p:cNvSpPr/>
          <p:nvPr/>
        </p:nvSpPr>
        <p:spPr>
          <a:xfrm rot="20682709">
            <a:off x="1740037" y="3042394"/>
            <a:ext cx="789068" cy="782402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893" y="3235773"/>
            <a:ext cx="800666" cy="800666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403" y="3582031"/>
            <a:ext cx="800666" cy="800666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606983"/>
            <a:ext cx="1358280" cy="135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0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4893" y="5760"/>
            <a:ext cx="447895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じゅぎょう　　じゅんび</a:t>
            </a:r>
            <a:endParaRPr lang="en-US" altLang="ja-JP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ja-JP" altLang="en-US" sz="6600" b="1" dirty="0" smtClean="0">
                <a:ln w="381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授業</a:t>
            </a:r>
            <a:r>
              <a:rPr lang="ja-JP" altLang="en-US" sz="6600" b="1" dirty="0">
                <a:ln w="381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の準備</a:t>
            </a:r>
            <a:endParaRPr kumimoji="1" lang="ja-JP" altLang="en-US" sz="6600" b="1" dirty="0">
              <a:ln w="381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1604027"/>
            <a:ext cx="93397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やす　　じかん　　　　　　　　　つぎ　　が</a:t>
            </a:r>
            <a:r>
              <a:rPr lang="ja-JP" altLang="en-US" sz="2400" dirty="0" err="1" smtClean="0"/>
              <a:t>くしゅう</a:t>
            </a:r>
            <a:r>
              <a:rPr lang="ja-JP" altLang="en-US" sz="2400" dirty="0" smtClean="0"/>
              <a:t>　じゅんび</a:t>
            </a:r>
            <a:endParaRPr kumimoji="1" lang="en-US" altLang="ja-JP" sz="2400" dirty="0" smtClean="0"/>
          </a:p>
          <a:p>
            <a:r>
              <a:rPr lang="ja-JP" altLang="en-US" sz="3600" dirty="0"/>
              <a:t>休み時間</a:t>
            </a:r>
            <a:r>
              <a:rPr lang="ja-JP" altLang="en-US" sz="3600" dirty="0" smtClean="0"/>
              <a:t>のうちに，次の学習の準備を</a:t>
            </a:r>
            <a:endParaRPr lang="en-US" altLang="ja-JP" sz="3600" dirty="0" smtClean="0"/>
          </a:p>
          <a:p>
            <a:r>
              <a:rPr lang="ja-JP" altLang="en-US" sz="3600" dirty="0" smtClean="0"/>
              <a:t>しましょう</a:t>
            </a:r>
            <a:endParaRPr kumimoji="1" lang="ja-JP" altLang="en-US" sz="3600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107504" y="3573016"/>
            <a:ext cx="8803123" cy="3168352"/>
            <a:chOff x="107504" y="3573016"/>
            <a:chExt cx="8803123" cy="3168352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107504" y="3573016"/>
              <a:ext cx="6264696" cy="3168352"/>
              <a:chOff x="107504" y="3645024"/>
              <a:chExt cx="6264696" cy="3168352"/>
            </a:xfrm>
          </p:grpSpPr>
          <p:sp>
            <p:nvSpPr>
              <p:cNvPr id="5" name="正方形/長方形 4"/>
              <p:cNvSpPr/>
              <p:nvPr/>
            </p:nvSpPr>
            <p:spPr>
              <a:xfrm>
                <a:off x="107504" y="3645024"/>
                <a:ext cx="6264696" cy="3168352"/>
              </a:xfrm>
              <a:prstGeom prst="rect">
                <a:avLst/>
              </a:prstGeom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kumimoji="1" lang="ja-JP" altLang="en-US" sz="2400" dirty="0" smtClean="0"/>
                  <a:t>つくえ　うえ　　　</a:t>
                </a:r>
                <a:r>
                  <a:rPr kumimoji="1" lang="ja-JP" altLang="en-US" sz="2400" dirty="0" err="1" smtClean="0"/>
                  <a:t>てん</a:t>
                </a:r>
                <a:endParaRPr kumimoji="1" lang="en-US" altLang="ja-JP" sz="2400" dirty="0" smtClean="0"/>
              </a:p>
              <a:p>
                <a:r>
                  <a:rPr kumimoji="1" lang="ja-JP" altLang="en-US" sz="3600" dirty="0" smtClean="0"/>
                  <a:t>机の上に７点セット</a:t>
                </a:r>
                <a:endParaRPr kumimoji="1" lang="ja-JP" altLang="en-US" sz="3600" dirty="0"/>
              </a:p>
            </p:txBody>
          </p:sp>
          <p:pic>
            <p:nvPicPr>
              <p:cNvPr id="1026" name="Picture 2" descr="「教科書　国語　東京書籍」の画像検索結果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4797151"/>
                <a:ext cx="1224136" cy="17047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「国語ノート 17マス」の画像検索結果">
                <a:hlinkClick r:id="rId5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478" r="15983"/>
              <a:stretch/>
            </p:blipFill>
            <p:spPr bwMode="auto">
              <a:xfrm>
                <a:off x="1659474" y="4845829"/>
                <a:ext cx="1117775" cy="16074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「鉛筆」の画像検索結果">
                <a:hlinkClick r:id="rId7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420" b="46440"/>
              <a:stretch/>
            </p:blipFill>
            <p:spPr bwMode="auto">
              <a:xfrm rot="5400000">
                <a:off x="4545970" y="5071913"/>
                <a:ext cx="2664248" cy="1902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「鉛筆」の画像検索結果">
                <a:hlinkClick r:id="rId7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420" b="46440"/>
              <a:stretch/>
            </p:blipFill>
            <p:spPr bwMode="auto">
              <a:xfrm rot="5400000">
                <a:off x="4775154" y="5062074"/>
                <a:ext cx="2664248" cy="1902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「赤鉛筆」の画像検索結果">
                <a:hlinkClick r:id="rId9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913" b="29826"/>
              <a:stretch/>
            </p:blipFill>
            <p:spPr bwMode="auto">
              <a:xfrm rot="5400000" flipV="1">
                <a:off x="4200134" y="5028290"/>
                <a:ext cx="2741979" cy="1442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「消しゴム」の画像検索結果">
                <a:hlinkClick r:id="rId11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16" t="29034" r="4738" b="31254"/>
              <a:stretch/>
            </p:blipFill>
            <p:spPr bwMode="auto">
              <a:xfrm rot="5400000">
                <a:off x="4061559" y="5799573"/>
                <a:ext cx="903113" cy="3943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6" name="Picture 12" descr="「定規」の画像検索結果">
                <a:hlinkClick r:id="rId13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1647" b="40271"/>
              <a:stretch/>
            </p:blipFill>
            <p:spPr bwMode="auto">
              <a:xfrm rot="16200000">
                <a:off x="3741193" y="4975395"/>
                <a:ext cx="2869124" cy="5188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8" name="Picture 14" descr="「下敷き」の画像検索結果">
                <a:hlinkClick r:id="rId15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864" t="3577" r="15645" b="3223"/>
              <a:stretch/>
            </p:blipFill>
            <p:spPr bwMode="auto">
              <a:xfrm>
                <a:off x="2987824" y="4918062"/>
                <a:ext cx="1075112" cy="14629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角丸四角形吹き出し 7"/>
            <p:cNvSpPr/>
            <p:nvPr/>
          </p:nvSpPr>
          <p:spPr>
            <a:xfrm>
              <a:off x="6822395" y="3661716"/>
              <a:ext cx="2088232" cy="1239115"/>
            </a:xfrm>
            <a:prstGeom prst="wedgeRoundRectCallout">
              <a:avLst>
                <a:gd name="adj1" fmla="val -82137"/>
                <a:gd name="adj2" fmla="val -23842"/>
                <a:gd name="adj3" fmla="val 1666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600" dirty="0" smtClean="0"/>
                <a:t>けずっている</a:t>
              </a:r>
              <a:endParaRPr lang="en-US" altLang="ja-JP" sz="3600" dirty="0" smtClean="0"/>
            </a:p>
          </p:txBody>
        </p:sp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096" y="4996538"/>
              <a:ext cx="1744830" cy="1744830"/>
            </a:xfrm>
            <a:prstGeom prst="rect">
              <a:avLst/>
            </a:prstGeom>
          </p:spPr>
        </p:pic>
      </p:grpSp>
      <p:grpSp>
        <p:nvGrpSpPr>
          <p:cNvPr id="15" name="グループ化 14"/>
          <p:cNvGrpSpPr/>
          <p:nvPr/>
        </p:nvGrpSpPr>
        <p:grpSpPr>
          <a:xfrm>
            <a:off x="2051720" y="260692"/>
            <a:ext cx="6864656" cy="3109271"/>
            <a:chOff x="2051720" y="260692"/>
            <a:chExt cx="6864656" cy="3109271"/>
          </a:xfrm>
        </p:grpSpPr>
        <p:grpSp>
          <p:nvGrpSpPr>
            <p:cNvPr id="14" name="グループ化 13"/>
            <p:cNvGrpSpPr/>
            <p:nvPr/>
          </p:nvGrpSpPr>
          <p:grpSpPr>
            <a:xfrm>
              <a:off x="2051720" y="1968074"/>
              <a:ext cx="6864656" cy="1401889"/>
              <a:chOff x="2051720" y="1968074"/>
              <a:chExt cx="6864656" cy="1401889"/>
            </a:xfrm>
          </p:grpSpPr>
          <p:pic>
            <p:nvPicPr>
              <p:cNvPr id="12" name="図 11"/>
              <p:cNvPicPr>
                <a:picLocks noChangeAspect="1"/>
              </p:cNvPicPr>
              <p:nvPr/>
            </p:nvPicPr>
            <p:blipFill rotWithShape="1"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612" b="32015"/>
              <a:stretch/>
            </p:blipFill>
            <p:spPr>
              <a:xfrm>
                <a:off x="7341207" y="1968074"/>
                <a:ext cx="1575169" cy="1401889"/>
              </a:xfrm>
              <a:prstGeom prst="rect">
                <a:avLst/>
              </a:prstGeom>
            </p:spPr>
          </p:pic>
          <p:sp>
            <p:nvSpPr>
              <p:cNvPr id="7" name="正方形/長方形 6"/>
              <p:cNvSpPr/>
              <p:nvPr/>
            </p:nvSpPr>
            <p:spPr>
              <a:xfrm>
                <a:off x="2051720" y="2653301"/>
                <a:ext cx="5472608" cy="71666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3600" dirty="0" smtClean="0">
                    <a:solidFill>
                      <a:schemeClr val="tx1"/>
                    </a:solidFill>
                  </a:rPr>
                  <a:t>授業に集中</a:t>
                </a:r>
                <a:r>
                  <a:rPr lang="ja-JP" altLang="en-US" sz="2400" b="1" dirty="0" smtClean="0">
                    <a:solidFill>
                      <a:schemeClr val="tx1"/>
                    </a:solidFill>
                  </a:rPr>
                  <a:t>（しゅうちゅう）</a:t>
                </a:r>
                <a:r>
                  <a:rPr lang="ja-JP" altLang="en-US" sz="3600" dirty="0" smtClean="0">
                    <a:solidFill>
                      <a:schemeClr val="tx1"/>
                    </a:solidFill>
                  </a:rPr>
                  <a:t>できる</a:t>
                </a:r>
                <a:endParaRPr kumimoji="1" lang="ja-JP" altLang="en-US" sz="3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角丸四角形吹き出し 12"/>
            <p:cNvSpPr/>
            <p:nvPr/>
          </p:nvSpPr>
          <p:spPr>
            <a:xfrm>
              <a:off x="5571123" y="260692"/>
              <a:ext cx="3167803" cy="1152128"/>
            </a:xfrm>
            <a:prstGeom prst="wedgeRoundRectCallout">
              <a:avLst>
                <a:gd name="adj1" fmla="val 35092"/>
                <a:gd name="adj2" fmla="val 107678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b="1" dirty="0" smtClean="0"/>
                <a:t>みんなできてる</a:t>
              </a:r>
              <a:r>
                <a:rPr lang="en-US" altLang="ja-JP" sz="2800" b="1" dirty="0" smtClean="0"/>
                <a:t>!!</a:t>
              </a:r>
            </a:p>
            <a:p>
              <a:pPr algn="ctr"/>
              <a:r>
                <a:rPr lang="ja-JP" altLang="en-US" sz="2800" b="1" dirty="0" smtClean="0"/>
                <a:t>こまった、どうしよう</a:t>
              </a:r>
              <a:endParaRPr kumimoji="1" lang="en-US" altLang="ja-JP" sz="2800" b="1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9399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-94749"/>
            <a:ext cx="393564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 smtClean="0">
                <a:ln w="12700">
                  <a:solidFill>
                    <a:srgbClr val="FFFF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ja-JP" altLang="en-US" sz="3200" b="1" dirty="0" smtClean="0">
                <a:ln w="12700">
                  <a:solidFill>
                    <a:srgbClr val="FFFF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き</a:t>
            </a:r>
            <a:endParaRPr lang="en-US" altLang="ja-JP" sz="3200" b="1" dirty="0">
              <a:ln w="12700">
                <a:solidFill>
                  <a:srgbClr val="FFFF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ja-JP" altLang="en-US" sz="6600" b="1" dirty="0" smtClean="0">
                <a:ln w="38100">
                  <a:solidFill>
                    <a:srgbClr val="FFFF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聞く</a:t>
            </a:r>
            <a:r>
              <a:rPr lang="ja-JP" altLang="en-US" sz="6600" b="1" dirty="0" err="1" smtClean="0">
                <a:ln w="38100">
                  <a:solidFill>
                    <a:srgbClr val="FFFF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たいど</a:t>
            </a:r>
            <a:endParaRPr kumimoji="1" lang="ja-JP" altLang="en-US" sz="6600" b="1" dirty="0">
              <a:ln w="38100">
                <a:solidFill>
                  <a:srgbClr val="FFFF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1610235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　</a:t>
            </a:r>
            <a:r>
              <a:rPr lang="ja-JP" altLang="en-US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　　　</a:t>
            </a:r>
            <a:r>
              <a:rPr lang="ja-JP" altLang="en-US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　　　　　　　　ひと　　ほう　　　　　　　　 　</a:t>
            </a:r>
            <a:r>
              <a:rPr lang="ja-JP" altLang="en-US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　　</a:t>
            </a:r>
            <a:r>
              <a:rPr lang="ja-JP" alt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め</a:t>
            </a:r>
            <a:endParaRPr kumimoji="1" lang="en-US" altLang="ja-JP" sz="24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r>
              <a:rPr lang="ja-JP" altLang="en-US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発表している人の方へ</a:t>
            </a:r>
            <a:r>
              <a:rPr lang="ja-JP" altLang="en-US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，おへそ</a:t>
            </a:r>
            <a:r>
              <a:rPr lang="ja-JP" altLang="en-US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（目）をむけよう</a:t>
            </a:r>
            <a:endParaRPr lang="en-US" altLang="ja-JP" sz="36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232661" y="2780928"/>
            <a:ext cx="4223119" cy="129614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dirty="0" smtClean="0"/>
              <a:t>あいて　 たいせつ</a:t>
            </a:r>
            <a:endParaRPr lang="en-US" altLang="ja-JP" sz="2800" dirty="0" smtClean="0"/>
          </a:p>
          <a:p>
            <a:pPr algn="ctr"/>
            <a:r>
              <a:rPr lang="ja-JP" altLang="en-US" sz="4000" dirty="0" smtClean="0"/>
              <a:t>相手を大切にする</a:t>
            </a:r>
            <a:endParaRPr kumimoji="1" lang="ja-JP" altLang="en-US" sz="4000" dirty="0"/>
          </a:p>
        </p:txBody>
      </p:sp>
      <p:sp>
        <p:nvSpPr>
          <p:cNvPr id="5" name="角丸四角形 4"/>
          <p:cNvSpPr/>
          <p:nvPr/>
        </p:nvSpPr>
        <p:spPr>
          <a:xfrm>
            <a:off x="4624674" y="2780928"/>
            <a:ext cx="4223119" cy="129614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dirty="0"/>
              <a:t>ないよう</a:t>
            </a:r>
            <a:endParaRPr lang="en-US" altLang="ja-JP" sz="2800" dirty="0" smtClean="0"/>
          </a:p>
          <a:p>
            <a:pPr algn="ctr"/>
            <a:r>
              <a:rPr lang="ja-JP" altLang="en-US" sz="4000" dirty="0"/>
              <a:t>内容</a:t>
            </a:r>
            <a:r>
              <a:rPr lang="ja-JP" altLang="en-US" sz="4000" dirty="0" smtClean="0"/>
              <a:t>がよくわかる</a:t>
            </a:r>
            <a:endParaRPr kumimoji="1" lang="ja-JP" altLang="en-US" sz="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2661" y="4005064"/>
            <a:ext cx="88356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あい　　　　　　　　　　　　　　 　　　　　　　　　　　　　　　　　　き</a:t>
            </a:r>
            <a:endParaRPr kumimoji="1" lang="en-US" altLang="ja-JP" sz="2400" dirty="0" smtClean="0"/>
          </a:p>
          <a:p>
            <a:r>
              <a:rPr lang="ja-JP" altLang="en-US" sz="3600" dirty="0"/>
              <a:t>相</a:t>
            </a:r>
            <a:r>
              <a:rPr lang="ja-JP" altLang="en-US" sz="3600" dirty="0" err="1" smtClean="0"/>
              <a:t>づちを</a:t>
            </a:r>
            <a:r>
              <a:rPr lang="ja-JP" altLang="en-US" sz="3600" dirty="0" smtClean="0"/>
              <a:t>うつ　　していることをやめて聞く</a:t>
            </a:r>
            <a:endParaRPr lang="en-US" altLang="ja-JP" sz="3600" dirty="0" smtClean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77" y="4838668"/>
            <a:ext cx="1941591" cy="1941591"/>
          </a:xfrm>
          <a:prstGeom prst="rect">
            <a:avLst/>
          </a:prstGeom>
        </p:spPr>
      </p:pic>
      <p:grpSp>
        <p:nvGrpSpPr>
          <p:cNvPr id="16" name="グループ化 15"/>
          <p:cNvGrpSpPr/>
          <p:nvPr/>
        </p:nvGrpSpPr>
        <p:grpSpPr>
          <a:xfrm>
            <a:off x="6050872" y="4797152"/>
            <a:ext cx="2933534" cy="1974117"/>
            <a:chOff x="6145515" y="4780931"/>
            <a:chExt cx="2933534" cy="1974117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80" t="3672" b="35529"/>
            <a:stretch/>
          </p:blipFill>
          <p:spPr>
            <a:xfrm rot="467422">
              <a:off x="7596409" y="5615752"/>
              <a:ext cx="1482640" cy="1139296"/>
            </a:xfrm>
            <a:prstGeom prst="rect">
              <a:avLst/>
            </a:prstGeom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0658" flipH="1">
              <a:off x="6145515" y="4780931"/>
              <a:ext cx="1728639" cy="1728639"/>
            </a:xfrm>
            <a:prstGeom prst="rect">
              <a:avLst/>
            </a:prstGeom>
          </p:spPr>
        </p:pic>
      </p:grpSp>
      <p:pic>
        <p:nvPicPr>
          <p:cNvPr id="9" name="図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63" y="4997827"/>
            <a:ext cx="1286272" cy="128627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277" y="5301208"/>
            <a:ext cx="1520080" cy="1520080"/>
          </a:xfrm>
          <a:prstGeom prst="rect">
            <a:avLst/>
          </a:prstGeom>
        </p:spPr>
      </p:pic>
      <p:sp>
        <p:nvSpPr>
          <p:cNvPr id="14" name="乗算記号 13"/>
          <p:cNvSpPr/>
          <p:nvPr/>
        </p:nvSpPr>
        <p:spPr>
          <a:xfrm>
            <a:off x="3037197" y="4722965"/>
            <a:ext cx="2919032" cy="2448272"/>
          </a:xfrm>
          <a:prstGeom prst="mathMultiply">
            <a:avLst>
              <a:gd name="adj1" fmla="val 14460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234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-26908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　　　　　　　　　 </a:t>
            </a:r>
            <a:endParaRPr lang="en-US" altLang="ja-JP" sz="2800" b="1" dirty="0" smtClean="0">
              <a:ln>
                <a:solidFill>
                  <a:srgbClr val="0070C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6600" b="1" dirty="0" smtClean="0">
                <a:ln w="28575"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おそうじを</a:t>
            </a:r>
            <a:r>
              <a:rPr lang="ja-JP" altLang="en-US" sz="6600" b="1" dirty="0" err="1" smtClean="0">
                <a:ln w="28575"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がんばるの</a:t>
            </a:r>
            <a:r>
              <a:rPr lang="ja-JP" altLang="en-US" sz="6600" b="1" dirty="0" smtClean="0">
                <a:ln w="28575"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風をふかそう</a:t>
            </a:r>
            <a:endParaRPr lang="en-US" altLang="ja-JP" sz="6600" b="1" dirty="0" smtClean="0">
              <a:ln w="28575">
                <a:solidFill>
                  <a:srgbClr val="0070C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673" y="2298609"/>
            <a:ext cx="2979296" cy="297929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772" y="3666964"/>
            <a:ext cx="2649514" cy="264951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06" y="3897439"/>
            <a:ext cx="2188564" cy="218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7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4896544" cy="3672408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-23360" y="0"/>
            <a:ext cx="94235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/>
              <a:t>友だちと</a:t>
            </a:r>
            <a:r>
              <a:rPr lang="ja-JP" altLang="en-US" sz="4400" dirty="0" smtClean="0"/>
              <a:t>，</a:t>
            </a:r>
            <a:r>
              <a:rPr lang="ja-JP" altLang="en-US" sz="4800" u="sng" dirty="0" smtClean="0"/>
              <a:t>ろうかでぶつかって</a:t>
            </a:r>
            <a:endParaRPr lang="en-US" altLang="ja-JP" sz="4400" u="sng" dirty="0" smtClean="0"/>
          </a:p>
          <a:p>
            <a:r>
              <a:rPr lang="ja-JP" altLang="en-US" sz="2400" dirty="0" smtClean="0"/>
              <a:t>　　　　　　　　　　　　　　　   おも　　　　　　　　　  ひと</a:t>
            </a:r>
            <a:endParaRPr lang="en-US" altLang="ja-JP" sz="2400" dirty="0" smtClean="0"/>
          </a:p>
          <a:p>
            <a:r>
              <a:rPr lang="ja-JP" altLang="en-US" sz="4400" dirty="0" smtClean="0"/>
              <a:t>けがやいやな思いをした人</a:t>
            </a:r>
            <a:r>
              <a:rPr lang="ja-JP" altLang="en-US" sz="3200" dirty="0" smtClean="0"/>
              <a:t>はいませんか</a:t>
            </a:r>
            <a:r>
              <a:rPr lang="ja-JP" altLang="en-US" sz="3200" dirty="0"/>
              <a:t>。</a:t>
            </a:r>
            <a:endParaRPr lang="en-US" altLang="ja-JP" sz="3200" dirty="0" smtClean="0"/>
          </a:p>
        </p:txBody>
      </p:sp>
      <p:sp>
        <p:nvSpPr>
          <p:cNvPr id="6" name="線吹き出し 1 (枠付き) 5"/>
          <p:cNvSpPr/>
          <p:nvPr/>
        </p:nvSpPr>
        <p:spPr>
          <a:xfrm>
            <a:off x="5364088" y="2165342"/>
            <a:ext cx="2952328" cy="1296144"/>
          </a:xfrm>
          <a:prstGeom prst="borderCallout1">
            <a:avLst>
              <a:gd name="adj1" fmla="val 63672"/>
              <a:gd name="adj2" fmla="val 525"/>
              <a:gd name="adj3" fmla="val 59912"/>
              <a:gd name="adj4" fmla="val -90717"/>
            </a:avLst>
          </a:prstGeom>
          <a:ln w="53975">
            <a:solidFill>
              <a:srgbClr val="FF0000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6000" dirty="0" smtClean="0"/>
              <a:t>けが</a:t>
            </a:r>
            <a:endParaRPr kumimoji="1" lang="ja-JP" altLang="en-US" sz="6000" dirty="0"/>
          </a:p>
        </p:txBody>
      </p:sp>
      <p:sp>
        <p:nvSpPr>
          <p:cNvPr id="7" name="線吹き出し 1 (枠付き) 6"/>
          <p:cNvSpPr/>
          <p:nvPr/>
        </p:nvSpPr>
        <p:spPr>
          <a:xfrm>
            <a:off x="5386620" y="3795080"/>
            <a:ext cx="3384376" cy="1368152"/>
          </a:xfrm>
          <a:prstGeom prst="borderCallout1">
            <a:avLst>
              <a:gd name="adj1" fmla="val 63672"/>
              <a:gd name="adj2" fmla="val 525"/>
              <a:gd name="adj3" fmla="val 33613"/>
              <a:gd name="adj4" fmla="val -50735"/>
            </a:avLst>
          </a:prstGeom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6000" dirty="0" smtClean="0"/>
              <a:t>けが</a:t>
            </a:r>
            <a:endParaRPr kumimoji="1" lang="ja-JP" altLang="en-US" sz="6000" dirty="0"/>
          </a:p>
        </p:txBody>
      </p:sp>
      <p:sp>
        <p:nvSpPr>
          <p:cNvPr id="8" name="線吹き出し 1 (枠付き) 7"/>
          <p:cNvSpPr/>
          <p:nvPr/>
        </p:nvSpPr>
        <p:spPr>
          <a:xfrm>
            <a:off x="5386620" y="3795080"/>
            <a:ext cx="3384376" cy="1682630"/>
          </a:xfrm>
          <a:prstGeom prst="borderCallout1">
            <a:avLst>
              <a:gd name="adj1" fmla="val 63672"/>
              <a:gd name="adj2" fmla="val 525"/>
              <a:gd name="adj3" fmla="val 35804"/>
              <a:gd name="adj4" fmla="val -93698"/>
            </a:avLst>
          </a:prstGeom>
          <a:ln w="53975">
            <a:solidFill>
              <a:srgbClr val="FF0000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5400" dirty="0"/>
              <a:t>いや</a:t>
            </a:r>
            <a:r>
              <a:rPr lang="ja-JP" altLang="en-US" sz="5400" dirty="0" smtClean="0"/>
              <a:t>な</a:t>
            </a:r>
            <a:endParaRPr lang="en-US" altLang="ja-JP" sz="5400" dirty="0" smtClean="0"/>
          </a:p>
          <a:p>
            <a:r>
              <a:rPr lang="ja-JP" altLang="en-US" sz="5400" dirty="0" smtClean="0"/>
              <a:t>気持ち</a:t>
            </a:r>
            <a:endParaRPr kumimoji="1" lang="ja-JP" altLang="en-US" sz="54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808" y="2214736"/>
            <a:ext cx="1180772" cy="118077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807" y="4181566"/>
            <a:ext cx="1130533" cy="1130533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347899" y="5589240"/>
            <a:ext cx="847062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/>
              <a:t>　</a:t>
            </a:r>
            <a:r>
              <a:rPr lang="ja-JP" altLang="en-US" sz="2400" dirty="0" smtClean="0"/>
              <a:t>　　　　　　　　 はし　　　　　　　　　　　　　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   き　けん</a:t>
            </a:r>
            <a:r>
              <a:rPr lang="ja-JP" altLang="en-US" sz="2400" dirty="0"/>
              <a:t>　　　　　　　　　　　　</a:t>
            </a:r>
            <a:endParaRPr lang="en-US" altLang="ja-JP" sz="2400" dirty="0"/>
          </a:p>
          <a:p>
            <a:r>
              <a:rPr lang="ja-JP" altLang="en-US" sz="4400" dirty="0"/>
              <a:t>ろうか</a:t>
            </a:r>
            <a:r>
              <a:rPr lang="ja-JP" altLang="en-US" sz="4400" dirty="0" smtClean="0"/>
              <a:t>で走ると，</a:t>
            </a:r>
            <a:r>
              <a:rPr lang="ja-JP" altLang="en-US" sz="4400" dirty="0" smtClean="0">
                <a:solidFill>
                  <a:srgbClr val="FF0000"/>
                </a:solidFill>
              </a:rPr>
              <a:t>とても</a:t>
            </a:r>
            <a:r>
              <a:rPr lang="ja-JP" altLang="en-US" sz="5400" b="1" dirty="0" smtClean="0">
                <a:solidFill>
                  <a:srgbClr val="FF0000"/>
                </a:solidFill>
              </a:rPr>
              <a:t>危険</a:t>
            </a:r>
            <a:r>
              <a:rPr lang="ja-JP" altLang="en-US" sz="4400" dirty="0" smtClean="0"/>
              <a:t>です</a:t>
            </a:r>
            <a:endParaRPr lang="en-US" altLang="ja-JP" sz="4400" dirty="0"/>
          </a:p>
        </p:txBody>
      </p:sp>
    </p:spTree>
    <p:extLst>
      <p:ext uri="{BB962C8B-B14F-4D97-AF65-F5344CB8AC3E}">
        <p14:creationId xmlns:p14="http://schemas.microsoft.com/office/powerpoint/2010/main" val="169547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0" y="-19748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　　　　　　　　　　　　　　　　　　　　　　　ある</a:t>
            </a:r>
            <a:endParaRPr lang="en-US" altLang="ja-JP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ja-JP" altLang="en-US" sz="6600" b="1" dirty="0" smtClean="0">
                <a:ln w="381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ろうかやベランダは歩く</a:t>
            </a:r>
            <a:endParaRPr kumimoji="1" lang="ja-JP" altLang="en-US" sz="6600" b="1" dirty="0">
              <a:ln w="381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02668" y="1412776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　</a:t>
            </a:r>
            <a:r>
              <a:rPr lang="ja-JP" altLang="en-US" sz="2400" dirty="0" smtClean="0"/>
              <a:t>　　　　　　　　　　　　　　　　　　　　　　　　　ある</a:t>
            </a:r>
            <a:endParaRPr kumimoji="1" lang="en-US" altLang="ja-JP" sz="2400" dirty="0" smtClean="0"/>
          </a:p>
          <a:p>
            <a:r>
              <a:rPr lang="ja-JP" altLang="en-US" sz="3600" dirty="0" smtClean="0"/>
              <a:t>ろうかやベランダはしずかに歩きましょう</a:t>
            </a:r>
            <a:endParaRPr kumimoji="1" lang="ja-JP" altLang="en-US" sz="3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7281" y="5286924"/>
            <a:ext cx="7878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　　　　　　　　ある　　　　 き   </a:t>
            </a:r>
            <a:r>
              <a:rPr lang="ja-JP" altLang="en-US" sz="2400" dirty="0" err="1" smtClean="0"/>
              <a:t>も</a:t>
            </a:r>
            <a:endParaRPr kumimoji="1" lang="en-US" altLang="ja-JP" sz="2400" dirty="0" smtClean="0"/>
          </a:p>
          <a:p>
            <a:r>
              <a:rPr lang="ja-JP" altLang="en-US" sz="3600" dirty="0"/>
              <a:t>しずか</a:t>
            </a:r>
            <a:r>
              <a:rPr lang="ja-JP" altLang="en-US" sz="3600" dirty="0" smtClean="0"/>
              <a:t>に歩くと，気持ちがおちつきます</a:t>
            </a:r>
            <a:endParaRPr lang="en-US" altLang="ja-JP" sz="3600" dirty="0" smtClean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152" y="2538553"/>
            <a:ext cx="2644819" cy="264481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843" y="2713100"/>
            <a:ext cx="2466991" cy="246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1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214</Words>
  <Application>Microsoft Office PowerPoint</Application>
  <PresentationFormat>画面に合わせる (4:3)</PresentationFormat>
  <Paragraphs>97</Paragraphs>
  <Slides>12</Slides>
  <Notes>5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9" baseType="lpstr">
      <vt:lpstr>AR P丸ゴシック体E</vt:lpstr>
      <vt:lpstr>ＭＳ Ｐゴシック</vt:lpstr>
      <vt:lpstr>Arial</vt:lpstr>
      <vt:lpstr>Calibri</vt:lpstr>
      <vt:lpstr>Calibri Light</vt:lpstr>
      <vt:lpstr>Office テーマ</vt:lpstr>
      <vt:lpstr>JSﾌｫﾝﾄｴﾌｪｸﾄﾂ-ﾙ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sensei</dc:creator>
  <cp:lastModifiedBy>田中 清章</cp:lastModifiedBy>
  <cp:revision>19</cp:revision>
  <dcterms:created xsi:type="dcterms:W3CDTF">2016-12-15T01:57:22Z</dcterms:created>
  <dcterms:modified xsi:type="dcterms:W3CDTF">2018-02-27T04:46:11Z</dcterms:modified>
</cp:coreProperties>
</file>