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20" r:id="rId5"/>
    <p:sldMasterId id="2147483732" r:id="rId6"/>
  </p:sldMasterIdLst>
  <p:notesMasterIdLst>
    <p:notesMasterId r:id="rId22"/>
  </p:notesMasterIdLst>
  <p:sldIdLst>
    <p:sldId id="294" r:id="rId7"/>
    <p:sldId id="277" r:id="rId8"/>
    <p:sldId id="262" r:id="rId9"/>
    <p:sldId id="259" r:id="rId10"/>
    <p:sldId id="256" r:id="rId11"/>
    <p:sldId id="263" r:id="rId12"/>
    <p:sldId id="292" r:id="rId13"/>
    <p:sldId id="291" r:id="rId14"/>
    <p:sldId id="264" r:id="rId15"/>
    <p:sldId id="279" r:id="rId16"/>
    <p:sldId id="283" r:id="rId17"/>
    <p:sldId id="284" r:id="rId18"/>
    <p:sldId id="285" r:id="rId19"/>
    <p:sldId id="282" r:id="rId20"/>
    <p:sldId id="276" r:id="rId21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9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2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9679;KSP2017&#65343;1226&#12473;&#12521;&#12452;&#12489;\&#28165;&#25475;&#65297;&#65298;&#26376;&#65298;&#65298;&#26085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______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______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9733;&#20998;&#26512;&#29992;_&#12354;&#12387;&#12383;&#12363;&#12371;&#12392;&#12400;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7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29641426434713"/>
          <c:y val="3.3549393570494614E-2"/>
          <c:w val="0.86383962388017488"/>
          <c:h val="0.79919455340637535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'1年生'!$B$41:$V$41</c:f>
              <c:strCache>
                <c:ptCount val="20"/>
                <c:pt idx="0">
                  <c:v>9月5日</c:v>
                </c:pt>
                <c:pt idx="1">
                  <c:v>9月6日</c:v>
                </c:pt>
                <c:pt idx="2">
                  <c:v>9月8日</c:v>
                </c:pt>
                <c:pt idx="3">
                  <c:v>9月11日</c:v>
                </c:pt>
                <c:pt idx="4">
                  <c:v>9月12日</c:v>
                </c:pt>
                <c:pt idx="6">
                  <c:v>10月10日</c:v>
                </c:pt>
                <c:pt idx="7">
                  <c:v>10月11日</c:v>
                </c:pt>
                <c:pt idx="8">
                  <c:v>10月12日</c:v>
                </c:pt>
                <c:pt idx="9">
                  <c:v>10月18日</c:v>
                </c:pt>
                <c:pt idx="10">
                  <c:v>10月19日</c:v>
                </c:pt>
                <c:pt idx="11">
                  <c:v>10月30日</c:v>
                </c:pt>
                <c:pt idx="12">
                  <c:v>11月2日</c:v>
                </c:pt>
                <c:pt idx="13">
                  <c:v>11月7日</c:v>
                </c:pt>
                <c:pt idx="14">
                  <c:v>11月8日</c:v>
                </c:pt>
                <c:pt idx="15">
                  <c:v>11/20-11/24</c:v>
                </c:pt>
                <c:pt idx="17">
                  <c:v>11/28-12/1</c:v>
                </c:pt>
                <c:pt idx="19">
                  <c:v>12/4-12/8</c:v>
                </c:pt>
              </c:strCache>
            </c:strRef>
          </c:cat>
          <c:val>
            <c:numRef>
              <c:f>'1年生'!$B$77:$V$77</c:f>
              <c:numCache>
                <c:formatCode>0%</c:formatCode>
                <c:ptCount val="21"/>
                <c:pt idx="0">
                  <c:v>0.22134387351778656</c:v>
                </c:pt>
                <c:pt idx="1">
                  <c:v>0.17490118577075101</c:v>
                </c:pt>
                <c:pt idx="2">
                  <c:v>0.22727272727272727</c:v>
                </c:pt>
                <c:pt idx="3">
                  <c:v>0.33333333333333331</c:v>
                </c:pt>
                <c:pt idx="4">
                  <c:v>0.54090909090909089</c:v>
                </c:pt>
                <c:pt idx="6">
                  <c:v>0.61857707509881421</c:v>
                </c:pt>
                <c:pt idx="7">
                  <c:v>0.6175889328063241</c:v>
                </c:pt>
                <c:pt idx="8">
                  <c:v>0.73122529644268774</c:v>
                </c:pt>
                <c:pt idx="9">
                  <c:v>0.6620553359683794</c:v>
                </c:pt>
                <c:pt idx="10">
                  <c:v>0.56521739130434789</c:v>
                </c:pt>
                <c:pt idx="11">
                  <c:v>0.5</c:v>
                </c:pt>
                <c:pt idx="12">
                  <c:v>0.76086956521739135</c:v>
                </c:pt>
                <c:pt idx="13">
                  <c:v>0.95454545454545459</c:v>
                </c:pt>
                <c:pt idx="14">
                  <c:v>0.78063241106719361</c:v>
                </c:pt>
                <c:pt idx="15">
                  <c:v>0.71739130434782605</c:v>
                </c:pt>
                <c:pt idx="16">
                  <c:v>0.90909090909090917</c:v>
                </c:pt>
                <c:pt idx="17">
                  <c:v>0.82114624505928857</c:v>
                </c:pt>
                <c:pt idx="18">
                  <c:v>0.95454545454545459</c:v>
                </c:pt>
                <c:pt idx="19">
                  <c:v>0.86956521739130432</c:v>
                </c:pt>
                <c:pt idx="20">
                  <c:v>0.89130434782608692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4965776"/>
        <c:axId val="194966336"/>
      </c:barChart>
      <c:catAx>
        <c:axId val="194965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194966336"/>
        <c:crosses val="autoZero"/>
        <c:auto val="1"/>
        <c:lblAlgn val="ctr"/>
        <c:lblOffset val="100"/>
        <c:noMultiLvlLbl val="0"/>
      </c:catAx>
      <c:valAx>
        <c:axId val="19496633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ja-JP"/>
          </a:p>
        </c:txPr>
        <c:crossAx val="194965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'1年生　下駄箱'!$A$59</c:f>
              <c:strCache>
                <c:ptCount val="1"/>
              </c:strCache>
            </c:strRef>
          </c:tx>
          <c:invertIfNegative val="0"/>
          <c:cat>
            <c:strRef>
              <c:f>'1年生　下駄箱'!$B$3:$AO$3</c:f>
              <c:strCache>
                <c:ptCount val="39"/>
                <c:pt idx="0">
                  <c:v>6月5日</c:v>
                </c:pt>
                <c:pt idx="1">
                  <c:v>6月6日</c:v>
                </c:pt>
                <c:pt idx="2">
                  <c:v>6月7日</c:v>
                </c:pt>
                <c:pt idx="3">
                  <c:v>6月8日</c:v>
                </c:pt>
                <c:pt idx="4">
                  <c:v>6月9日</c:v>
                </c:pt>
                <c:pt idx="6">
                  <c:v>6月15日</c:v>
                </c:pt>
                <c:pt idx="7">
                  <c:v>6月16日</c:v>
                </c:pt>
                <c:pt idx="8">
                  <c:v>6月19日</c:v>
                </c:pt>
                <c:pt idx="9">
                  <c:v>6月20日</c:v>
                </c:pt>
                <c:pt idx="10">
                  <c:v>6月21日</c:v>
                </c:pt>
                <c:pt idx="11">
                  <c:v>6月22日</c:v>
                </c:pt>
                <c:pt idx="12">
                  <c:v>6月23日</c:v>
                </c:pt>
                <c:pt idx="13">
                  <c:v>6月26日</c:v>
                </c:pt>
                <c:pt idx="14">
                  <c:v>6月27日</c:v>
                </c:pt>
                <c:pt idx="15">
                  <c:v>6月28日</c:v>
                </c:pt>
                <c:pt idx="16">
                  <c:v>6月29日</c:v>
                </c:pt>
                <c:pt idx="17">
                  <c:v>6月30日</c:v>
                </c:pt>
                <c:pt idx="18">
                  <c:v>7月4日</c:v>
                </c:pt>
                <c:pt idx="19">
                  <c:v>7月5日</c:v>
                </c:pt>
                <c:pt idx="20">
                  <c:v>7月6日</c:v>
                </c:pt>
                <c:pt idx="21">
                  <c:v>7月7日</c:v>
                </c:pt>
                <c:pt idx="22">
                  <c:v>7月10日</c:v>
                </c:pt>
                <c:pt idx="23">
                  <c:v>7月11日</c:v>
                </c:pt>
                <c:pt idx="26">
                  <c:v>10/10-10/13</c:v>
                </c:pt>
                <c:pt idx="28">
                  <c:v>10/16-10/20</c:v>
                </c:pt>
                <c:pt idx="30">
                  <c:v>10/30-11/2</c:v>
                </c:pt>
                <c:pt idx="32">
                  <c:v>11/6-11/10</c:v>
                </c:pt>
                <c:pt idx="34">
                  <c:v>11/20-11/24</c:v>
                </c:pt>
                <c:pt idx="36">
                  <c:v>11/28-12/1</c:v>
                </c:pt>
                <c:pt idx="38">
                  <c:v>12/4-12/8</c:v>
                </c:pt>
              </c:strCache>
            </c:strRef>
          </c:cat>
          <c:val>
            <c:numRef>
              <c:f>'1年生　下駄箱'!$B$59:$AO$59</c:f>
              <c:numCache>
                <c:formatCode>0%</c:formatCode>
                <c:ptCount val="40"/>
                <c:pt idx="0">
                  <c:v>0.2865612648221344</c:v>
                </c:pt>
                <c:pt idx="1">
                  <c:v>0.3310276679841897</c:v>
                </c:pt>
                <c:pt idx="2">
                  <c:v>0.27272727272727271</c:v>
                </c:pt>
                <c:pt idx="3">
                  <c:v>0.41304347826086951</c:v>
                </c:pt>
                <c:pt idx="4">
                  <c:v>0.36956521739130432</c:v>
                </c:pt>
                <c:pt idx="6">
                  <c:v>0.69565217391304346</c:v>
                </c:pt>
                <c:pt idx="7">
                  <c:v>0.89130434782608692</c:v>
                </c:pt>
                <c:pt idx="8">
                  <c:v>0.57411067193675891</c:v>
                </c:pt>
                <c:pt idx="9">
                  <c:v>0.80237154150197632</c:v>
                </c:pt>
                <c:pt idx="10">
                  <c:v>0.76086956521739135</c:v>
                </c:pt>
                <c:pt idx="11">
                  <c:v>0.69565217391304346</c:v>
                </c:pt>
                <c:pt idx="12">
                  <c:v>0.90909090909090917</c:v>
                </c:pt>
                <c:pt idx="13">
                  <c:v>0.84782608695652173</c:v>
                </c:pt>
                <c:pt idx="14">
                  <c:v>0.8458498023715415</c:v>
                </c:pt>
                <c:pt idx="15">
                  <c:v>0.95652173913043481</c:v>
                </c:pt>
                <c:pt idx="16">
                  <c:v>0.86956521739130432</c:v>
                </c:pt>
                <c:pt idx="17">
                  <c:v>0.86956521739130432</c:v>
                </c:pt>
                <c:pt idx="18">
                  <c:v>0.95652173913043481</c:v>
                </c:pt>
                <c:pt idx="19">
                  <c:v>0.91304347826086962</c:v>
                </c:pt>
                <c:pt idx="20">
                  <c:v>0.82608695652173914</c:v>
                </c:pt>
                <c:pt idx="21">
                  <c:v>0.8231225296442688</c:v>
                </c:pt>
                <c:pt idx="22">
                  <c:v>0.80434782608695654</c:v>
                </c:pt>
                <c:pt idx="23">
                  <c:v>0.95454545454545459</c:v>
                </c:pt>
                <c:pt idx="26">
                  <c:v>0.86363636363636365</c:v>
                </c:pt>
                <c:pt idx="27">
                  <c:v>0.90909090909090917</c:v>
                </c:pt>
                <c:pt idx="28">
                  <c:v>1</c:v>
                </c:pt>
                <c:pt idx="29">
                  <c:v>0.97826086956521741</c:v>
                </c:pt>
                <c:pt idx="30">
                  <c:v>0.91304347826086962</c:v>
                </c:pt>
                <c:pt idx="31">
                  <c:v>0.91304347826086962</c:v>
                </c:pt>
                <c:pt idx="32">
                  <c:v>0.93478260869565211</c:v>
                </c:pt>
                <c:pt idx="33">
                  <c:v>0.93478260869565211</c:v>
                </c:pt>
                <c:pt idx="34">
                  <c:v>0.82608695652173914</c:v>
                </c:pt>
                <c:pt idx="35">
                  <c:v>0.81818181818181812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3406080"/>
        <c:axId val="243406640"/>
      </c:barChart>
      <c:catAx>
        <c:axId val="243406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243406640"/>
        <c:crosses val="autoZero"/>
        <c:auto val="1"/>
        <c:lblAlgn val="ctr"/>
        <c:lblOffset val="100"/>
        <c:noMultiLvlLbl val="0"/>
      </c:catAx>
      <c:valAx>
        <c:axId val="24340664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ja-JP"/>
          </a:p>
        </c:txPr>
        <c:crossAx val="2434060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'2年生　下駄箱'!$A$36</c:f>
              <c:strCache>
                <c:ptCount val="1"/>
                <c:pt idx="0">
                  <c:v>揃っていた割合</c:v>
                </c:pt>
              </c:strCache>
            </c:strRef>
          </c:tx>
          <c:invertIfNegative val="0"/>
          <c:cat>
            <c:strRef>
              <c:f>'2年生　下駄箱'!$B$3:$S$3</c:f>
              <c:strCache>
                <c:ptCount val="17"/>
                <c:pt idx="0">
                  <c:v>9月11日</c:v>
                </c:pt>
                <c:pt idx="1">
                  <c:v>9月12日</c:v>
                </c:pt>
                <c:pt idx="2">
                  <c:v>9月13日</c:v>
                </c:pt>
                <c:pt idx="4">
                  <c:v>10/10-10/13</c:v>
                </c:pt>
                <c:pt idx="6">
                  <c:v>10/16-10/20</c:v>
                </c:pt>
                <c:pt idx="8">
                  <c:v>10/30-11/2</c:v>
                </c:pt>
                <c:pt idx="10">
                  <c:v>11/6-11/10</c:v>
                </c:pt>
                <c:pt idx="12">
                  <c:v>11/20-11/24</c:v>
                </c:pt>
                <c:pt idx="14">
                  <c:v>11/28-12/1</c:v>
                </c:pt>
                <c:pt idx="16">
                  <c:v>12/4-12/8</c:v>
                </c:pt>
              </c:strCache>
            </c:strRef>
          </c:cat>
          <c:val>
            <c:numRef>
              <c:f>'2年生　下駄箱'!$B$36:$S$36</c:f>
              <c:numCache>
                <c:formatCode>0%</c:formatCode>
                <c:ptCount val="18"/>
                <c:pt idx="0">
                  <c:v>0.6333333333333333</c:v>
                </c:pt>
                <c:pt idx="1">
                  <c:v>0.13333333333333333</c:v>
                </c:pt>
                <c:pt idx="2">
                  <c:v>0.2</c:v>
                </c:pt>
                <c:pt idx="4">
                  <c:v>0.66666666666666663</c:v>
                </c:pt>
                <c:pt idx="5">
                  <c:v>0.5</c:v>
                </c:pt>
                <c:pt idx="6">
                  <c:v>0.66666666666666663</c:v>
                </c:pt>
                <c:pt idx="7">
                  <c:v>0.46666666666666667</c:v>
                </c:pt>
                <c:pt idx="8">
                  <c:v>0.72413793103448276</c:v>
                </c:pt>
                <c:pt idx="9">
                  <c:v>0.96666666666666667</c:v>
                </c:pt>
                <c:pt idx="10">
                  <c:v>0.82758620689655171</c:v>
                </c:pt>
                <c:pt idx="11">
                  <c:v>0.82758620689655171</c:v>
                </c:pt>
                <c:pt idx="12">
                  <c:v>0.93333333333333335</c:v>
                </c:pt>
                <c:pt idx="13">
                  <c:v>0.89655172413793105</c:v>
                </c:pt>
                <c:pt idx="14">
                  <c:v>1</c:v>
                </c:pt>
                <c:pt idx="15">
                  <c:v>1</c:v>
                </c:pt>
                <c:pt idx="16">
                  <c:v>0.93103448275862066</c:v>
                </c:pt>
                <c:pt idx="17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3408880"/>
        <c:axId val="243409440"/>
      </c:barChart>
      <c:catAx>
        <c:axId val="243408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243409440"/>
        <c:crosses val="autoZero"/>
        <c:auto val="1"/>
        <c:lblAlgn val="ctr"/>
        <c:lblOffset val="100"/>
        <c:noMultiLvlLbl val="0"/>
      </c:catAx>
      <c:valAx>
        <c:axId val="24340944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ja-JP"/>
          </a:p>
        </c:txPr>
        <c:crossAx val="2434088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986109484633587"/>
          <c:y val="4.059263879772633E-2"/>
          <c:w val="0.86743278227778176"/>
          <c:h val="0.8385982433033547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すてきなあいさつを自分からできた子</c:v>
                </c:pt>
              </c:strCache>
            </c:strRef>
          </c:tx>
          <c:spPr>
            <a:solidFill>
              <a:srgbClr val="81C9FF"/>
            </a:solidFill>
          </c:spPr>
          <c:invertIfNegative val="0"/>
          <c:cat>
            <c:numRef>
              <c:f>Sheet1!$C$3:$C$36</c:f>
              <c:numCache>
                <c:formatCode>m"月"d"日"</c:formatCode>
                <c:ptCount val="34"/>
                <c:pt idx="0">
                  <c:v>43024</c:v>
                </c:pt>
                <c:pt idx="1">
                  <c:v>43025</c:v>
                </c:pt>
                <c:pt idx="2">
                  <c:v>43026</c:v>
                </c:pt>
                <c:pt idx="3">
                  <c:v>43027</c:v>
                </c:pt>
                <c:pt idx="4">
                  <c:v>43028</c:v>
                </c:pt>
                <c:pt idx="5">
                  <c:v>43031</c:v>
                </c:pt>
                <c:pt idx="6">
                  <c:v>43032</c:v>
                </c:pt>
                <c:pt idx="7">
                  <c:v>43033</c:v>
                </c:pt>
                <c:pt idx="8">
                  <c:v>43038</c:v>
                </c:pt>
                <c:pt idx="9">
                  <c:v>43039</c:v>
                </c:pt>
                <c:pt idx="10">
                  <c:v>43040</c:v>
                </c:pt>
                <c:pt idx="11">
                  <c:v>43041</c:v>
                </c:pt>
                <c:pt idx="13">
                  <c:v>43052</c:v>
                </c:pt>
                <c:pt idx="14">
                  <c:v>43053</c:v>
                </c:pt>
                <c:pt idx="15">
                  <c:v>43054</c:v>
                </c:pt>
                <c:pt idx="16">
                  <c:v>43055</c:v>
                </c:pt>
                <c:pt idx="17">
                  <c:v>43059</c:v>
                </c:pt>
                <c:pt idx="18">
                  <c:v>43060</c:v>
                </c:pt>
                <c:pt idx="19">
                  <c:v>43061</c:v>
                </c:pt>
                <c:pt idx="20">
                  <c:v>43063</c:v>
                </c:pt>
                <c:pt idx="21">
                  <c:v>43065</c:v>
                </c:pt>
                <c:pt idx="22">
                  <c:v>43067</c:v>
                </c:pt>
                <c:pt idx="23">
                  <c:v>43068</c:v>
                </c:pt>
                <c:pt idx="24">
                  <c:v>43069</c:v>
                </c:pt>
                <c:pt idx="25">
                  <c:v>43070</c:v>
                </c:pt>
                <c:pt idx="26">
                  <c:v>43073</c:v>
                </c:pt>
                <c:pt idx="27">
                  <c:v>43074</c:v>
                </c:pt>
                <c:pt idx="28">
                  <c:v>43075</c:v>
                </c:pt>
                <c:pt idx="29">
                  <c:v>43076</c:v>
                </c:pt>
                <c:pt idx="30">
                  <c:v>43077</c:v>
                </c:pt>
                <c:pt idx="31">
                  <c:v>43080</c:v>
                </c:pt>
                <c:pt idx="32">
                  <c:v>43081</c:v>
                </c:pt>
                <c:pt idx="33">
                  <c:v>43082</c:v>
                </c:pt>
              </c:numCache>
            </c:numRef>
          </c:cat>
          <c:val>
            <c:numRef>
              <c:f>Sheet1!$D$3:$D$36</c:f>
              <c:numCache>
                <c:formatCode>0%</c:formatCode>
                <c:ptCount val="34"/>
                <c:pt idx="0">
                  <c:v>0.31034482758620691</c:v>
                </c:pt>
                <c:pt idx="1">
                  <c:v>0.31428571428571428</c:v>
                </c:pt>
                <c:pt idx="2">
                  <c:v>0.53333333333333333</c:v>
                </c:pt>
                <c:pt idx="3">
                  <c:v>0.2153846153846154</c:v>
                </c:pt>
                <c:pt idx="4">
                  <c:v>0.37209302325581395</c:v>
                </c:pt>
                <c:pt idx="5">
                  <c:v>0.43661971830985913</c:v>
                </c:pt>
                <c:pt idx="6">
                  <c:v>0.6333333333333333</c:v>
                </c:pt>
                <c:pt idx="7">
                  <c:v>0.40476190476190477</c:v>
                </c:pt>
                <c:pt idx="8">
                  <c:v>0.36842105263157893</c:v>
                </c:pt>
                <c:pt idx="9">
                  <c:v>0.41666666666666669</c:v>
                </c:pt>
                <c:pt idx="10">
                  <c:v>0.51923076923076927</c:v>
                </c:pt>
                <c:pt idx="11">
                  <c:v>0.25</c:v>
                </c:pt>
                <c:pt idx="13">
                  <c:v>0.78</c:v>
                </c:pt>
                <c:pt idx="14">
                  <c:v>0.86</c:v>
                </c:pt>
                <c:pt idx="15">
                  <c:v>0.72</c:v>
                </c:pt>
                <c:pt idx="16">
                  <c:v>0.75</c:v>
                </c:pt>
                <c:pt idx="17">
                  <c:v>0.74</c:v>
                </c:pt>
                <c:pt idx="18">
                  <c:v>0.9</c:v>
                </c:pt>
                <c:pt idx="19">
                  <c:v>0.88</c:v>
                </c:pt>
                <c:pt idx="20">
                  <c:v>0.83</c:v>
                </c:pt>
                <c:pt idx="21">
                  <c:v>0.82</c:v>
                </c:pt>
                <c:pt idx="22">
                  <c:v>0.95</c:v>
                </c:pt>
                <c:pt idx="23">
                  <c:v>0.78</c:v>
                </c:pt>
                <c:pt idx="24">
                  <c:v>0.81</c:v>
                </c:pt>
                <c:pt idx="25">
                  <c:v>0.68</c:v>
                </c:pt>
                <c:pt idx="26">
                  <c:v>0.89</c:v>
                </c:pt>
                <c:pt idx="27">
                  <c:v>0.94</c:v>
                </c:pt>
                <c:pt idx="28">
                  <c:v>0.91</c:v>
                </c:pt>
                <c:pt idx="29">
                  <c:v>0.89</c:v>
                </c:pt>
                <c:pt idx="30">
                  <c:v>0.85</c:v>
                </c:pt>
                <c:pt idx="31">
                  <c:v>0.95</c:v>
                </c:pt>
                <c:pt idx="32">
                  <c:v>0.89</c:v>
                </c:pt>
                <c:pt idx="33">
                  <c:v>0.87</c:v>
                </c:pt>
              </c:numCache>
            </c:numRef>
          </c:val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呼びかけに応じてあいさつを返した子</c:v>
                </c:pt>
              </c:strCache>
            </c:strRef>
          </c:tx>
          <c:spPr>
            <a:solidFill>
              <a:srgbClr val="FFFF65"/>
            </a:solidFill>
          </c:spPr>
          <c:invertIfNegative val="0"/>
          <c:cat>
            <c:numRef>
              <c:f>Sheet1!$C$3:$C$36</c:f>
              <c:numCache>
                <c:formatCode>m"月"d"日"</c:formatCode>
                <c:ptCount val="34"/>
                <c:pt idx="0">
                  <c:v>43024</c:v>
                </c:pt>
                <c:pt idx="1">
                  <c:v>43025</c:v>
                </c:pt>
                <c:pt idx="2">
                  <c:v>43026</c:v>
                </c:pt>
                <c:pt idx="3">
                  <c:v>43027</c:v>
                </c:pt>
                <c:pt idx="4">
                  <c:v>43028</c:v>
                </c:pt>
                <c:pt idx="5">
                  <c:v>43031</c:v>
                </c:pt>
                <c:pt idx="6">
                  <c:v>43032</c:v>
                </c:pt>
                <c:pt idx="7">
                  <c:v>43033</c:v>
                </c:pt>
                <c:pt idx="8">
                  <c:v>43038</c:v>
                </c:pt>
                <c:pt idx="9">
                  <c:v>43039</c:v>
                </c:pt>
                <c:pt idx="10">
                  <c:v>43040</c:v>
                </c:pt>
                <c:pt idx="11">
                  <c:v>43041</c:v>
                </c:pt>
                <c:pt idx="13">
                  <c:v>43052</c:v>
                </c:pt>
                <c:pt idx="14">
                  <c:v>43053</c:v>
                </c:pt>
                <c:pt idx="15">
                  <c:v>43054</c:v>
                </c:pt>
                <c:pt idx="16">
                  <c:v>43055</c:v>
                </c:pt>
                <c:pt idx="17">
                  <c:v>43059</c:v>
                </c:pt>
                <c:pt idx="18">
                  <c:v>43060</c:v>
                </c:pt>
                <c:pt idx="19">
                  <c:v>43061</c:v>
                </c:pt>
                <c:pt idx="20">
                  <c:v>43063</c:v>
                </c:pt>
                <c:pt idx="21">
                  <c:v>43065</c:v>
                </c:pt>
                <c:pt idx="22">
                  <c:v>43067</c:v>
                </c:pt>
                <c:pt idx="23">
                  <c:v>43068</c:v>
                </c:pt>
                <c:pt idx="24">
                  <c:v>43069</c:v>
                </c:pt>
                <c:pt idx="25">
                  <c:v>43070</c:v>
                </c:pt>
                <c:pt idx="26">
                  <c:v>43073</c:v>
                </c:pt>
                <c:pt idx="27">
                  <c:v>43074</c:v>
                </c:pt>
                <c:pt idx="28">
                  <c:v>43075</c:v>
                </c:pt>
                <c:pt idx="29">
                  <c:v>43076</c:v>
                </c:pt>
                <c:pt idx="30">
                  <c:v>43077</c:v>
                </c:pt>
                <c:pt idx="31">
                  <c:v>43080</c:v>
                </c:pt>
                <c:pt idx="32">
                  <c:v>43081</c:v>
                </c:pt>
                <c:pt idx="33">
                  <c:v>43082</c:v>
                </c:pt>
              </c:numCache>
            </c:numRef>
          </c:cat>
          <c:val>
            <c:numRef>
              <c:f>Sheet1!$E$3:$E$36</c:f>
              <c:numCache>
                <c:formatCode>0%</c:formatCode>
                <c:ptCount val="34"/>
                <c:pt idx="0">
                  <c:v>0.37931034482758619</c:v>
                </c:pt>
                <c:pt idx="1">
                  <c:v>0.54285714285714282</c:v>
                </c:pt>
                <c:pt idx="2">
                  <c:v>0.33333333333333331</c:v>
                </c:pt>
                <c:pt idx="3">
                  <c:v>0.64615384615384619</c:v>
                </c:pt>
                <c:pt idx="4">
                  <c:v>0.44186046511627908</c:v>
                </c:pt>
                <c:pt idx="5">
                  <c:v>0.49295774647887325</c:v>
                </c:pt>
                <c:pt idx="6">
                  <c:v>0.26666666666666666</c:v>
                </c:pt>
                <c:pt idx="7">
                  <c:v>0.41666666666666669</c:v>
                </c:pt>
                <c:pt idx="8">
                  <c:v>0.51315789473684215</c:v>
                </c:pt>
                <c:pt idx="9">
                  <c:v>0.5</c:v>
                </c:pt>
                <c:pt idx="10">
                  <c:v>0.42307692307692307</c:v>
                </c:pt>
                <c:pt idx="11">
                  <c:v>0.51249999999999996</c:v>
                </c:pt>
                <c:pt idx="13">
                  <c:v>0.2</c:v>
                </c:pt>
                <c:pt idx="14">
                  <c:v>0.14000000000000001</c:v>
                </c:pt>
                <c:pt idx="15">
                  <c:v>0.17</c:v>
                </c:pt>
                <c:pt idx="16">
                  <c:v>0.23</c:v>
                </c:pt>
                <c:pt idx="17">
                  <c:v>0.21</c:v>
                </c:pt>
                <c:pt idx="18">
                  <c:v>0.06</c:v>
                </c:pt>
                <c:pt idx="19">
                  <c:v>0.09</c:v>
                </c:pt>
                <c:pt idx="20">
                  <c:v>0.13</c:v>
                </c:pt>
                <c:pt idx="21">
                  <c:v>0.12</c:v>
                </c:pt>
                <c:pt idx="22">
                  <c:v>0.04</c:v>
                </c:pt>
                <c:pt idx="23">
                  <c:v>0.18</c:v>
                </c:pt>
                <c:pt idx="24">
                  <c:v>0.13</c:v>
                </c:pt>
                <c:pt idx="25">
                  <c:v>0.3</c:v>
                </c:pt>
                <c:pt idx="26">
                  <c:v>0.06</c:v>
                </c:pt>
                <c:pt idx="27">
                  <c:v>0.03</c:v>
                </c:pt>
                <c:pt idx="28">
                  <c:v>0.04</c:v>
                </c:pt>
                <c:pt idx="29">
                  <c:v>0.04</c:v>
                </c:pt>
                <c:pt idx="30">
                  <c:v>0.08</c:v>
                </c:pt>
                <c:pt idx="31">
                  <c:v>0.01</c:v>
                </c:pt>
                <c:pt idx="32">
                  <c:v>0.09</c:v>
                </c:pt>
                <c:pt idx="33">
                  <c:v>0.09</c:v>
                </c:pt>
              </c:numCache>
            </c:numRef>
          </c:val>
        </c:ser>
        <c:ser>
          <c:idx val="2"/>
          <c:order val="2"/>
          <c:tx>
            <c:strRef>
              <c:f>Sheet1!$F$2</c:f>
              <c:strCache>
                <c:ptCount val="1"/>
                <c:pt idx="0">
                  <c:v>あいさつしなかった子</c:v>
                </c:pt>
              </c:strCache>
            </c:strRef>
          </c:tx>
          <c:spPr>
            <a:solidFill>
              <a:srgbClr val="FF7979"/>
            </a:solidFill>
          </c:spPr>
          <c:invertIfNegative val="0"/>
          <c:cat>
            <c:numRef>
              <c:f>Sheet1!$C$3:$C$36</c:f>
              <c:numCache>
                <c:formatCode>m"月"d"日"</c:formatCode>
                <c:ptCount val="34"/>
                <c:pt idx="0">
                  <c:v>43024</c:v>
                </c:pt>
                <c:pt idx="1">
                  <c:v>43025</c:v>
                </c:pt>
                <c:pt idx="2">
                  <c:v>43026</c:v>
                </c:pt>
                <c:pt idx="3">
                  <c:v>43027</c:v>
                </c:pt>
                <c:pt idx="4">
                  <c:v>43028</c:v>
                </c:pt>
                <c:pt idx="5">
                  <c:v>43031</c:v>
                </c:pt>
                <c:pt idx="6">
                  <c:v>43032</c:v>
                </c:pt>
                <c:pt idx="7">
                  <c:v>43033</c:v>
                </c:pt>
                <c:pt idx="8">
                  <c:v>43038</c:v>
                </c:pt>
                <c:pt idx="9">
                  <c:v>43039</c:v>
                </c:pt>
                <c:pt idx="10">
                  <c:v>43040</c:v>
                </c:pt>
                <c:pt idx="11">
                  <c:v>43041</c:v>
                </c:pt>
                <c:pt idx="13">
                  <c:v>43052</c:v>
                </c:pt>
                <c:pt idx="14">
                  <c:v>43053</c:v>
                </c:pt>
                <c:pt idx="15">
                  <c:v>43054</c:v>
                </c:pt>
                <c:pt idx="16">
                  <c:v>43055</c:v>
                </c:pt>
                <c:pt idx="17">
                  <c:v>43059</c:v>
                </c:pt>
                <c:pt idx="18">
                  <c:v>43060</c:v>
                </c:pt>
                <c:pt idx="19">
                  <c:v>43061</c:v>
                </c:pt>
                <c:pt idx="20">
                  <c:v>43063</c:v>
                </c:pt>
                <c:pt idx="21">
                  <c:v>43065</c:v>
                </c:pt>
                <c:pt idx="22">
                  <c:v>43067</c:v>
                </c:pt>
                <c:pt idx="23">
                  <c:v>43068</c:v>
                </c:pt>
                <c:pt idx="24">
                  <c:v>43069</c:v>
                </c:pt>
                <c:pt idx="25">
                  <c:v>43070</c:v>
                </c:pt>
                <c:pt idx="26">
                  <c:v>43073</c:v>
                </c:pt>
                <c:pt idx="27">
                  <c:v>43074</c:v>
                </c:pt>
                <c:pt idx="28">
                  <c:v>43075</c:v>
                </c:pt>
                <c:pt idx="29">
                  <c:v>43076</c:v>
                </c:pt>
                <c:pt idx="30">
                  <c:v>43077</c:v>
                </c:pt>
                <c:pt idx="31">
                  <c:v>43080</c:v>
                </c:pt>
                <c:pt idx="32">
                  <c:v>43081</c:v>
                </c:pt>
                <c:pt idx="33">
                  <c:v>43082</c:v>
                </c:pt>
              </c:numCache>
            </c:numRef>
          </c:cat>
          <c:val>
            <c:numRef>
              <c:f>Sheet1!$F$3:$F$36</c:f>
              <c:numCache>
                <c:formatCode>0%</c:formatCode>
                <c:ptCount val="34"/>
                <c:pt idx="0">
                  <c:v>0.31034482758620691</c:v>
                </c:pt>
                <c:pt idx="1">
                  <c:v>0.14285714285714285</c:v>
                </c:pt>
                <c:pt idx="2">
                  <c:v>0.13333333333333333</c:v>
                </c:pt>
                <c:pt idx="3">
                  <c:v>0.13846153846153847</c:v>
                </c:pt>
                <c:pt idx="4">
                  <c:v>0.18604651162790697</c:v>
                </c:pt>
                <c:pt idx="5">
                  <c:v>7.0422535211267609E-2</c:v>
                </c:pt>
                <c:pt idx="6">
                  <c:v>0.1</c:v>
                </c:pt>
                <c:pt idx="7">
                  <c:v>0.17857142857142858</c:v>
                </c:pt>
                <c:pt idx="8">
                  <c:v>0.11842105263157894</c:v>
                </c:pt>
                <c:pt idx="9">
                  <c:v>8.3333333333333329E-2</c:v>
                </c:pt>
                <c:pt idx="10">
                  <c:v>5.7692307692307696E-2</c:v>
                </c:pt>
                <c:pt idx="11">
                  <c:v>0.23749999999999999</c:v>
                </c:pt>
                <c:pt idx="13">
                  <c:v>0.02</c:v>
                </c:pt>
                <c:pt idx="14">
                  <c:v>0</c:v>
                </c:pt>
                <c:pt idx="15">
                  <c:v>0.11</c:v>
                </c:pt>
                <c:pt idx="16">
                  <c:v>0.02</c:v>
                </c:pt>
                <c:pt idx="17">
                  <c:v>0.05</c:v>
                </c:pt>
                <c:pt idx="18">
                  <c:v>0.04</c:v>
                </c:pt>
                <c:pt idx="19">
                  <c:v>0.03</c:v>
                </c:pt>
                <c:pt idx="20">
                  <c:v>0.04</c:v>
                </c:pt>
                <c:pt idx="21">
                  <c:v>0.06</c:v>
                </c:pt>
                <c:pt idx="22">
                  <c:v>0.01</c:v>
                </c:pt>
                <c:pt idx="23">
                  <c:v>0.04</c:v>
                </c:pt>
                <c:pt idx="24">
                  <c:v>0.06</c:v>
                </c:pt>
                <c:pt idx="25">
                  <c:v>0.02</c:v>
                </c:pt>
                <c:pt idx="26">
                  <c:v>0.05</c:v>
                </c:pt>
                <c:pt idx="27">
                  <c:v>0.03</c:v>
                </c:pt>
                <c:pt idx="28">
                  <c:v>0.05</c:v>
                </c:pt>
                <c:pt idx="29">
                  <c:v>7.0000000000000007E-2</c:v>
                </c:pt>
                <c:pt idx="30">
                  <c:v>7.0000000000000007E-2</c:v>
                </c:pt>
                <c:pt idx="31">
                  <c:v>0.04</c:v>
                </c:pt>
                <c:pt idx="32">
                  <c:v>0.02</c:v>
                </c:pt>
                <c:pt idx="33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9104832"/>
        <c:axId val="199105392"/>
      </c:barChart>
      <c:catAx>
        <c:axId val="199104832"/>
        <c:scaling>
          <c:orientation val="minMax"/>
        </c:scaling>
        <c:delete val="0"/>
        <c:axPos val="b"/>
        <c:numFmt formatCode="m&quot;月&quot;d&quot;日&quot;" sourceLinked="1"/>
        <c:majorTickMark val="out"/>
        <c:minorTickMark val="none"/>
        <c:tickLblPos val="nextTo"/>
        <c:crossAx val="199105392"/>
        <c:crosses val="autoZero"/>
        <c:auto val="0"/>
        <c:lblAlgn val="ctr"/>
        <c:lblOffset val="100"/>
        <c:noMultiLvlLbl val="0"/>
      </c:catAx>
      <c:valAx>
        <c:axId val="1991053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ja-JP"/>
          </a:p>
        </c:txPr>
        <c:crossAx val="1991048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14574197638171"/>
          <c:y val="4.7468660255405415E-2"/>
          <c:w val="0.86155121419748881"/>
          <c:h val="0.70646811693677869"/>
        </c:manualLayout>
      </c:layout>
      <c:lineChart>
        <c:grouping val="standard"/>
        <c:varyColors val="0"/>
        <c:ser>
          <c:idx val="0"/>
          <c:order val="0"/>
          <c:tx>
            <c:strRef>
              <c:f>グラフ!$A$7</c:f>
              <c:strCache>
                <c:ptCount val="1"/>
                <c:pt idx="0">
                  <c:v>各日の平均着席率</c:v>
                </c:pt>
              </c:strCache>
            </c:strRef>
          </c:tx>
          <c:spPr>
            <a:ln w="88900"/>
          </c:spPr>
          <c:marker>
            <c:symbol val="diamond"/>
            <c:size val="22"/>
          </c:marker>
          <c:cat>
            <c:strRef>
              <c:f>グラフ!$B$6:$H$6</c:f>
              <c:strCache>
                <c:ptCount val="7"/>
                <c:pt idx="0">
                  <c:v>24日</c:v>
                </c:pt>
                <c:pt idx="1">
                  <c:v>25日</c:v>
                </c:pt>
                <c:pt idx="2">
                  <c:v>26日</c:v>
                </c:pt>
                <c:pt idx="3">
                  <c:v>27日</c:v>
                </c:pt>
                <c:pt idx="4">
                  <c:v>28日</c:v>
                </c:pt>
                <c:pt idx="6">
                  <c:v>2017</c:v>
                </c:pt>
              </c:strCache>
            </c:strRef>
          </c:cat>
          <c:val>
            <c:numRef>
              <c:f>グラフ!$B$7:$H$7</c:f>
              <c:numCache>
                <c:formatCode>0.0%</c:formatCode>
                <c:ptCount val="7"/>
                <c:pt idx="0">
                  <c:v>0.95550000000000002</c:v>
                </c:pt>
                <c:pt idx="1">
                  <c:v>0.95750000000000002</c:v>
                </c:pt>
                <c:pt idx="2">
                  <c:v>0.94100000000000006</c:v>
                </c:pt>
                <c:pt idx="3">
                  <c:v>0.98199999999999998</c:v>
                </c:pt>
                <c:pt idx="4">
                  <c:v>0.95300000000000007</c:v>
                </c:pt>
                <c:pt idx="6" formatCode="0%">
                  <c:v>0.97199999999999986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107632"/>
        <c:axId val="200490960"/>
      </c:lineChart>
      <c:catAx>
        <c:axId val="199107632"/>
        <c:scaling>
          <c:orientation val="minMax"/>
        </c:scaling>
        <c:delete val="0"/>
        <c:axPos val="b"/>
        <c:numFmt formatCode="General" sourceLinked="0"/>
        <c:majorTickMark val="none"/>
        <c:minorTickMark val="in"/>
        <c:tickLblPos val="nextTo"/>
        <c:crossAx val="200490960"/>
        <c:crosses val="autoZero"/>
        <c:auto val="0"/>
        <c:lblAlgn val="ctr"/>
        <c:lblOffset val="100"/>
        <c:noMultiLvlLbl val="0"/>
      </c:catAx>
      <c:valAx>
        <c:axId val="200490960"/>
        <c:scaling>
          <c:orientation val="minMax"/>
          <c:max val="1"/>
          <c:min val="0.8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ja-JP"/>
          </a:p>
        </c:txPr>
        <c:crossAx val="199107632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575024696071895E-2"/>
          <c:y val="0.13900494971987901"/>
          <c:w val="0.90905659602076372"/>
          <c:h val="0.79376695819062604"/>
        </c:manualLayout>
      </c:layout>
      <c:lineChart>
        <c:grouping val="standard"/>
        <c:varyColors val="0"/>
        <c:ser>
          <c:idx val="0"/>
          <c:order val="0"/>
          <c:spPr>
            <a:ln w="9842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18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26"/>
            <c:marker>
              <c:symbol val="diamond"/>
              <c:size val="20"/>
              <c:spPr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cat>
            <c:numRef>
              <c:f>比較!$C$3:$AC$3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cat>
          <c:val>
            <c:numRef>
              <c:f>比較!$C$18:$AC$18</c:f>
              <c:numCache>
                <c:formatCode>0.0%</c:formatCode>
                <c:ptCount val="27"/>
                <c:pt idx="0">
                  <c:v>0.55740000000000001</c:v>
                </c:pt>
                <c:pt idx="1">
                  <c:v>0.82809999999999984</c:v>
                </c:pt>
                <c:pt idx="2">
                  <c:v>0.81344444444444441</c:v>
                </c:pt>
                <c:pt idx="3">
                  <c:v>0.68155555555555547</c:v>
                </c:pt>
                <c:pt idx="5">
                  <c:v>0.8192432177086908</c:v>
                </c:pt>
                <c:pt idx="6">
                  <c:v>0.86441162323515253</c:v>
                </c:pt>
                <c:pt idx="7">
                  <c:v>0.85610941346235481</c:v>
                </c:pt>
                <c:pt idx="8">
                  <c:v>0.87489672636731453</c:v>
                </c:pt>
                <c:pt idx="9">
                  <c:v>0.89427720370444841</c:v>
                </c:pt>
                <c:pt idx="10">
                  <c:v>0.92335834507011971</c:v>
                </c:pt>
                <c:pt idx="11">
                  <c:v>0.861954378117752</c:v>
                </c:pt>
                <c:pt idx="12">
                  <c:v>0.93175073141721043</c:v>
                </c:pt>
                <c:pt idx="13">
                  <c:v>0.91441261056234313</c:v>
                </c:pt>
                <c:pt idx="14">
                  <c:v>0.95421870217324745</c:v>
                </c:pt>
                <c:pt idx="15">
                  <c:v>0.88598813978902879</c:v>
                </c:pt>
                <c:pt idx="16">
                  <c:v>0.94235193972353848</c:v>
                </c:pt>
                <c:pt idx="17">
                  <c:v>0.86440935589963053</c:v>
                </c:pt>
                <c:pt idx="18">
                  <c:v>0.88857722437639974</c:v>
                </c:pt>
                <c:pt idx="19">
                  <c:v>0.94656156695327209</c:v>
                </c:pt>
                <c:pt idx="20">
                  <c:v>0.96820555788297724</c:v>
                </c:pt>
                <c:pt idx="21">
                  <c:v>0.94691900817537478</c:v>
                </c:pt>
                <c:pt idx="22">
                  <c:v>0.92893939393939395</c:v>
                </c:pt>
                <c:pt idx="23">
                  <c:v>0.96277056277056272</c:v>
                </c:pt>
                <c:pt idx="24">
                  <c:v>0.92559523809523814</c:v>
                </c:pt>
                <c:pt idx="26" formatCode="0%">
                  <c:v>0.87576188347032335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493200"/>
        <c:axId val="200493760"/>
      </c:lineChart>
      <c:catAx>
        <c:axId val="200493200"/>
        <c:scaling>
          <c:orientation val="minMax"/>
        </c:scaling>
        <c:delete val="0"/>
        <c:axPos val="b"/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0493760"/>
        <c:crosses val="autoZero"/>
        <c:auto val="0"/>
        <c:lblAlgn val="ctr"/>
        <c:lblOffset val="100"/>
        <c:noMultiLvlLbl val="0"/>
      </c:catAx>
      <c:valAx>
        <c:axId val="200493760"/>
        <c:scaling>
          <c:orientation val="minMax"/>
          <c:max val="1"/>
          <c:min val="0.4"/>
        </c:scaling>
        <c:delete val="0"/>
        <c:axPos val="l"/>
        <c:numFmt formatCode="0%" sourceLinked="0"/>
        <c:majorTickMark val="in"/>
        <c:minorTickMark val="none"/>
        <c:tickLblPos val="nextTo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049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99370078740199"/>
          <c:y val="3.9835581039336182E-2"/>
          <c:w val="0.82294247336729998"/>
          <c:h val="0.86708980387460555"/>
        </c:manualLayout>
      </c:layout>
      <c:lineChart>
        <c:grouping val="standard"/>
        <c:varyColors val="0"/>
        <c:ser>
          <c:idx val="0"/>
          <c:order val="0"/>
          <c:tx>
            <c:strRef>
              <c:f>比較!$B$15</c:f>
              <c:strCache>
                <c:ptCount val="1"/>
                <c:pt idx="0">
                  <c:v>平均</c:v>
                </c:pt>
              </c:strCache>
            </c:strRef>
          </c:tx>
          <c:spPr>
            <a:ln w="63500">
              <a:solidFill>
                <a:sysClr val="windowText" lastClr="000000"/>
              </a:solidFill>
            </a:ln>
          </c:spPr>
          <c:marker>
            <c:symbol val="circle"/>
            <c:size val="14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16"/>
            <c:marker>
              <c:symbol val="circle"/>
              <c:size val="20"/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cat>
            <c:numRef>
              <c:f>比較!$C$3:$S$3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numCache>
            </c:numRef>
          </c:cat>
          <c:val>
            <c:numRef>
              <c:f>比較!$C$15:$S$15</c:f>
              <c:numCache>
                <c:formatCode>0.0%</c:formatCode>
                <c:ptCount val="17"/>
                <c:pt idx="0">
                  <c:v>0.55944444444444441</c:v>
                </c:pt>
                <c:pt idx="1">
                  <c:v>0.58989999999999998</c:v>
                </c:pt>
                <c:pt idx="2">
                  <c:v>0.57333333333333347</c:v>
                </c:pt>
                <c:pt idx="3">
                  <c:v>0.51789999999999992</c:v>
                </c:pt>
                <c:pt idx="5">
                  <c:v>0.84636363636363643</c:v>
                </c:pt>
                <c:pt idx="6" formatCode="0%">
                  <c:v>0.83589515905068656</c:v>
                </c:pt>
                <c:pt idx="7" formatCode="0%">
                  <c:v>0.91444037906537923</c:v>
                </c:pt>
                <c:pt idx="8" formatCode="0%">
                  <c:v>0.9364279472208239</c:v>
                </c:pt>
                <c:pt idx="9" formatCode="0%">
                  <c:v>0.90041527106190811</c:v>
                </c:pt>
                <c:pt idx="10" formatCode="0%">
                  <c:v>0.94253791823053334</c:v>
                </c:pt>
                <c:pt idx="11" formatCode="0%">
                  <c:v>0.91662359832949425</c:v>
                </c:pt>
                <c:pt idx="12" formatCode="0%">
                  <c:v>0.91054800481255205</c:v>
                </c:pt>
                <c:pt idx="13" formatCode="0%">
                  <c:v>0.94827087823465273</c:v>
                </c:pt>
                <c:pt idx="14" formatCode="0%">
                  <c:v>0.9420999420918893</c:v>
                </c:pt>
                <c:pt idx="16" formatCode="0%">
                  <c:v>0.8241619471747349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496000"/>
        <c:axId val="200496560"/>
      </c:lineChart>
      <c:catAx>
        <c:axId val="200496000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crossAx val="200496560"/>
        <c:crosses val="autoZero"/>
        <c:auto val="0"/>
        <c:lblAlgn val="ctr"/>
        <c:lblOffset val="100"/>
        <c:noMultiLvlLbl val="0"/>
      </c:catAx>
      <c:valAx>
        <c:axId val="200496560"/>
        <c:scaling>
          <c:orientation val="minMax"/>
          <c:max val="1"/>
          <c:min val="0.5"/>
        </c:scaling>
        <c:delete val="0"/>
        <c:axPos val="l"/>
        <c:numFmt formatCode="0%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ja-JP"/>
          </a:p>
        </c:txPr>
        <c:crossAx val="200496000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357793698164047E-2"/>
          <c:y val="3.7283464806362743E-2"/>
          <c:w val="0.73310139623367354"/>
          <c:h val="0.79252654293844005"/>
        </c:manualLayout>
      </c:layout>
      <c:lineChart>
        <c:grouping val="standard"/>
        <c:varyColors val="0"/>
        <c:ser>
          <c:idx val="0"/>
          <c:order val="0"/>
          <c:tx>
            <c:strRef>
              <c:f>学校全体!$L$21</c:f>
              <c:strCache>
                <c:ptCount val="1"/>
                <c:pt idx="0">
                  <c:v>◎と○の合計の割合（全校平均）</c:v>
                </c:pt>
              </c:strCache>
            </c:strRef>
          </c:tx>
          <c:spPr>
            <a:ln w="60325"/>
          </c:spPr>
          <c:marker>
            <c:symbol val="circle"/>
            <c:size val="12"/>
          </c:marker>
          <c:cat>
            <c:strRef>
              <c:f>学校全体!$M$20:$AC$20</c:f>
              <c:strCache>
                <c:ptCount val="17"/>
                <c:pt idx="0">
                  <c:v>9月２週</c:v>
                </c:pt>
                <c:pt idx="2">
                  <c:v>9月４週</c:v>
                </c:pt>
                <c:pt idx="3">
                  <c:v>１０月１週</c:v>
                </c:pt>
                <c:pt idx="4">
                  <c:v>１０月２週</c:v>
                </c:pt>
                <c:pt idx="5">
                  <c:v>１０月３週</c:v>
                </c:pt>
                <c:pt idx="6">
                  <c:v>１１月３週</c:v>
                </c:pt>
                <c:pt idx="7">
                  <c:v>１１月４週</c:v>
                </c:pt>
                <c:pt idx="8">
                  <c:v>１１月５週</c:v>
                </c:pt>
                <c:pt idx="9">
                  <c:v>１2月1週</c:v>
                </c:pt>
                <c:pt idx="10">
                  <c:v>１2月2週</c:v>
                </c:pt>
                <c:pt idx="11">
                  <c:v>１2月3週</c:v>
                </c:pt>
                <c:pt idx="13">
                  <c:v>１月1週</c:v>
                </c:pt>
                <c:pt idx="14">
                  <c:v>１月2週</c:v>
                </c:pt>
                <c:pt idx="15">
                  <c:v>１月3週</c:v>
                </c:pt>
                <c:pt idx="16">
                  <c:v>１月4週</c:v>
                </c:pt>
              </c:strCache>
            </c:strRef>
          </c:cat>
          <c:val>
            <c:numRef>
              <c:f>学校全体!$M$21:$AC$21</c:f>
              <c:numCache>
                <c:formatCode>General</c:formatCode>
                <c:ptCount val="17"/>
                <c:pt idx="0" formatCode="0%">
                  <c:v>0.458888340055007</c:v>
                </c:pt>
                <c:pt idx="2" formatCode="0%">
                  <c:v>0.46265603320290821</c:v>
                </c:pt>
                <c:pt idx="3" formatCode="0%">
                  <c:v>0.58117334825668165</c:v>
                </c:pt>
                <c:pt idx="4" formatCode="0%">
                  <c:v>0.50490775345686056</c:v>
                </c:pt>
                <c:pt idx="5" formatCode="0%">
                  <c:v>0.35931038868538867</c:v>
                </c:pt>
                <c:pt idx="6" formatCode="0%">
                  <c:v>0.69191752691752684</c:v>
                </c:pt>
                <c:pt idx="7" formatCode="0%">
                  <c:v>0.68981925192862692</c:v>
                </c:pt>
                <c:pt idx="8" formatCode="0%">
                  <c:v>0.80379786879786885</c:v>
                </c:pt>
                <c:pt idx="9" formatCode="0%">
                  <c:v>0.75</c:v>
                </c:pt>
                <c:pt idx="10" formatCode="0%">
                  <c:v>0.69</c:v>
                </c:pt>
                <c:pt idx="11" formatCode="0%">
                  <c:v>0.81</c:v>
                </c:pt>
                <c:pt idx="13" formatCode="0%">
                  <c:v>0.81</c:v>
                </c:pt>
                <c:pt idx="14" formatCode="0%">
                  <c:v>0.68</c:v>
                </c:pt>
                <c:pt idx="15" formatCode="0%">
                  <c:v>0.73</c:v>
                </c:pt>
                <c:pt idx="16" formatCode="0%">
                  <c:v>0.71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学校全体!$L$22</c:f>
              <c:strCache>
                <c:ptCount val="1"/>
                <c:pt idx="0">
                  <c:v>◎と○の合計の割合（１～３年平均）</c:v>
                </c:pt>
              </c:strCache>
            </c:strRef>
          </c:tx>
          <c:spPr>
            <a:ln w="53975"/>
          </c:spPr>
          <c:cat>
            <c:strRef>
              <c:f>学校全体!$M$20:$AC$20</c:f>
              <c:strCache>
                <c:ptCount val="17"/>
                <c:pt idx="0">
                  <c:v>9月２週</c:v>
                </c:pt>
                <c:pt idx="2">
                  <c:v>9月４週</c:v>
                </c:pt>
                <c:pt idx="3">
                  <c:v>１０月１週</c:v>
                </c:pt>
                <c:pt idx="4">
                  <c:v>１０月２週</c:v>
                </c:pt>
                <c:pt idx="5">
                  <c:v>１０月３週</c:v>
                </c:pt>
                <c:pt idx="6">
                  <c:v>１１月３週</c:v>
                </c:pt>
                <c:pt idx="7">
                  <c:v>１１月４週</c:v>
                </c:pt>
                <c:pt idx="8">
                  <c:v>１１月５週</c:v>
                </c:pt>
                <c:pt idx="9">
                  <c:v>１2月1週</c:v>
                </c:pt>
                <c:pt idx="10">
                  <c:v>１2月2週</c:v>
                </c:pt>
                <c:pt idx="11">
                  <c:v>１2月3週</c:v>
                </c:pt>
                <c:pt idx="13">
                  <c:v>１月1週</c:v>
                </c:pt>
                <c:pt idx="14">
                  <c:v>１月2週</c:v>
                </c:pt>
                <c:pt idx="15">
                  <c:v>１月3週</c:v>
                </c:pt>
                <c:pt idx="16">
                  <c:v>１月4週</c:v>
                </c:pt>
              </c:strCache>
            </c:strRef>
          </c:cat>
          <c:val>
            <c:numRef>
              <c:f>学校全体!$M$22:$AC$22</c:f>
              <c:numCache>
                <c:formatCode>General</c:formatCode>
                <c:ptCount val="17"/>
                <c:pt idx="0" formatCode="0%">
                  <c:v>0.66</c:v>
                </c:pt>
                <c:pt idx="2" formatCode="0%">
                  <c:v>0.91</c:v>
                </c:pt>
                <c:pt idx="3" formatCode="0%">
                  <c:v>0.84</c:v>
                </c:pt>
                <c:pt idx="4" formatCode="0%">
                  <c:v>0.88</c:v>
                </c:pt>
                <c:pt idx="5" formatCode="0%">
                  <c:v>0.79</c:v>
                </c:pt>
                <c:pt idx="6" formatCode="0%">
                  <c:v>0.91</c:v>
                </c:pt>
                <c:pt idx="7" formatCode="0%">
                  <c:v>0.86</c:v>
                </c:pt>
                <c:pt idx="8" formatCode="0%">
                  <c:v>0.91</c:v>
                </c:pt>
                <c:pt idx="9" formatCode="0%">
                  <c:v>0.81080586080586081</c:v>
                </c:pt>
                <c:pt idx="10" formatCode="0%">
                  <c:v>0.926068376068376</c:v>
                </c:pt>
                <c:pt idx="11" formatCode="0%">
                  <c:v>0.88571428571428579</c:v>
                </c:pt>
                <c:pt idx="13" formatCode="0%">
                  <c:v>0.81</c:v>
                </c:pt>
                <c:pt idx="14" formatCode="0%">
                  <c:v>0.75</c:v>
                </c:pt>
                <c:pt idx="15" formatCode="0%">
                  <c:v>0.81</c:v>
                </c:pt>
                <c:pt idx="16" formatCode="0%">
                  <c:v>0.89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学校全体!$L$23</c:f>
              <c:strCache>
                <c:ptCount val="1"/>
                <c:pt idx="0">
                  <c:v>◎と○の合計の割合（４～６年平均）</c:v>
                </c:pt>
              </c:strCache>
            </c:strRef>
          </c:tx>
          <c:spPr>
            <a:ln w="57150"/>
          </c:spPr>
          <c:marker>
            <c:symbol val="triangle"/>
            <c:size val="12"/>
          </c:marker>
          <c:cat>
            <c:strRef>
              <c:f>学校全体!$M$20:$AC$20</c:f>
              <c:strCache>
                <c:ptCount val="17"/>
                <c:pt idx="0">
                  <c:v>9月２週</c:v>
                </c:pt>
                <c:pt idx="2">
                  <c:v>9月４週</c:v>
                </c:pt>
                <c:pt idx="3">
                  <c:v>１０月１週</c:v>
                </c:pt>
                <c:pt idx="4">
                  <c:v>１０月２週</c:v>
                </c:pt>
                <c:pt idx="5">
                  <c:v>１０月３週</c:v>
                </c:pt>
                <c:pt idx="6">
                  <c:v>１１月３週</c:v>
                </c:pt>
                <c:pt idx="7">
                  <c:v>１１月４週</c:v>
                </c:pt>
                <c:pt idx="8">
                  <c:v>１１月５週</c:v>
                </c:pt>
                <c:pt idx="9">
                  <c:v>１2月1週</c:v>
                </c:pt>
                <c:pt idx="10">
                  <c:v>１2月2週</c:v>
                </c:pt>
                <c:pt idx="11">
                  <c:v>１2月3週</c:v>
                </c:pt>
                <c:pt idx="13">
                  <c:v>１月1週</c:v>
                </c:pt>
                <c:pt idx="14">
                  <c:v>１月2週</c:v>
                </c:pt>
                <c:pt idx="15">
                  <c:v>１月3週</c:v>
                </c:pt>
                <c:pt idx="16">
                  <c:v>１月4週</c:v>
                </c:pt>
              </c:strCache>
            </c:strRef>
          </c:cat>
          <c:val>
            <c:numRef>
              <c:f>学校全体!$M$23:$AC$23</c:f>
              <c:numCache>
                <c:formatCode>General</c:formatCode>
                <c:ptCount val="17"/>
                <c:pt idx="0" formatCode="0%">
                  <c:v>0.32</c:v>
                </c:pt>
                <c:pt idx="2" formatCode="0%">
                  <c:v>0.22</c:v>
                </c:pt>
                <c:pt idx="3" formatCode="0%">
                  <c:v>0.27</c:v>
                </c:pt>
                <c:pt idx="4" formatCode="0%">
                  <c:v>0.25</c:v>
                </c:pt>
                <c:pt idx="5" formatCode="0%">
                  <c:v>0.3</c:v>
                </c:pt>
                <c:pt idx="6" formatCode="0%">
                  <c:v>0.63</c:v>
                </c:pt>
                <c:pt idx="7" formatCode="0%">
                  <c:v>0.6</c:v>
                </c:pt>
                <c:pt idx="8" formatCode="0%">
                  <c:v>0.65</c:v>
                </c:pt>
                <c:pt idx="9" formatCode="0%">
                  <c:v>0.71974805497532768</c:v>
                </c:pt>
                <c:pt idx="10" formatCode="0%">
                  <c:v>0.65874518999519005</c:v>
                </c:pt>
                <c:pt idx="11" formatCode="0%">
                  <c:v>0.78769841269841256</c:v>
                </c:pt>
                <c:pt idx="13" formatCode="0%">
                  <c:v>0.78</c:v>
                </c:pt>
                <c:pt idx="14" formatCode="0%">
                  <c:v>0.62</c:v>
                </c:pt>
                <c:pt idx="15" formatCode="0%">
                  <c:v>0.67</c:v>
                </c:pt>
                <c:pt idx="16" formatCode="0%">
                  <c:v>0.66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386432"/>
        <c:axId val="195386992"/>
      </c:lineChart>
      <c:catAx>
        <c:axId val="195386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ja-JP"/>
          </a:p>
        </c:txPr>
        <c:crossAx val="195386992"/>
        <c:crosses val="autoZero"/>
        <c:auto val="1"/>
        <c:lblAlgn val="ctr"/>
        <c:lblOffset val="100"/>
        <c:noMultiLvlLbl val="0"/>
      </c:catAx>
      <c:valAx>
        <c:axId val="1953869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ja-JP"/>
          </a:p>
        </c:txPr>
        <c:crossAx val="195386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210853764786369"/>
          <c:y val="3.9353896666583295E-2"/>
          <c:w val="0.79578292470427259"/>
          <c:h val="0.87054914179510001"/>
        </c:manualLayout>
      </c:layout>
      <c:lineChart>
        <c:grouping val="standard"/>
        <c:varyColors val="0"/>
        <c:ser>
          <c:idx val="0"/>
          <c:order val="0"/>
          <c:tx>
            <c:strRef>
              <c:f>学校全体!$D$38</c:f>
              <c:strCache>
                <c:ptCount val="1"/>
                <c:pt idx="0">
                  <c:v>低学年</c:v>
                </c:pt>
              </c:strCache>
            </c:strRef>
          </c:tx>
          <c:spPr>
            <a:ln w="66675">
              <a:solidFill>
                <a:srgbClr val="FFC000">
                  <a:lumMod val="75000"/>
                </a:srgbClr>
              </a:solidFill>
            </a:ln>
          </c:spPr>
          <c:marker>
            <c:symbol val="square"/>
            <c:size val="12"/>
            <c:spPr>
              <a:solidFill>
                <a:srgbClr val="FFC000">
                  <a:lumMod val="75000"/>
                </a:srgbClr>
              </a:solidFill>
            </c:spPr>
          </c:marker>
          <c:val>
            <c:numRef>
              <c:f>学校全体!$E$38:$G$38</c:f>
              <c:numCache>
                <c:formatCode>0%</c:formatCode>
                <c:ptCount val="3"/>
                <c:pt idx="0">
                  <c:v>0.78282828282828287</c:v>
                </c:pt>
                <c:pt idx="1">
                  <c:v>0.75151515151515147</c:v>
                </c:pt>
                <c:pt idx="2">
                  <c:v>0.76717171717171717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学校全体!$D$39</c:f>
              <c:strCache>
                <c:ptCount val="1"/>
                <c:pt idx="0">
                  <c:v>高学年</c:v>
                </c:pt>
              </c:strCache>
            </c:strRef>
          </c:tx>
          <c:spPr>
            <a:ln w="47625">
              <a:solidFill>
                <a:srgbClr val="949494"/>
              </a:solidFill>
            </a:ln>
          </c:spPr>
          <c:marker>
            <c:symbol val="triangle"/>
            <c:size val="12"/>
            <c:spPr>
              <a:solidFill>
                <a:srgbClr val="949494"/>
              </a:solidFill>
            </c:spPr>
          </c:marker>
          <c:val>
            <c:numRef>
              <c:f>学校全体!$E$39:$G$39</c:f>
              <c:numCache>
                <c:formatCode>0%</c:formatCode>
                <c:ptCount val="3"/>
                <c:pt idx="0">
                  <c:v>0.57436660561660569</c:v>
                </c:pt>
                <c:pt idx="1">
                  <c:v>0.52604166666666663</c:v>
                </c:pt>
                <c:pt idx="2">
                  <c:v>0.53518009768009767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学校全体!$D$40</c:f>
              <c:strCache>
                <c:ptCount val="1"/>
                <c:pt idx="0">
                  <c:v>全校平均</c:v>
                </c:pt>
              </c:strCache>
            </c:strRef>
          </c:tx>
          <c:spPr>
            <a:ln w="47625">
              <a:solidFill>
                <a:srgbClr val="0070C0"/>
              </a:solidFill>
            </a:ln>
          </c:spPr>
          <c:marker>
            <c:symbol val="circle"/>
            <c:size val="12"/>
            <c:spPr>
              <a:solidFill>
                <a:srgbClr val="00B0F0"/>
              </a:solidFill>
            </c:spPr>
          </c:marker>
          <c:val>
            <c:numRef>
              <c:f>学校全体!$E$40:$G$40</c:f>
              <c:numCache>
                <c:formatCode>0%</c:formatCode>
                <c:ptCount val="3"/>
                <c:pt idx="0">
                  <c:v>0.67859744422244428</c:v>
                </c:pt>
                <c:pt idx="1">
                  <c:v>0.63877840909090899</c:v>
                </c:pt>
                <c:pt idx="2">
                  <c:v>0.65117590742590736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390352"/>
        <c:axId val="195390912"/>
      </c:lineChart>
      <c:catAx>
        <c:axId val="195390352"/>
        <c:scaling>
          <c:orientation val="minMax"/>
        </c:scaling>
        <c:delete val="0"/>
        <c:axPos val="b"/>
        <c:majorTickMark val="out"/>
        <c:minorTickMark val="none"/>
        <c:tickLblPos val="nextTo"/>
        <c:crossAx val="195390912"/>
        <c:crosses val="autoZero"/>
        <c:auto val="1"/>
        <c:lblAlgn val="ctr"/>
        <c:lblOffset val="100"/>
        <c:noMultiLvlLbl val="0"/>
      </c:catAx>
      <c:valAx>
        <c:axId val="195390912"/>
        <c:scaling>
          <c:orientation val="minMax"/>
          <c:max val="1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953903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0.28375</cdr:x>
      <cdr:y>0.11778</cdr:y>
    </cdr:from>
    <cdr:to>
      <cdr:x>0.28495</cdr:x>
      <cdr:y>0.94871</cdr:y>
    </cdr:to>
    <cdr:cxnSp macro="">
      <cdr:nvCxnSpPr>
        <cdr:cNvPr id="2" name="直線コネクタ 1"/>
        <cdr:cNvCxnSpPr/>
      </cdr:nvCxnSpPr>
      <cdr:spPr>
        <a:xfrm xmlns:a="http://schemas.openxmlformats.org/drawingml/2006/main" flipH="1" flipV="1">
          <a:off x="2299956" y="527259"/>
          <a:ext cx="9754" cy="3719923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0.37746</cdr:x>
      <cdr:y>0.12987</cdr:y>
    </cdr:from>
    <cdr:to>
      <cdr:x>0.37788</cdr:x>
      <cdr:y>0.9028</cdr:y>
    </cdr:to>
    <cdr:cxnSp macro="">
      <cdr:nvCxnSpPr>
        <cdr:cNvPr id="3" name="直線コネクタ 2"/>
        <cdr:cNvCxnSpPr/>
      </cdr:nvCxnSpPr>
      <cdr:spPr>
        <a:xfrm xmlns:a="http://schemas.openxmlformats.org/drawingml/2006/main" flipH="1">
          <a:off x="3361844" y="720080"/>
          <a:ext cx="3741" cy="4285600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0.44043</cdr:x>
      <cdr:y>0.03057</cdr:y>
    </cdr:from>
    <cdr:to>
      <cdr:x>0.59362</cdr:x>
      <cdr:y>0.1179</cdr:y>
    </cdr:to>
    <cdr:sp macro="" textlink="">
      <cdr:nvSpPr>
        <cdr:cNvPr id="9" name="テキスト ボックス 8"/>
        <cdr:cNvSpPr txBox="1"/>
      </cdr:nvSpPr>
      <cdr:spPr>
        <a:xfrm xmlns:a="http://schemas.openxmlformats.org/drawingml/2006/main">
          <a:off x="2628900" y="88900"/>
          <a:ext cx="91440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ja-JP" alt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469B3-C99E-4595-8DFB-47B7F8D54DE8}" type="datetimeFigureOut">
              <a:rPr kumimoji="1" lang="ja-JP" altLang="en-US" smtClean="0"/>
              <a:t>2018/3/8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06FA0-2E95-4811-AA4C-55A87FABFF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381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これから　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月の初めにお話しした　かもっこスマイルプロジェクト　について　お話しします。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483DF-05AC-462E-97D4-529EA7757856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25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483DF-05AC-462E-97D4-529EA7757856}" type="slidenum">
              <a:rPr lang="ja-JP" altLang="en-US" smtClean="0">
                <a:solidFill>
                  <a:prstClr val="black"/>
                </a:solidFill>
              </a:rPr>
              <a:pPr/>
              <a:t>15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1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27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99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83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09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04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50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35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7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8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33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5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05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3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9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83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27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60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1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63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5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01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35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286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307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51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181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683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9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718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52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718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215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94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80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201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837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791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8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370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668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156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63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665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541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30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21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339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5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8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242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41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3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705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040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9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2018/3/8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8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3B225-1600-49D9-8527-0B148E819DE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49DC1-4E0D-428F-8A8B-3F8A8BE9B93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3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4.wdp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03913" y="980728"/>
            <a:ext cx="8239836" cy="2897725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学期終わりの</a:t>
            </a:r>
            <a:r>
              <a:rPr kumimoji="1" lang="ja-JP" altLang="en-US" dirty="0" smtClean="0"/>
              <a:t>校長先生の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お話スライド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3200" dirty="0"/>
              <a:t>成果</a:t>
            </a:r>
            <a:r>
              <a:rPr lang="ja-JP" altLang="en-US" sz="3200" dirty="0" smtClean="0"/>
              <a:t>をデータでフィードバック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93519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0" y="0"/>
            <a:ext cx="9144000" cy="1034321"/>
            <a:chOff x="0" y="0"/>
            <a:chExt cx="9144000" cy="1034321"/>
          </a:xfrm>
          <a:solidFill>
            <a:srgbClr val="00B050"/>
          </a:solidFill>
        </p:grpSpPr>
        <p:sp>
          <p:nvSpPr>
            <p:cNvPr id="9" name="正方形/長方形 8"/>
            <p:cNvSpPr/>
            <p:nvPr/>
          </p:nvSpPr>
          <p:spPr>
            <a:xfrm>
              <a:off x="0" y="0"/>
              <a:ext cx="9144000" cy="10343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94873" y="179881"/>
              <a:ext cx="8754255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4000" dirty="0">
                  <a:solidFill>
                    <a:schemeClr val="bg1"/>
                  </a:solidFill>
                </a:rPr>
                <a:t>すてきなあいさつを</a:t>
              </a:r>
              <a:r>
                <a:rPr lang="ja-JP" altLang="en-US" sz="4000" dirty="0" smtClean="0">
                  <a:solidFill>
                    <a:schemeClr val="bg1"/>
                  </a:solidFill>
                </a:rPr>
                <a:t>しよう</a:t>
              </a:r>
              <a:endParaRPr lang="ja-JP" altLang="en-US" sz="24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054439"/>
              </p:ext>
            </p:extLst>
          </p:nvPr>
        </p:nvGraphicFramePr>
        <p:xfrm>
          <a:off x="97436" y="1173996"/>
          <a:ext cx="8949128" cy="552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直線コネクタ 2"/>
          <p:cNvCxnSpPr/>
          <p:nvPr/>
        </p:nvCxnSpPr>
        <p:spPr>
          <a:xfrm flipH="1">
            <a:off x="3921071" y="1301858"/>
            <a:ext cx="15498" cy="4897464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円/楕円 3"/>
          <p:cNvSpPr/>
          <p:nvPr/>
        </p:nvSpPr>
        <p:spPr>
          <a:xfrm>
            <a:off x="1286356" y="3828082"/>
            <a:ext cx="2448733" cy="1332854"/>
          </a:xfrm>
          <a:prstGeom prst="ellipse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</a:t>
            </a:r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4098155" y="1301858"/>
            <a:ext cx="4850973" cy="1332854"/>
          </a:xfrm>
          <a:prstGeom prst="ellipse">
            <a:avLst/>
          </a:prstGeom>
          <a:noFill/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　</a:t>
            </a:r>
            <a:endParaRPr kumimoji="1" lang="ja-JP" altLang="en-US" dirty="0"/>
          </a:p>
        </p:txBody>
      </p:sp>
      <p:sp>
        <p:nvSpPr>
          <p:cNvPr id="2" name="右矢印 1"/>
          <p:cNvSpPr/>
          <p:nvPr/>
        </p:nvSpPr>
        <p:spPr>
          <a:xfrm rot="18810997">
            <a:off x="3277844" y="3061425"/>
            <a:ext cx="2015917" cy="666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4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0" y="0"/>
            <a:ext cx="9144000" cy="1034321"/>
            <a:chOff x="0" y="0"/>
            <a:chExt cx="9144000" cy="1034321"/>
          </a:xfrm>
          <a:solidFill>
            <a:srgbClr val="00B050"/>
          </a:solidFill>
        </p:grpSpPr>
        <p:sp>
          <p:nvSpPr>
            <p:cNvPr id="5" name="正方形/長方形 4"/>
            <p:cNvSpPr/>
            <p:nvPr/>
          </p:nvSpPr>
          <p:spPr>
            <a:xfrm>
              <a:off x="0" y="0"/>
              <a:ext cx="9144000" cy="10343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50857" y="163217"/>
              <a:ext cx="909314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4000" dirty="0">
                  <a:solidFill>
                    <a:schemeClr val="bg1"/>
                  </a:solidFill>
                </a:rPr>
                <a:t>予鈴を聞いて席に着いていた子の</a:t>
              </a:r>
              <a:r>
                <a:rPr lang="ja-JP" altLang="en-US" sz="3200" dirty="0" smtClean="0">
                  <a:solidFill>
                    <a:schemeClr val="bg1"/>
                  </a:solidFill>
                </a:rPr>
                <a:t>わりあい</a:t>
              </a:r>
              <a:endParaRPr lang="ja-JP" altLang="en-US" sz="3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211479"/>
              </p:ext>
            </p:extLst>
          </p:nvPr>
        </p:nvGraphicFramePr>
        <p:xfrm>
          <a:off x="179512" y="1124744"/>
          <a:ext cx="856895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1547664" y="5085184"/>
            <a:ext cx="475252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 smtClean="0"/>
              <a:t>きょねん</a:t>
            </a:r>
            <a:endParaRPr kumimoji="1" lang="ja-JP" altLang="en-US" sz="5400" dirty="0"/>
          </a:p>
        </p:txBody>
      </p:sp>
      <p:sp>
        <p:nvSpPr>
          <p:cNvPr id="8" name="正方形/長方形 7"/>
          <p:cNvSpPr/>
          <p:nvPr/>
        </p:nvSpPr>
        <p:spPr>
          <a:xfrm>
            <a:off x="7092280" y="5085184"/>
            <a:ext cx="19442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dirty="0"/>
              <a:t>ことし</a:t>
            </a:r>
            <a:endParaRPr kumimoji="1" lang="ja-JP" altLang="en-US" sz="5400" dirty="0"/>
          </a:p>
        </p:txBody>
      </p:sp>
      <p:sp>
        <p:nvSpPr>
          <p:cNvPr id="9" name="四角形吹き出し 8"/>
          <p:cNvSpPr/>
          <p:nvPr/>
        </p:nvSpPr>
        <p:spPr>
          <a:xfrm>
            <a:off x="5184068" y="2917702"/>
            <a:ext cx="2880320" cy="1872208"/>
          </a:xfrm>
          <a:prstGeom prst="wedgeRectCallout">
            <a:avLst>
              <a:gd name="adj1" fmla="val 46823"/>
              <a:gd name="adj2" fmla="val -9282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１００人中</a:t>
            </a:r>
            <a:endParaRPr lang="en-US" altLang="ja-JP" sz="3200" dirty="0" smtClean="0"/>
          </a:p>
          <a:p>
            <a:pPr algn="ctr"/>
            <a:r>
              <a:rPr kumimoji="1" lang="en-US" altLang="ja-JP" sz="4000" b="1" dirty="0">
                <a:solidFill>
                  <a:srgbClr val="FF0000"/>
                </a:solidFill>
              </a:rPr>
              <a:t>95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人くらい</a:t>
            </a:r>
            <a:r>
              <a:rPr kumimoji="1" lang="ja-JP" altLang="en-US" sz="3200" dirty="0" smtClean="0"/>
              <a:t>が</a:t>
            </a:r>
            <a:endParaRPr kumimoji="1" lang="en-US" altLang="ja-JP" sz="3200" dirty="0" smtClean="0"/>
          </a:p>
          <a:p>
            <a:pPr algn="ctr"/>
            <a:r>
              <a:rPr kumimoji="1" lang="ja-JP" altLang="en-US" sz="3200" dirty="0" smtClean="0"/>
              <a:t>できて</a:t>
            </a:r>
            <a:r>
              <a:rPr kumimoji="1" lang="ja-JP" altLang="en-US" sz="3200" dirty="0"/>
              <a:t>います</a:t>
            </a:r>
          </a:p>
        </p:txBody>
      </p:sp>
    </p:spTree>
    <p:extLst>
      <p:ext uri="{BB962C8B-B14F-4D97-AF65-F5344CB8AC3E}">
        <p14:creationId xmlns:p14="http://schemas.microsoft.com/office/powerpoint/2010/main" val="30020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0" y="0"/>
            <a:ext cx="9144000" cy="1034321"/>
            <a:chOff x="0" y="0"/>
            <a:chExt cx="9144000" cy="1034321"/>
          </a:xfrm>
          <a:solidFill>
            <a:srgbClr val="00B050"/>
          </a:solidFill>
        </p:grpSpPr>
        <p:sp>
          <p:nvSpPr>
            <p:cNvPr id="3" name="正方形/長方形 2"/>
            <p:cNvSpPr/>
            <p:nvPr/>
          </p:nvSpPr>
          <p:spPr>
            <a:xfrm>
              <a:off x="0" y="0"/>
              <a:ext cx="9144000" cy="10343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50857" y="163217"/>
              <a:ext cx="909314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4000" dirty="0">
                  <a:solidFill>
                    <a:schemeClr val="bg1"/>
                  </a:solidFill>
                </a:rPr>
                <a:t>授業前</a:t>
              </a:r>
              <a:r>
                <a:rPr lang="ja-JP" altLang="en-US" sz="4000" dirty="0" smtClean="0">
                  <a:solidFill>
                    <a:schemeClr val="bg1"/>
                  </a:solidFill>
                </a:rPr>
                <a:t>に学習準備ができた子の</a:t>
              </a:r>
              <a:r>
                <a:rPr lang="ja-JP" altLang="en-US" sz="3200" dirty="0" smtClean="0">
                  <a:solidFill>
                    <a:schemeClr val="bg1"/>
                  </a:solidFill>
                </a:rPr>
                <a:t>わりあい</a:t>
              </a:r>
              <a:endParaRPr lang="ja-JP" altLang="en-US" sz="3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336807"/>
              </p:ext>
            </p:extLst>
          </p:nvPr>
        </p:nvGraphicFramePr>
        <p:xfrm>
          <a:off x="57201" y="1196752"/>
          <a:ext cx="8835279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四角形吹き出し 5"/>
          <p:cNvSpPr/>
          <p:nvPr/>
        </p:nvSpPr>
        <p:spPr>
          <a:xfrm>
            <a:off x="4595313" y="3401986"/>
            <a:ext cx="3384376" cy="2619302"/>
          </a:xfrm>
          <a:prstGeom prst="wedgeRectCallout">
            <a:avLst>
              <a:gd name="adj1" fmla="val 71031"/>
              <a:gd name="adj2" fmla="val -6630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400" dirty="0" smtClean="0"/>
              <a:t>ことしは</a:t>
            </a:r>
            <a:endParaRPr lang="en-US" altLang="ja-JP" sz="4400" dirty="0" smtClean="0"/>
          </a:p>
          <a:p>
            <a:pPr algn="ctr"/>
            <a:r>
              <a:rPr lang="ja-JP" altLang="en-US" sz="3200" dirty="0" smtClean="0"/>
              <a:t>１００人中</a:t>
            </a:r>
            <a:endParaRPr lang="en-US" altLang="ja-JP" sz="3200" dirty="0" smtClean="0"/>
          </a:p>
          <a:p>
            <a:pPr algn="ctr"/>
            <a:r>
              <a:rPr lang="en-US" altLang="ja-JP" sz="4800" b="1" dirty="0" smtClean="0">
                <a:solidFill>
                  <a:srgbClr val="FF0000"/>
                </a:solidFill>
              </a:rPr>
              <a:t>87</a:t>
            </a:r>
            <a:r>
              <a:rPr kumimoji="1" lang="ja-JP" altLang="en-US" sz="4800" b="1" dirty="0" smtClean="0">
                <a:solidFill>
                  <a:srgbClr val="FF0000"/>
                </a:solidFill>
              </a:rPr>
              <a:t>人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くらい</a:t>
            </a:r>
            <a:r>
              <a:rPr kumimoji="1" lang="ja-JP" altLang="en-US" sz="3200" dirty="0" smtClean="0"/>
              <a:t>が</a:t>
            </a:r>
            <a:endParaRPr kumimoji="1" lang="en-US" altLang="ja-JP" sz="3200" dirty="0" smtClean="0"/>
          </a:p>
          <a:p>
            <a:pPr algn="ctr"/>
            <a:r>
              <a:rPr kumimoji="1" lang="ja-JP" altLang="en-US" sz="3200" dirty="0" smtClean="0"/>
              <a:t>できて</a:t>
            </a:r>
            <a:r>
              <a:rPr kumimoji="1" lang="ja-JP" altLang="en-US" sz="3200" dirty="0"/>
              <a:t>います</a:t>
            </a:r>
          </a:p>
        </p:txBody>
      </p:sp>
    </p:spTree>
    <p:extLst>
      <p:ext uri="{BB962C8B-B14F-4D97-AF65-F5344CB8AC3E}">
        <p14:creationId xmlns:p14="http://schemas.microsoft.com/office/powerpoint/2010/main" val="30020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0" y="0"/>
            <a:ext cx="9144000" cy="1034321"/>
            <a:chOff x="0" y="0"/>
            <a:chExt cx="9144000" cy="1034321"/>
          </a:xfrm>
          <a:solidFill>
            <a:srgbClr val="00B050"/>
          </a:solidFill>
        </p:grpSpPr>
        <p:sp>
          <p:nvSpPr>
            <p:cNvPr id="3" name="正方形/長方形 2"/>
            <p:cNvSpPr/>
            <p:nvPr/>
          </p:nvSpPr>
          <p:spPr>
            <a:xfrm>
              <a:off x="0" y="0"/>
              <a:ext cx="9144000" cy="10343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50857" y="163217"/>
              <a:ext cx="909314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4000" dirty="0">
                  <a:solidFill>
                    <a:schemeClr val="bg1"/>
                  </a:solidFill>
                </a:rPr>
                <a:t>おへ</a:t>
              </a:r>
              <a:r>
                <a:rPr lang="ja-JP" altLang="en-US" sz="4000" dirty="0" smtClean="0">
                  <a:solidFill>
                    <a:schemeClr val="bg1"/>
                  </a:solidFill>
                </a:rPr>
                <a:t>そをむけて聞いていた子の</a:t>
              </a:r>
              <a:r>
                <a:rPr lang="ja-JP" altLang="en-US" sz="3200" dirty="0" smtClean="0">
                  <a:solidFill>
                    <a:schemeClr val="bg1"/>
                  </a:solidFill>
                </a:rPr>
                <a:t>わりあい</a:t>
              </a:r>
              <a:endParaRPr lang="ja-JP" altLang="en-US" sz="3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953113"/>
              </p:ext>
            </p:extLst>
          </p:nvPr>
        </p:nvGraphicFramePr>
        <p:xfrm>
          <a:off x="58028" y="1124744"/>
          <a:ext cx="8906459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四角形吹き出し 5"/>
          <p:cNvSpPr/>
          <p:nvPr/>
        </p:nvSpPr>
        <p:spPr>
          <a:xfrm>
            <a:off x="4427984" y="3401986"/>
            <a:ext cx="3384376" cy="2619302"/>
          </a:xfrm>
          <a:prstGeom prst="wedgeRectCallout">
            <a:avLst>
              <a:gd name="adj1" fmla="val 67488"/>
              <a:gd name="adj2" fmla="val -5600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400" dirty="0" smtClean="0"/>
              <a:t>ことしは</a:t>
            </a:r>
            <a:endParaRPr lang="en-US" altLang="ja-JP" sz="4400" dirty="0" smtClean="0"/>
          </a:p>
          <a:p>
            <a:pPr algn="ctr"/>
            <a:r>
              <a:rPr lang="ja-JP" altLang="en-US" sz="3200" dirty="0" smtClean="0"/>
              <a:t>１００人中</a:t>
            </a:r>
            <a:endParaRPr lang="en-US" altLang="ja-JP" sz="3200" dirty="0" smtClean="0"/>
          </a:p>
          <a:p>
            <a:pPr algn="ctr"/>
            <a:r>
              <a:rPr lang="en-US" altLang="ja-JP" sz="4800" b="1" dirty="0">
                <a:solidFill>
                  <a:srgbClr val="FF0000"/>
                </a:solidFill>
              </a:rPr>
              <a:t>83</a:t>
            </a:r>
            <a:r>
              <a:rPr kumimoji="1" lang="ja-JP" altLang="en-US" sz="4800" b="1" dirty="0" smtClean="0">
                <a:solidFill>
                  <a:srgbClr val="FF0000"/>
                </a:solidFill>
              </a:rPr>
              <a:t>人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くらい</a:t>
            </a:r>
            <a:r>
              <a:rPr kumimoji="1" lang="ja-JP" altLang="en-US" sz="3200" dirty="0" smtClean="0"/>
              <a:t>が</a:t>
            </a:r>
            <a:endParaRPr kumimoji="1" lang="en-US" altLang="ja-JP" sz="3200" dirty="0" smtClean="0"/>
          </a:p>
          <a:p>
            <a:pPr algn="ctr"/>
            <a:r>
              <a:rPr kumimoji="1" lang="ja-JP" altLang="en-US" sz="3200" dirty="0" smtClean="0"/>
              <a:t>できて</a:t>
            </a:r>
            <a:r>
              <a:rPr kumimoji="1" lang="ja-JP" altLang="en-US" sz="3200" dirty="0"/>
              <a:t>います</a:t>
            </a:r>
          </a:p>
        </p:txBody>
      </p:sp>
      <p:sp>
        <p:nvSpPr>
          <p:cNvPr id="7" name="右矢印 6"/>
          <p:cNvSpPr/>
          <p:nvPr/>
        </p:nvSpPr>
        <p:spPr>
          <a:xfrm rot="2795080">
            <a:off x="7602894" y="2171617"/>
            <a:ext cx="100811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0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0" y="0"/>
            <a:ext cx="9144000" cy="1034321"/>
            <a:chOff x="0" y="0"/>
            <a:chExt cx="9144000" cy="1034321"/>
          </a:xfrm>
          <a:solidFill>
            <a:srgbClr val="00B050"/>
          </a:solidFill>
        </p:grpSpPr>
        <p:sp>
          <p:nvSpPr>
            <p:cNvPr id="3" name="正方形/長方形 2"/>
            <p:cNvSpPr/>
            <p:nvPr/>
          </p:nvSpPr>
          <p:spPr>
            <a:xfrm>
              <a:off x="0" y="0"/>
              <a:ext cx="9144000" cy="10343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50857" y="163217"/>
              <a:ext cx="909314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4000" dirty="0">
                  <a:solidFill>
                    <a:schemeClr val="bg1"/>
                  </a:solidFill>
                </a:rPr>
                <a:t>あっ</a:t>
              </a:r>
              <a:r>
                <a:rPr lang="ja-JP" altLang="en-US" sz="4000" dirty="0" smtClean="0">
                  <a:solidFill>
                    <a:schemeClr val="bg1"/>
                  </a:solidFill>
                </a:rPr>
                <a:t>たか言葉を使っている学級の</a:t>
              </a:r>
              <a:r>
                <a:rPr lang="ja-JP" altLang="en-US" sz="3200" dirty="0" smtClean="0">
                  <a:solidFill>
                    <a:schemeClr val="bg1"/>
                  </a:solidFill>
                </a:rPr>
                <a:t>わりあい</a:t>
              </a:r>
              <a:endParaRPr lang="ja-JP" altLang="en-US" sz="3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209622"/>
              </p:ext>
            </p:extLst>
          </p:nvPr>
        </p:nvGraphicFramePr>
        <p:xfrm>
          <a:off x="35496" y="1228441"/>
          <a:ext cx="9108504" cy="4987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直線コネクタ 7"/>
          <p:cNvCxnSpPr/>
          <p:nvPr/>
        </p:nvCxnSpPr>
        <p:spPr>
          <a:xfrm>
            <a:off x="1403648" y="1210690"/>
            <a:ext cx="0" cy="453650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5580112" y="1210690"/>
            <a:ext cx="0" cy="453650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763688" y="1260049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accent2">
                    <a:lumMod val="75000"/>
                  </a:schemeClr>
                </a:solidFill>
              </a:rPr>
              <a:t>低学年（１～３年）</a:t>
            </a:r>
            <a:endParaRPr kumimoji="1" lang="ja-JP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75656" y="2492896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0070C0"/>
                </a:solidFill>
              </a:rPr>
              <a:t>全校</a:t>
            </a:r>
            <a:r>
              <a:rPr lang="ja-JP" altLang="en-US" sz="3200" dirty="0">
                <a:solidFill>
                  <a:srgbClr val="0070C0"/>
                </a:solidFill>
              </a:rPr>
              <a:t>平均</a:t>
            </a:r>
            <a:endParaRPr kumimoji="1" lang="ja-JP" altLang="en-US" sz="3200" dirty="0">
              <a:solidFill>
                <a:srgbClr val="0070C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03648" y="4470901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98B954"/>
                </a:solidFill>
              </a:rPr>
              <a:t>高</a:t>
            </a:r>
            <a:r>
              <a:rPr kumimoji="1" lang="ja-JP" altLang="en-US" sz="3200" dirty="0" smtClean="0">
                <a:solidFill>
                  <a:srgbClr val="98B954"/>
                </a:solidFill>
              </a:rPr>
              <a:t>学年（４～</a:t>
            </a:r>
            <a:r>
              <a:rPr lang="ja-JP" altLang="en-US" sz="3200" dirty="0">
                <a:solidFill>
                  <a:srgbClr val="98B954"/>
                </a:solidFill>
              </a:rPr>
              <a:t>６</a:t>
            </a:r>
            <a:r>
              <a:rPr kumimoji="1" lang="ja-JP" altLang="en-US" sz="3200" dirty="0" smtClean="0">
                <a:solidFill>
                  <a:srgbClr val="98B954"/>
                </a:solidFill>
              </a:rPr>
              <a:t>年）</a:t>
            </a:r>
            <a:endParaRPr kumimoji="1" lang="ja-JP" altLang="en-US" sz="3200" dirty="0">
              <a:solidFill>
                <a:srgbClr val="98B954"/>
              </a:solidFill>
            </a:endParaRPr>
          </a:p>
        </p:txBody>
      </p:sp>
      <p:graphicFrame>
        <p:nvGraphicFramePr>
          <p:cNvPr id="15" name="グラフ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003455"/>
              </p:ext>
            </p:extLst>
          </p:nvPr>
        </p:nvGraphicFramePr>
        <p:xfrm>
          <a:off x="7380312" y="1210691"/>
          <a:ext cx="1368152" cy="456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正方形/長方形 15"/>
          <p:cNvSpPr/>
          <p:nvPr/>
        </p:nvSpPr>
        <p:spPr>
          <a:xfrm>
            <a:off x="7452320" y="1552436"/>
            <a:ext cx="1180135" cy="23086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吹き出し 16"/>
          <p:cNvSpPr/>
          <p:nvPr/>
        </p:nvSpPr>
        <p:spPr>
          <a:xfrm>
            <a:off x="3419872" y="3746025"/>
            <a:ext cx="3862323" cy="2619302"/>
          </a:xfrm>
          <a:prstGeom prst="wedgeRectCallout">
            <a:avLst>
              <a:gd name="adj1" fmla="val 55386"/>
              <a:gd name="adj2" fmla="val -897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400" dirty="0" smtClean="0"/>
              <a:t>ことしは</a:t>
            </a:r>
            <a:endParaRPr lang="en-US" altLang="ja-JP" sz="4400" dirty="0" smtClean="0"/>
          </a:p>
          <a:p>
            <a:pPr algn="ctr"/>
            <a:r>
              <a:rPr lang="ja-JP" altLang="en-US" sz="3200" dirty="0" smtClean="0"/>
              <a:t>少しさがっています</a:t>
            </a:r>
            <a:endParaRPr lang="en-US" altLang="ja-JP" sz="3200" dirty="0" smtClean="0"/>
          </a:p>
          <a:p>
            <a:pPr algn="ctr"/>
            <a:r>
              <a:rPr lang="ja-JP" altLang="en-US" sz="3200" b="1" dirty="0">
                <a:solidFill>
                  <a:srgbClr val="FF0000"/>
                </a:solidFill>
              </a:rPr>
              <a:t>あっ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たか</a:t>
            </a:r>
            <a:r>
              <a:rPr lang="ja-JP" altLang="en-US" sz="3200" b="1" dirty="0">
                <a:solidFill>
                  <a:srgbClr val="FF0000"/>
                </a:solidFill>
              </a:rPr>
              <a:t>ことば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の</a:t>
            </a:r>
            <a:endParaRPr lang="en-US" altLang="ja-JP" sz="3200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3200" b="1" dirty="0" smtClean="0">
                <a:solidFill>
                  <a:srgbClr val="FF0000"/>
                </a:solidFill>
              </a:rPr>
              <a:t>葉っぱ</a:t>
            </a:r>
            <a:r>
              <a:rPr lang="ja-JP" altLang="en-US" sz="3200" dirty="0" smtClean="0"/>
              <a:t>をふやそう</a:t>
            </a:r>
            <a:endParaRPr lang="en-US" altLang="ja-JP" sz="3200" dirty="0" smtClean="0"/>
          </a:p>
        </p:txBody>
      </p:sp>
    </p:spTree>
    <p:extLst>
      <p:ext uri="{BB962C8B-B14F-4D97-AF65-F5344CB8AC3E}">
        <p14:creationId xmlns:p14="http://schemas.microsoft.com/office/powerpoint/2010/main" val="400886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980162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0" y="2732845"/>
            <a:ext cx="105131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6000" smtClean="0">
                <a:solidFill>
                  <a:prstClr val="black"/>
                </a:solidFill>
                <a:latin typeface="Noto Sans Mono CJK JP Bold" pitchFamily="34" charset="-128"/>
                <a:ea typeface="Noto Sans Mono CJK JP Bold" pitchFamily="34" charset="-128"/>
              </a:rPr>
              <a:t>「　　　　　」の風</a:t>
            </a:r>
            <a:endParaRPr lang="en-US" altLang="ja-JP" sz="6000" dirty="0" smtClean="0">
              <a:solidFill>
                <a:prstClr val="black"/>
              </a:solidFill>
              <a:latin typeface="Noto Sans Mono CJK JP Bold" pitchFamily="34" charset="-128"/>
              <a:ea typeface="Noto Sans Mono CJK JP Bold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6000" dirty="0" smtClean="0">
                <a:solidFill>
                  <a:prstClr val="black"/>
                </a:solidFill>
                <a:latin typeface="Noto Sans Mono CJK JP Bold" pitchFamily="34" charset="-128"/>
                <a:ea typeface="Noto Sans Mono CJK JP Bold" pitchFamily="34" charset="-128"/>
              </a:rPr>
              <a:t>みんなでがんばって</a:t>
            </a:r>
            <a:endParaRPr lang="en-US" altLang="ja-JP" sz="6000" dirty="0" smtClean="0">
              <a:solidFill>
                <a:prstClr val="black"/>
              </a:solidFill>
              <a:latin typeface="Noto Sans Mono CJK JP Bold" pitchFamily="34" charset="-128"/>
              <a:ea typeface="Noto Sans Mono CJK JP Bold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6000" spc="-870" dirty="0">
                <a:solidFill>
                  <a:prstClr val="black"/>
                </a:solidFill>
                <a:latin typeface="Noto Sans Mono CJK JP Bold" pitchFamily="34" charset="-128"/>
                <a:ea typeface="Noto Sans Mono CJK JP Bold" pitchFamily="34" charset="-128"/>
              </a:rPr>
              <a:t>３</a:t>
            </a:r>
            <a:r>
              <a:rPr lang="ja-JP" altLang="en-US" sz="6000" spc="-870" dirty="0" smtClean="0">
                <a:solidFill>
                  <a:prstClr val="black"/>
                </a:solidFill>
                <a:latin typeface="Noto Sans Mono CJK JP Bold" pitchFamily="34" charset="-128"/>
                <a:ea typeface="Noto Sans Mono CJK JP Bold" pitchFamily="34" charset="-128"/>
              </a:rPr>
              <a:t>学期もがんばりましょう！</a:t>
            </a:r>
            <a:endParaRPr lang="en-US" altLang="ja-JP" sz="6000" spc="-870" dirty="0" smtClean="0">
              <a:solidFill>
                <a:prstClr val="black"/>
              </a:solidFill>
              <a:latin typeface="Noto Sans Mono CJK JP Bold" pitchFamily="34" charset="-128"/>
              <a:ea typeface="Noto Sans Mono CJK JP Bold" pitchFamily="34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84784"/>
            <a:ext cx="2932584" cy="293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2.png"/>
          <p:cNvPicPr>
            <a:picLocks noChangeAspect="1"/>
          </p:cNvPicPr>
          <p:nvPr/>
        </p:nvPicPr>
        <p:blipFill rotWithShape="1">
          <a:blip r:embed="rId3" cstate="print"/>
          <a:srcRect b="17480"/>
          <a:stretch/>
        </p:blipFill>
        <p:spPr>
          <a:xfrm>
            <a:off x="-38159" y="841689"/>
            <a:ext cx="9182159" cy="6016311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0" y="0"/>
            <a:ext cx="9224211" cy="11229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78265" y="1895374"/>
            <a:ext cx="91730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dirty="0" smtClean="0">
                <a:ln w="0"/>
                <a:solidFill>
                  <a:srgbClr val="007635"/>
                </a:solidFill>
                <a:latin typeface="Noto Sans Mono CJK JP Bold" pitchFamily="34" charset="-128"/>
                <a:ea typeface="Noto Sans Mono CJK JP Bold" pitchFamily="34" charset="-128"/>
              </a:rPr>
              <a:t>「　　　　　　　　　　　」</a:t>
            </a:r>
            <a:endParaRPr lang="en-US" altLang="ja-JP" sz="8000" dirty="0">
              <a:ln w="0"/>
              <a:solidFill>
                <a:srgbClr val="007635"/>
              </a:solidFill>
              <a:latin typeface="Noto Sans Mono CJK JP Bold" pitchFamily="34" charset="-128"/>
              <a:ea typeface="Noto Sans Mono CJK JP Bold" pitchFamily="34" charset="-128"/>
            </a:endParaRPr>
          </a:p>
          <a:p>
            <a:pPr algn="ctr"/>
            <a:r>
              <a:rPr lang="ja-JP" altLang="en-US" sz="8000" dirty="0">
                <a:ln w="0"/>
                <a:solidFill>
                  <a:srgbClr val="007635"/>
                </a:solidFill>
                <a:latin typeface="Noto Sans Mono CJK JP Bold" pitchFamily="34" charset="-128"/>
                <a:ea typeface="Noto Sans Mono CJK JP Bold" pitchFamily="34" charset="-128"/>
              </a:rPr>
              <a:t>プロジェクト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-78265" y="166191"/>
            <a:ext cx="9262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prstClr val="white"/>
                </a:solidFill>
                <a:latin typeface="Noto Sans CJK JP DemiLight" pitchFamily="34" charset="-128"/>
                <a:ea typeface="Noto Sans CJK JP DemiLight" pitchFamily="34" charset="-128"/>
              </a:rPr>
              <a:t>学校全体で取り組むポジティブ行動</a:t>
            </a:r>
            <a:r>
              <a:rPr lang="ja-JP" altLang="en-US" sz="3200" dirty="0" smtClean="0">
                <a:solidFill>
                  <a:prstClr val="white"/>
                </a:solidFill>
                <a:latin typeface="Noto Sans CJK JP DemiLight" pitchFamily="34" charset="-128"/>
                <a:ea typeface="Noto Sans CJK JP DemiLight" pitchFamily="34" charset="-128"/>
              </a:rPr>
              <a:t>支援</a:t>
            </a:r>
            <a:r>
              <a:rPr lang="ja-JP" altLang="en-US" sz="4800" b="1" dirty="0" smtClean="0">
                <a:solidFill>
                  <a:prstClr val="black"/>
                </a:solidFill>
                <a:latin typeface="Noto Sans CJK JP DemiLight" pitchFamily="34" charset="-128"/>
                <a:ea typeface="Noto Sans CJK JP DemiLight" pitchFamily="34" charset="-128"/>
              </a:rPr>
              <a:t>　　　　　　　　　　</a:t>
            </a:r>
            <a:endParaRPr lang="ja-JP" altLang="en-US" sz="3200" dirty="0">
              <a:solidFill>
                <a:prstClr val="black"/>
              </a:solidFill>
              <a:latin typeface="Noto Sans CJK JP DemiLight" pitchFamily="34" charset="-128"/>
              <a:ea typeface="Noto Sans CJK JP DemiLight" pitchFamily="34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1733" y="5655463"/>
            <a:ext cx="4345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solidFill>
                  <a:srgbClr val="005426"/>
                </a:solidFill>
                <a:latin typeface="Noto Sans Mono CJK JP Bold" pitchFamily="34" charset="-128"/>
                <a:ea typeface="Noto Sans Mono CJK JP Bold" pitchFamily="34" charset="-128"/>
              </a:rPr>
              <a:t>○○○小学校</a:t>
            </a:r>
            <a:endParaRPr lang="ja-JP" altLang="en-US" sz="4000" dirty="0">
              <a:solidFill>
                <a:srgbClr val="005426"/>
              </a:solidFill>
              <a:latin typeface="Noto Sans Mono CJK JP Bold" pitchFamily="34" charset="-128"/>
              <a:ea typeface="Noto Sans Mono CJK JP Bold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24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637"/>
          <a:stretch/>
        </p:blipFill>
        <p:spPr>
          <a:xfrm>
            <a:off x="0" y="-28250"/>
            <a:ext cx="9144000" cy="6886250"/>
          </a:xfrm>
          <a:prstGeom prst="rect">
            <a:avLst/>
          </a:prstGeom>
        </p:spPr>
      </p:pic>
      <p:sp>
        <p:nvSpPr>
          <p:cNvPr id="7" name="小波 6"/>
          <p:cNvSpPr/>
          <p:nvPr/>
        </p:nvSpPr>
        <p:spPr>
          <a:xfrm>
            <a:off x="179512" y="1628800"/>
            <a:ext cx="8964488" cy="576064"/>
          </a:xfrm>
          <a:prstGeom prst="doubleWave">
            <a:avLst>
              <a:gd name="adj1" fmla="val 12500"/>
              <a:gd name="adj2" fmla="val -502"/>
            </a:avLst>
          </a:prstGeom>
          <a:solidFill>
            <a:schemeClr val="accent1">
              <a:lumMod val="20000"/>
              <a:lumOff val="8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728" y="-27384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5400" dirty="0" smtClean="0">
              <a:ln>
                <a:solidFill>
                  <a:srgbClr val="FFFF00"/>
                </a:solidFill>
              </a:ln>
              <a:solidFill>
                <a:prstClr val="black"/>
              </a:solidFill>
            </a:endParaRPr>
          </a:p>
          <a:p>
            <a:r>
              <a:rPr lang="ja-JP" altLang="en-US" sz="5400" b="1" dirty="0" smtClean="0">
                <a:ln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   </a:t>
            </a:r>
            <a:r>
              <a:rPr lang="ja-JP" altLang="en-US" sz="5400" b="1" dirty="0">
                <a:ln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　</a:t>
            </a:r>
            <a:r>
              <a:rPr lang="ja-JP" altLang="en-US" sz="5400" b="1" dirty="0" smtClean="0">
                <a:ln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　</a:t>
            </a:r>
            <a:r>
              <a:rPr lang="ja-JP" altLang="en-US" sz="7200" b="1" dirty="0" smtClean="0">
                <a:ln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「　　　」</a:t>
            </a:r>
            <a:r>
              <a:rPr lang="ja-JP" altLang="en-US" sz="5400" b="1" dirty="0" smtClean="0">
                <a:ln>
                  <a:solidFill>
                    <a:srgbClr val="FFFF00"/>
                  </a:solidFill>
                </a:ln>
                <a:solidFill>
                  <a:prstClr val="black"/>
                </a:solidFill>
              </a:rPr>
              <a:t>のお話</a:t>
            </a:r>
            <a:endParaRPr lang="en-US" altLang="ja-JP" sz="3600" b="1" dirty="0" smtClean="0">
              <a:ln>
                <a:solidFill>
                  <a:srgbClr val="FFFF00"/>
                </a:solidFill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5400" b="1" dirty="0" smtClean="0">
                <a:ln>
                  <a:solidFill>
                    <a:srgbClr val="FFFF00"/>
                  </a:solidFill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　</a:t>
            </a:r>
            <a:r>
              <a:rPr lang="ja-JP" altLang="en-US" sz="3600" b="1" dirty="0" smtClean="0">
                <a:ln>
                  <a:solidFill>
                    <a:srgbClr val="FFFF00"/>
                  </a:solidFill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○○○小学校に</a:t>
            </a:r>
            <a:r>
              <a:rPr lang="ja-JP" altLang="en-US" sz="6000" b="1" dirty="0" smtClean="0">
                <a:ln>
                  <a:solidFill>
                    <a:srgbClr val="FFFF00"/>
                  </a:solidFill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朝日</a:t>
            </a:r>
            <a:r>
              <a:rPr lang="ja-JP" altLang="en-US" sz="3600" b="1" dirty="0" smtClean="0">
                <a:ln>
                  <a:solidFill>
                    <a:srgbClr val="FFFF00"/>
                  </a:solidFill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がのぼってきました</a:t>
            </a:r>
            <a:endParaRPr lang="en-US" altLang="ja-JP" sz="3600" b="1" dirty="0" smtClean="0">
              <a:ln>
                <a:solidFill>
                  <a:srgbClr val="FFFF00"/>
                </a:solidFill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altLang="ja-JP" sz="5400" b="1" dirty="0">
              <a:ln>
                <a:solidFill>
                  <a:srgbClr val="FFFF00"/>
                </a:solidFill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351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05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0" y="-26908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　　</a:t>
            </a:r>
            <a:r>
              <a:rPr lang="ja-JP" altLang="en-US" sz="2800" b="1" dirty="0" smtClean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ねんせい　  　　</a:t>
            </a:r>
            <a:r>
              <a:rPr lang="ja-JP" altLang="en-US" sz="2800" b="1" dirty="0" err="1" smtClean="0">
                <a:ln>
                  <a:solidFill>
                    <a:srgbClr val="0070C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お</a:t>
            </a:r>
            <a:endParaRPr lang="en-US" altLang="ja-JP" sz="2800" b="1" dirty="0" smtClean="0">
              <a:ln>
                <a:solidFill>
                  <a:srgbClr val="0070C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6600" b="1" dirty="0">
                <a:ln w="28575">
                  <a:solidFill>
                    <a:srgbClr val="0070C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６年生</a:t>
            </a:r>
            <a:r>
              <a:rPr lang="ja-JP" altLang="en-US" sz="4000" b="1" dirty="0" smtClean="0">
                <a:ln w="28575">
                  <a:solidFill>
                    <a:srgbClr val="0070C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が</a:t>
            </a:r>
            <a:r>
              <a:rPr lang="ja-JP" altLang="en-US" sz="6600" b="1" dirty="0" smtClean="0">
                <a:ln w="28575">
                  <a:solidFill>
                    <a:srgbClr val="0070C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起こした</a:t>
            </a:r>
            <a:endParaRPr lang="en-US" altLang="ja-JP" sz="6600" b="1" dirty="0" smtClean="0">
              <a:ln w="28575">
                <a:solidFill>
                  <a:srgbClr val="0070C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6600" b="1" dirty="0" smtClean="0">
                <a:ln w="28575">
                  <a:solidFill>
                    <a:srgbClr val="0070C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おそうじ</a:t>
            </a:r>
            <a:r>
              <a:rPr lang="ja-JP" altLang="en-US" sz="6600" b="1" dirty="0" err="1" smtClean="0">
                <a:ln w="28575">
                  <a:solidFill>
                    <a:srgbClr val="0070C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がんばる</a:t>
            </a:r>
            <a:r>
              <a:rPr lang="ja-JP" altLang="en-US" sz="4400" b="1" dirty="0" err="1" smtClean="0">
                <a:ln w="28575">
                  <a:solidFill>
                    <a:srgbClr val="0070C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</a:t>
            </a:r>
            <a:r>
              <a:rPr lang="ja-JP" altLang="en-US" sz="6600" b="1" dirty="0" smtClean="0">
                <a:ln w="28575">
                  <a:solidFill>
                    <a:srgbClr val="0070C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風</a:t>
            </a:r>
            <a:endParaRPr lang="en-US" altLang="ja-JP" sz="4400" b="1" dirty="0" smtClean="0">
              <a:ln w="28575">
                <a:solidFill>
                  <a:srgbClr val="0070C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87" y="4317475"/>
            <a:ext cx="2348880" cy="234888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002" y="4292805"/>
            <a:ext cx="2348880" cy="234888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" y="4941168"/>
            <a:ext cx="1916832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224211" cy="11229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1285" y="262389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bg1"/>
                </a:solidFill>
              </a:rPr>
              <a:t>○</a:t>
            </a:r>
            <a:r>
              <a:rPr kumimoji="1" lang="ja-JP" altLang="en-US" sz="3600" dirty="0" smtClean="0">
                <a:solidFill>
                  <a:schemeClr val="bg1"/>
                </a:solidFill>
              </a:rPr>
              <a:t>年そうじが集中してできていたこのわりあい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174167"/>
              </p:ext>
            </p:extLst>
          </p:nvPr>
        </p:nvGraphicFramePr>
        <p:xfrm>
          <a:off x="107504" y="1232612"/>
          <a:ext cx="8712968" cy="554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右矢印 6"/>
          <p:cNvSpPr/>
          <p:nvPr/>
        </p:nvSpPr>
        <p:spPr>
          <a:xfrm rot="20461405">
            <a:off x="1349127" y="2866604"/>
            <a:ext cx="7242362" cy="432231"/>
          </a:xfrm>
          <a:prstGeom prst="rightArrow">
            <a:avLst>
              <a:gd name="adj1" fmla="val 50000"/>
              <a:gd name="adj2" fmla="val 12679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830" y="2657009"/>
            <a:ext cx="1975992" cy="197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1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66" t="17382" r="15298" b="17382"/>
          <a:stretch/>
        </p:blipFill>
        <p:spPr>
          <a:xfrm>
            <a:off x="-1" y="21357"/>
            <a:ext cx="9145503" cy="685912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3691258"/>
            <a:ext cx="3970801" cy="297810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89" y="3754329"/>
            <a:ext cx="3886707" cy="291503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40333" y="57981"/>
            <a:ext cx="9144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0" cap="none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  </a:t>
            </a:r>
            <a:r>
              <a:rPr kumimoji="0" lang="ja-JP" altLang="en-US" sz="2800" b="1" i="0" u="none" strike="noStrike" kern="0" cap="none" spc="0" normalizeH="0" baseline="0" noProof="0" dirty="0" smtClean="0">
                <a:ln w="12700">
                  <a:solidFill>
                    <a:srgbClr val="00206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　　</a:t>
            </a:r>
            <a:r>
              <a:rPr kumimoji="0" lang="ja-JP" altLang="en-US" sz="2800" b="1" i="0" u="none" strike="noStrike" kern="0" cap="none" spc="0" normalizeH="0" baseline="0" noProof="0" dirty="0" smtClean="0">
                <a:ln w="1270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ねんせい　  　　</a:t>
            </a:r>
            <a:r>
              <a:rPr kumimoji="0" lang="ja-JP" altLang="en-US" sz="2800" b="1" i="0" u="none" strike="noStrike" kern="0" cap="none" spc="0" normalizeH="0" baseline="0" noProof="0" dirty="0" err="1" smtClean="0">
                <a:ln w="1270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お</a:t>
            </a:r>
            <a:endParaRPr kumimoji="0" lang="en-US" altLang="ja-JP" sz="2800" b="1" i="0" u="none" strike="noStrike" kern="0" cap="none" spc="0" normalizeH="0" baseline="0" noProof="0" dirty="0" smtClean="0">
              <a:ln w="12700">
                <a:solidFill>
                  <a:srgbClr val="00206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600" b="1" kern="0" dirty="0">
                <a:ln w="1270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１</a:t>
            </a:r>
            <a:r>
              <a:rPr kumimoji="0" lang="ja-JP" altLang="en-US" sz="6600" b="1" i="0" u="none" strike="noStrike" kern="0" cap="none" spc="0" normalizeH="0" baseline="0" noProof="0" dirty="0" smtClean="0">
                <a:ln w="1270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年生</a:t>
            </a:r>
            <a:r>
              <a:rPr kumimoji="0" lang="ja-JP" altLang="en-US" sz="4000" b="1" i="0" u="none" strike="noStrike" kern="0" cap="none" spc="0" normalizeH="0" baseline="0" noProof="0" dirty="0" smtClean="0">
                <a:ln w="1270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が</a:t>
            </a:r>
            <a:r>
              <a:rPr kumimoji="0" lang="ja-JP" altLang="en-US" sz="6600" b="1" i="0" u="none" strike="noStrike" kern="0" cap="none" spc="0" normalizeH="0" baseline="0" noProof="0" dirty="0" smtClean="0">
                <a:ln w="1270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起こした</a:t>
            </a:r>
            <a:endParaRPr kumimoji="0" lang="en-US" altLang="ja-JP" sz="6600" b="1" i="0" u="none" strike="noStrike" kern="0" cap="none" spc="0" normalizeH="0" baseline="0" noProof="0" dirty="0" smtClean="0">
              <a:ln w="12700">
                <a:solidFill>
                  <a:srgbClr val="00206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600" b="1" kern="0" dirty="0" smtClean="0">
                <a:ln w="38100">
                  <a:solidFill>
                    <a:srgbClr val="002060"/>
                  </a:solidFill>
                </a:ln>
                <a:solidFill>
                  <a:prstClr val="white"/>
                </a:solidFill>
              </a:rPr>
              <a:t>くつ</a:t>
            </a:r>
            <a:r>
              <a:rPr kumimoji="0" lang="ja-JP" altLang="en-US" sz="3600" b="1" kern="0" dirty="0" smtClean="0">
                <a:ln w="1270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や</a:t>
            </a:r>
            <a:r>
              <a:rPr kumimoji="0" lang="ja-JP" altLang="en-US" sz="6000" b="1" kern="0" dirty="0" smtClean="0">
                <a:ln w="38100">
                  <a:solidFill>
                    <a:srgbClr val="002060"/>
                  </a:solidFill>
                </a:ln>
                <a:solidFill>
                  <a:prstClr val="white"/>
                </a:solidFill>
              </a:rPr>
              <a:t>スリッ</a:t>
            </a:r>
            <a:r>
              <a:rPr kumimoji="0" lang="ja-JP" altLang="en-US" sz="6000" b="1" kern="0" dirty="0" smtClean="0">
                <a:ln w="19050">
                  <a:solidFill>
                    <a:srgbClr val="002060"/>
                  </a:solidFill>
                </a:ln>
                <a:solidFill>
                  <a:prstClr val="white"/>
                </a:solidFill>
              </a:rPr>
              <a:t>パ</a:t>
            </a:r>
            <a:r>
              <a:rPr kumimoji="0" lang="ja-JP" altLang="en-US" sz="4000" b="1" kern="0" dirty="0" smtClean="0">
                <a:ln w="1270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</a:t>
            </a:r>
            <a:r>
              <a:rPr kumimoji="0" lang="ja-JP" altLang="en-US" sz="6600" b="1" kern="0" dirty="0" smtClean="0">
                <a:ln w="38100">
                  <a:solidFill>
                    <a:srgbClr val="002060"/>
                  </a:solidFill>
                </a:ln>
                <a:solidFill>
                  <a:prstClr val="white"/>
                </a:solidFill>
              </a:rPr>
              <a:t>そろえる</a:t>
            </a:r>
            <a:r>
              <a:rPr kumimoji="0" lang="ja-JP" altLang="en-US" sz="6000" b="1" i="0" u="none" strike="noStrike" kern="0" cap="none" spc="0" normalizeH="0" baseline="0" noProof="0" dirty="0" smtClean="0">
                <a:ln w="1270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風</a:t>
            </a:r>
            <a:r>
              <a:rPr kumimoji="0" lang="ja-JP" altLang="en-US" sz="4000" b="1" kern="0" dirty="0">
                <a:ln w="1270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も</a:t>
            </a:r>
            <a:endParaRPr kumimoji="0" lang="en-US" altLang="ja-JP" sz="6000" b="1" i="0" u="none" strike="noStrike" kern="0" cap="none" spc="0" normalizeH="0" baseline="0" noProof="0" dirty="0" smtClean="0">
              <a:ln w="12700">
                <a:solidFill>
                  <a:srgbClr val="00206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lvl="0">
              <a:defRPr/>
            </a:pPr>
            <a:r>
              <a:rPr kumimoji="0" lang="ja-JP" altLang="en-US" sz="4000" b="1" kern="0" dirty="0">
                <a:ln w="1270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も</a:t>
            </a:r>
            <a:r>
              <a:rPr kumimoji="0" lang="ja-JP" altLang="en-US" sz="6600" b="1" kern="0" dirty="0">
                <a:ln w="1270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つよく</a:t>
            </a:r>
            <a:r>
              <a:rPr kumimoji="0" lang="ja-JP" altLang="en-US" sz="6600" b="1" i="0" u="none" strike="noStrike" kern="0" cap="none" spc="0" normalizeH="0" baseline="0" noProof="0" dirty="0" smtClean="0">
                <a:ln w="1270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ふいて</a:t>
            </a:r>
            <a:r>
              <a:rPr kumimoji="0" lang="ja-JP" altLang="en-US" sz="4400" b="1" i="0" u="none" strike="noStrike" kern="0" cap="none" spc="0" normalizeH="0" baseline="0" noProof="0" dirty="0" smtClean="0">
                <a:ln w="1270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います</a:t>
            </a:r>
            <a:endParaRPr kumimoji="0" lang="en-US" altLang="ja-JP" sz="4400" b="1" i="0" u="none" strike="noStrike" kern="0" cap="none" spc="0" normalizeH="0" baseline="0" noProof="0" dirty="0" smtClean="0">
              <a:ln w="12700">
                <a:solidFill>
                  <a:srgbClr val="00206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22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224211" cy="11229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1285" y="262389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</a:rPr>
              <a:t>１年　くつをきちんとならべていた子のわりあい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7790149"/>
              </p:ext>
            </p:extLst>
          </p:nvPr>
        </p:nvGraphicFramePr>
        <p:xfrm>
          <a:off x="107504" y="1200262"/>
          <a:ext cx="8928992" cy="5469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319" y="1398109"/>
            <a:ext cx="3444412" cy="3444412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 rot="20461405">
            <a:off x="785665" y="2813639"/>
            <a:ext cx="6778637" cy="432231"/>
          </a:xfrm>
          <a:prstGeom prst="rightArrow">
            <a:avLst>
              <a:gd name="adj1" fmla="val 50000"/>
              <a:gd name="adj2" fmla="val 12679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09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224211" cy="11229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1285" y="262389"/>
            <a:ext cx="9145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</a:rPr>
              <a:t>○</a:t>
            </a:r>
            <a:r>
              <a:rPr kumimoji="1" lang="ja-JP" altLang="en-US" sz="3600" dirty="0" smtClean="0">
                <a:solidFill>
                  <a:schemeClr val="bg1"/>
                </a:solidFill>
              </a:rPr>
              <a:t>年　くつをきちんとならべていた子のわりあい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088662"/>
              </p:ext>
            </p:extLst>
          </p:nvPr>
        </p:nvGraphicFramePr>
        <p:xfrm>
          <a:off x="0" y="1378600"/>
          <a:ext cx="8964219" cy="5472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右矢印 5"/>
          <p:cNvSpPr/>
          <p:nvPr/>
        </p:nvSpPr>
        <p:spPr>
          <a:xfrm rot="20461405">
            <a:off x="785665" y="2813639"/>
            <a:ext cx="6778637" cy="432231"/>
          </a:xfrm>
          <a:prstGeom prst="rightArrow">
            <a:avLst>
              <a:gd name="adj1" fmla="val 50000"/>
              <a:gd name="adj2" fmla="val 12679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891857"/>
            <a:ext cx="1572411" cy="157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7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66" t="17382" r="15298" b="17382"/>
          <a:stretch/>
        </p:blipFill>
        <p:spPr>
          <a:xfrm>
            <a:off x="-1" y="21357"/>
            <a:ext cx="9145503" cy="685912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5496" y="57981"/>
            <a:ext cx="947222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0" cap="none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  </a:t>
            </a:r>
            <a:r>
              <a:rPr kumimoji="0" lang="ja-JP" altLang="en-US" sz="2800" b="1" i="0" u="none" strike="noStrike" kern="0" cap="none" spc="0" normalizeH="0" baseline="0" noProof="0" dirty="0" smtClean="0">
                <a:ln w="12700">
                  <a:solidFill>
                    <a:srgbClr val="00206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　</a:t>
            </a:r>
            <a:endParaRPr kumimoji="0" lang="ja-JP" altLang="en-US" sz="2800" b="1" i="0" u="none" strike="noStrike" kern="0" cap="none" spc="0" normalizeH="0" baseline="0" noProof="0" dirty="0" smtClean="0">
              <a:ln w="12700">
                <a:solidFill>
                  <a:srgbClr val="00206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600" b="1" kern="0" noProof="0" dirty="0" err="1" smtClean="0">
                <a:ln w="1270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くつばこ</a:t>
            </a:r>
            <a:r>
              <a:rPr kumimoji="0" lang="ja-JP" altLang="en-US" sz="5400" b="1" kern="0" noProof="0" dirty="0" err="1" smtClean="0">
                <a:ln w="1270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</a:t>
            </a:r>
            <a:r>
              <a:rPr kumimoji="0" lang="ja-JP" altLang="en-US" sz="6600" b="1" kern="0" noProof="0" dirty="0" smtClean="0">
                <a:ln w="1270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くつ</a:t>
            </a:r>
            <a:r>
              <a:rPr kumimoji="0" lang="ja-JP" altLang="en-US" sz="5400" b="1" kern="0" noProof="0" dirty="0" smtClean="0">
                <a:ln w="1270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</a:t>
            </a:r>
            <a:endParaRPr kumimoji="0" lang="en-US" altLang="ja-JP" sz="6600" b="1" kern="0" noProof="0" dirty="0" smtClean="0">
              <a:ln w="12700">
                <a:solidFill>
                  <a:srgbClr val="00206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600" b="1" kern="0" dirty="0">
                <a:ln w="1270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kumimoji="0" lang="ja-JP" altLang="en-US" sz="6600" b="1" kern="0" dirty="0" smtClean="0">
                <a:ln w="1270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</a:t>
            </a:r>
            <a:r>
              <a:rPr kumimoji="0" lang="ja-JP" altLang="en-US" sz="6600" b="1" kern="0" noProof="0" dirty="0" smtClean="0">
                <a:ln w="1270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よくなって</a:t>
            </a:r>
            <a:r>
              <a:rPr kumimoji="0" lang="ja-JP" altLang="en-US" sz="4400" b="1" kern="0" noProof="0" dirty="0" smtClean="0">
                <a:ln w="1270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います</a:t>
            </a:r>
            <a:endParaRPr kumimoji="0" lang="en-US" altLang="ja-JP" sz="4000" b="1" i="0" u="none" strike="noStrike" kern="0" cap="none" spc="0" normalizeH="0" baseline="0" dirty="0">
              <a:ln w="12700">
                <a:solidFill>
                  <a:srgbClr val="00206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600" b="1" kern="0" noProof="0" dirty="0" smtClean="0">
                <a:ln w="1270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トイレ</a:t>
            </a:r>
            <a:r>
              <a:rPr kumimoji="0" lang="ja-JP" altLang="en-US" sz="4800" b="1" kern="0" noProof="0" dirty="0" smtClean="0">
                <a:ln w="1270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</a:t>
            </a:r>
            <a:r>
              <a:rPr kumimoji="0" lang="ja-JP" altLang="en-US" sz="6600" b="1" kern="0" noProof="0" dirty="0" smtClean="0">
                <a:ln w="1270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スリッパ</a:t>
            </a:r>
            <a:r>
              <a:rPr kumimoji="0" lang="ja-JP" altLang="en-US" sz="4800" b="1" kern="0" noProof="0" dirty="0" smtClean="0">
                <a:ln w="1270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もがんばろう</a:t>
            </a:r>
            <a:r>
              <a:rPr kumimoji="0" lang="ja-JP" altLang="en-US" sz="8000" b="1" i="0" u="none" strike="noStrike" kern="0" cap="none" spc="0" normalizeH="0" baseline="0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uLnTx/>
                <a:uFillTx/>
              </a:rPr>
              <a:t>「ぬいだら，そろえる」</a:t>
            </a:r>
            <a:endParaRPr kumimoji="0" lang="en-US" altLang="ja-JP" sz="5400" b="1" i="0" u="none" strike="noStrike" kern="0" cap="none" spc="0" normalizeH="0" baseline="0" noProof="0" dirty="0" smtClean="0">
              <a:ln w="12700">
                <a:solidFill>
                  <a:srgbClr val="002060"/>
                </a:solidFill>
              </a:ln>
              <a:solidFill>
                <a:srgbClr val="FFFF00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792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メイリオ使い">
      <a:majorFont>
        <a:latin typeface="Franklin Gothic Medium"/>
        <a:ea typeface="メイリオ"/>
        <a:cs typeface=""/>
      </a:majorFont>
      <a:minorFont>
        <a:latin typeface="FrankRuehl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134</Words>
  <Application>Microsoft Office PowerPoint</Application>
  <PresentationFormat>画面に合わせる (4:3)</PresentationFormat>
  <Paragraphs>56</Paragraphs>
  <Slides>15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6</vt:i4>
      </vt:variant>
      <vt:variant>
        <vt:lpstr>スライド タイトル</vt:lpstr>
      </vt:variant>
      <vt:variant>
        <vt:i4>15</vt:i4>
      </vt:variant>
    </vt:vector>
  </HeadingPairs>
  <TitlesOfParts>
    <vt:vector size="30" baseType="lpstr">
      <vt:lpstr>ＭＳ Ｐゴシック</vt:lpstr>
      <vt:lpstr>Noto Sans CJK JP DemiLight</vt:lpstr>
      <vt:lpstr>Noto Sans Mono CJK JP Bold</vt:lpstr>
      <vt:lpstr>メイリオ</vt:lpstr>
      <vt:lpstr>Arial</vt:lpstr>
      <vt:lpstr>Calibri</vt:lpstr>
      <vt:lpstr>Calibri Light</vt:lpstr>
      <vt:lpstr>Franklin Gothic Medium</vt:lpstr>
      <vt:lpstr>FrankRuehl</vt:lpstr>
      <vt:lpstr>Office テーマ</vt:lpstr>
      <vt:lpstr>2_Office テーマ</vt:lpstr>
      <vt:lpstr>3_Office テーマ</vt:lpstr>
      <vt:lpstr>4_Office テーマ</vt:lpstr>
      <vt:lpstr>6_Office テーマ</vt:lpstr>
      <vt:lpstr>1_Office テーマ</vt:lpstr>
      <vt:lpstr>学期終わりの校長先生の お話スライド  成果をデータでフィードバック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naoki</dc:creator>
  <cp:lastModifiedBy>田中 清章</cp:lastModifiedBy>
  <cp:revision>47</cp:revision>
  <cp:lastPrinted>2017-12-21T22:52:07Z</cp:lastPrinted>
  <dcterms:created xsi:type="dcterms:W3CDTF">2017-11-05T01:20:36Z</dcterms:created>
  <dcterms:modified xsi:type="dcterms:W3CDTF">2018-03-08T09:21:43Z</dcterms:modified>
</cp:coreProperties>
</file>