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1" r:id="rId3"/>
    <p:sldId id="282" r:id="rId4"/>
    <p:sldId id="283" r:id="rId5"/>
    <p:sldId id="258" r:id="rId6"/>
    <p:sldId id="257" r:id="rId7"/>
    <p:sldId id="287" r:id="rId8"/>
    <p:sldId id="261" r:id="rId9"/>
    <p:sldId id="262" r:id="rId10"/>
    <p:sldId id="266" r:id="rId11"/>
    <p:sldId id="289" r:id="rId12"/>
    <p:sldId id="291" r:id="rId13"/>
    <p:sldId id="284" r:id="rId14"/>
    <p:sldId id="272" r:id="rId15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8D35-8A6F-4435-82EB-7BCAE32A2483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7ABC1-6C43-410A-87D0-3CBFEC7181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01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24EA-9EE5-4163-91BE-F7F49BA1C718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68331-2B9A-4F69-BE03-D7B2AF17F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3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4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00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825B-3E39-4822-9248-48416ABCED1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8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83DF-05AC-462E-97D4-529EA775785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61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7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5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67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20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4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9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B225-1600-49D9-8527-0B148E819DEB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DC1-4E0D-428F-8A8B-3F8A8BE9B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www.google.co.jp/url?sa=i&amp;rct=j&amp;q=&amp;esrc=s&amp;source=images&amp;cd=&amp;cad=rja&amp;uact=8&amp;ved=0ahUKEwimg7bbvZPQAhVIy7wKHZD0ArYQjRwIBw&amp;url=http://store.ito-ya.co.jp/category/3540/&amp;bvm=bv.137904068,d.dGc&amp;psig=AFQjCNH_qOtPhFlTR9MFsseoBQKKx77owQ&amp;ust=1478499423575666" TargetMode="External"/><Relationship Id="rId18" Type="http://schemas.openxmlformats.org/officeDocument/2006/relationships/image" Target="../media/image31.gif"/><Relationship Id="rId3" Type="http://schemas.openxmlformats.org/officeDocument/2006/relationships/hyperlink" Target="https://www.google.co.jp/url?sa=i&amp;rct=j&amp;q=&amp;esrc=s&amp;source=images&amp;cd=&amp;cad=rja&amp;uact=8&amp;ved=0ahUKEwiM8N-3vJPQAhVEwbwKHXk_DesQjRwIBw&amp;url=https://ten.tokyo-shoseki.co.jp/text/shou/&amp;bvm=bv.137904068,d.dGc&amp;psig=AFQjCNEUhFqLg2owDn84TVmG44cQ-msmoQ&amp;ust=1478499070701884" TargetMode="External"/><Relationship Id="rId7" Type="http://schemas.openxmlformats.org/officeDocument/2006/relationships/hyperlink" Target="http://www.google.co.jp/url?sa=i&amp;rct=j&amp;q=&amp;esrc=s&amp;source=images&amp;cd=&amp;cad=rja&amp;uact=8&amp;ved=0ahUKEwj-scftvJPQAhWIULwKHfSdCtIQjRwIBw&amp;url=http://store.ito-ya.co.jp/item/49027789734551.html&amp;bvm=bv.137904068,d.dGc&amp;psig=AFQjCNHC6lvJxQXNVzLDR4xorzIGJoF5YA&amp;ust=1478499191629833" TargetMode="External"/><Relationship Id="rId12" Type="http://schemas.openxmlformats.org/officeDocument/2006/relationships/image" Target="../media/image27.jpeg"/><Relationship Id="rId17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hyperlink" Target="https://www.google.co.jp/url?sa=i&amp;rct=j&amp;q=&amp;esrc=s&amp;source=images&amp;cd=&amp;cad=rja&amp;uact=8&amp;ved=0ahUKEwjtmczDvZPQAhVJzbwKHXOUAOgQjRwIBw&amp;url=https://www.amazon.co.jp/%E3%83%88%E3%83%B3%E3%83%9C%E9%89%9B%E7%AD%86-%E6%B6%88%E3%81%97%E3%82%B4%E3%83%A0-MONO-PE01-JCA-061/dp/B0016GLW0O&amp;bvm=bv.137904068,d.dGc&amp;psig=AFQjCNFPqu6NMwErleqG2cq1zmEXrSs1Rw&amp;ust=1478499373314908" TargetMode="External"/><Relationship Id="rId5" Type="http://schemas.openxmlformats.org/officeDocument/2006/relationships/hyperlink" Target="http://www.google.co.jp/url?sa=i&amp;rct=j&amp;q=&amp;esrc=s&amp;source=images&amp;cd=&amp;cad=rja&amp;uact=8&amp;ved=0ahUKEwix7qfSvJPQAhXBv7wKHZqzD6sQjRwIBw&amp;url=http://www.dena-ec.com/keyword/%E3%81%8B%E3%82%8F%E3%81%84%E3%81%84%E5%AD%A6%E7%BF%92%E3%83%8E%E3%83%BC%E3%83%88/&amp;bvm=bv.137904068,d.dGc&amp;psig=AFQjCNHxqxH9AcB8rykf2JORfJRVrAncfA&amp;ust=1478499117443800" TargetMode="External"/><Relationship Id="rId15" Type="http://schemas.openxmlformats.org/officeDocument/2006/relationships/hyperlink" Target="https://www.google.co.jp/url?sa=i&amp;rct=j&amp;q=&amp;esrc=s&amp;source=images&amp;cd=&amp;cad=rja&amp;uact=8&amp;ved=0ahUKEwiQh7CdvpPQAhWBwbwKHcnWAVgQjRwIBw&amp;url=https://www.amazon.co.jp/%E4%B8%8B%E6%95%B7%E3%81%8D/b?ie%3DUTF8%26node%3D89387051&amp;bvm=bv.137904068,d.dGc&amp;psig=AFQjCNEZtGL651VtlbNjQ71BaGxhOTBwCw&amp;ust=1478499539491737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hyperlink" Target="http://www.google.co.jp/url?sa=i&amp;rct=j&amp;q=&amp;esrc=s&amp;source=images&amp;cd=&amp;cad=rja&amp;uact=8&amp;ved=0ahUKEwjml_ycvZPQAhVHabwKHRKbBMUQjRwIBw&amp;url=http://www.askul.co.jp/p/330042/&amp;bvm=bv.137904068,d.dGc&amp;psig=AFQjCNHYiJAE7AN3DFwiJonH1v8Cn7pfWw&amp;ust=1478499258687493" TargetMode="External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ahUKEwidrvflxu_OAhXPNpQKHeMyBKUQjRwIBw&amp;url=http://okmusic.jp/musichubz/artists/58133/images&amp;bvm=bv.131669213,d.dGo&amp;psig=AFQjCNH0ldBafud_-khtU60_SInE30sQUw&amp;ust=147286684786333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3913" y="1490853"/>
            <a:ext cx="8239836" cy="2387600"/>
          </a:xfrm>
        </p:spPr>
        <p:txBody>
          <a:bodyPr/>
          <a:lstStyle/>
          <a:p>
            <a:r>
              <a:rPr kumimoji="1" lang="ja-JP" altLang="en-US" dirty="0" smtClean="0"/>
              <a:t>年度始めの校長先生のお話スライド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96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-19748"/>
            <a:ext cx="5148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ちゃくせき</a:t>
            </a:r>
            <a:endParaRPr lang="en-US" altLang="ja-JP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はじめの着席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668" y="141277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よれい　　　き　　　　　　　　　　　　　　きょうしつ</a:t>
            </a:r>
            <a:endParaRPr kumimoji="1" lang="en-US" altLang="ja-JP" sz="2400" dirty="0" smtClean="0"/>
          </a:p>
          <a:p>
            <a:r>
              <a:rPr kumimoji="1" lang="ja-JP" altLang="en-US" sz="3600" dirty="0" smtClean="0"/>
              <a:t>予鈴を聞いたら，すぐに教室にもどりましょう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382697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　つ　　　　 つぎ　  かつ</a:t>
            </a:r>
            <a:r>
              <a:rPr lang="ja-JP" altLang="en-US" sz="2400" dirty="0"/>
              <a:t>どう</a:t>
            </a:r>
            <a:endParaRPr kumimoji="1" lang="en-US" altLang="ja-JP" sz="2400" dirty="0" smtClean="0"/>
          </a:p>
          <a:p>
            <a:r>
              <a:rPr lang="ja-JP" altLang="en-US" sz="3600" dirty="0"/>
              <a:t>お</a:t>
            </a:r>
            <a:r>
              <a:rPr lang="ja-JP" altLang="en-US" sz="3600" dirty="0" smtClean="0"/>
              <a:t>ち着いて次の活動にとりかかれます</a:t>
            </a:r>
            <a:endParaRPr lang="en-US" altLang="ja-JP" sz="3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23591" y="5281731"/>
            <a:ext cx="9813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　　　　　　　　　　　　　　　き　も　　　　　が</a:t>
            </a:r>
            <a:r>
              <a:rPr lang="ja-JP" altLang="en-US" sz="2400" dirty="0" err="1" smtClean="0"/>
              <a:t>くしゅう</a:t>
            </a:r>
            <a:endParaRPr kumimoji="1" lang="en-US" altLang="ja-JP" sz="2400" dirty="0" smtClean="0"/>
          </a:p>
          <a:p>
            <a:r>
              <a:rPr lang="ja-JP" altLang="en-US" sz="3600" dirty="0"/>
              <a:t>みんな</a:t>
            </a:r>
            <a:r>
              <a:rPr lang="ja-JP" altLang="en-US" sz="3600" dirty="0" smtClean="0"/>
              <a:t>がそろって気持ちよく学習をスタート</a:t>
            </a:r>
            <a:endParaRPr lang="en-US" altLang="ja-JP" sz="3600" dirty="0" smtClean="0"/>
          </a:p>
          <a:p>
            <a:r>
              <a:rPr lang="ja-JP" altLang="en-US" sz="3600" dirty="0" smtClean="0"/>
              <a:t>できます</a:t>
            </a:r>
            <a:endParaRPr lang="en-US" altLang="ja-JP" sz="36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42" y="2592988"/>
            <a:ext cx="2078360" cy="20783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2988"/>
            <a:ext cx="1647618" cy="1647618"/>
          </a:xfrm>
          <a:prstGeom prst="rect">
            <a:avLst/>
          </a:prstGeom>
        </p:spPr>
      </p:pic>
      <p:sp>
        <p:nvSpPr>
          <p:cNvPr id="13" name="稲妻 12"/>
          <p:cNvSpPr/>
          <p:nvPr/>
        </p:nvSpPr>
        <p:spPr>
          <a:xfrm rot="20095116">
            <a:off x="2063425" y="2723346"/>
            <a:ext cx="789068" cy="7824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稲妻 13"/>
          <p:cNvSpPr/>
          <p:nvPr/>
        </p:nvSpPr>
        <p:spPr>
          <a:xfrm rot="19237106">
            <a:off x="2445361" y="2342224"/>
            <a:ext cx="789068" cy="7824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稲妻 14"/>
          <p:cNvSpPr/>
          <p:nvPr/>
        </p:nvSpPr>
        <p:spPr>
          <a:xfrm rot="20682709">
            <a:off x="1740037" y="3042394"/>
            <a:ext cx="789068" cy="78240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93" y="3235773"/>
            <a:ext cx="800666" cy="8006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3" y="3582031"/>
            <a:ext cx="800666" cy="8006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983"/>
            <a:ext cx="1358280" cy="13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893" y="5760"/>
            <a:ext cx="447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じゅぎょう　　じゅんび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授業</a:t>
            </a:r>
            <a:r>
              <a:rPr lang="ja-JP" altLang="en-US" sz="6600" b="1" dirty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の準備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604027"/>
            <a:ext cx="9339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やす　　じかん　　　　　　　　　つぎ　　が</a:t>
            </a:r>
            <a:r>
              <a:rPr lang="ja-JP" altLang="en-US" sz="2400" dirty="0" err="1" smtClean="0"/>
              <a:t>くしゅう</a:t>
            </a:r>
            <a:r>
              <a:rPr lang="ja-JP" altLang="en-US" sz="2400" dirty="0" smtClean="0"/>
              <a:t>　じゅんび</a:t>
            </a:r>
            <a:endParaRPr kumimoji="1" lang="en-US" altLang="ja-JP" sz="2400" dirty="0" smtClean="0"/>
          </a:p>
          <a:p>
            <a:r>
              <a:rPr lang="ja-JP" altLang="en-US" sz="3600" dirty="0"/>
              <a:t>休み時間</a:t>
            </a:r>
            <a:r>
              <a:rPr lang="ja-JP" altLang="en-US" sz="3600" dirty="0" smtClean="0"/>
              <a:t>のうちに，次の学習の準備を</a:t>
            </a:r>
            <a:endParaRPr lang="en-US" altLang="ja-JP" sz="3600" dirty="0" smtClean="0"/>
          </a:p>
          <a:p>
            <a:r>
              <a:rPr lang="ja-JP" altLang="en-US" sz="3600" dirty="0" smtClean="0"/>
              <a:t>しましょう</a:t>
            </a:r>
            <a:endParaRPr kumimoji="1" lang="ja-JP" altLang="en-US" sz="3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07504" y="3573016"/>
            <a:ext cx="8803123" cy="3168352"/>
            <a:chOff x="107504" y="3573016"/>
            <a:chExt cx="8803123" cy="316835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7504" y="3573016"/>
              <a:ext cx="6264696" cy="3168352"/>
              <a:chOff x="107504" y="3645024"/>
              <a:chExt cx="6264696" cy="3168352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107504" y="3645024"/>
                <a:ext cx="6264696" cy="316835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kumimoji="1" lang="ja-JP" altLang="en-US" sz="2400" dirty="0" smtClean="0"/>
                  <a:t>つくえ　うえ　　　</a:t>
                </a:r>
                <a:r>
                  <a:rPr kumimoji="1" lang="ja-JP" altLang="en-US" sz="2400" dirty="0" err="1" smtClean="0"/>
                  <a:t>てん</a:t>
                </a:r>
                <a:endParaRPr kumimoji="1" lang="en-US" altLang="ja-JP" sz="2400" dirty="0" smtClean="0"/>
              </a:p>
              <a:p>
                <a:r>
                  <a:rPr kumimoji="1" lang="ja-JP" altLang="en-US" sz="3600" dirty="0" smtClean="0"/>
                  <a:t>机の上に７点セット</a:t>
                </a:r>
                <a:endParaRPr kumimoji="1" lang="ja-JP" altLang="en-US" sz="3600" dirty="0"/>
              </a:p>
            </p:txBody>
          </p:sp>
          <p:pic>
            <p:nvPicPr>
              <p:cNvPr id="1026" name="Picture 2" descr="「教科書　国語　東京書籍」の画像検索結果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797151"/>
                <a:ext cx="1224136" cy="1704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「国語ノート 17マス」の画像検索結果">
                <a:hlinkClick r:id="rId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8" r="15983"/>
              <a:stretch/>
            </p:blipFill>
            <p:spPr bwMode="auto">
              <a:xfrm>
                <a:off x="1659474" y="4845829"/>
                <a:ext cx="1117775" cy="1607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「鉛筆」の画像検索結果">
                <a:hlinkClick r:id="rId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420" b="46440"/>
              <a:stretch/>
            </p:blipFill>
            <p:spPr bwMode="auto">
              <a:xfrm rot="5400000">
                <a:off x="4545970" y="5071913"/>
                <a:ext cx="2664248" cy="190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「鉛筆」の画像検索結果">
                <a:hlinkClick r:id="rId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420" b="46440"/>
              <a:stretch/>
            </p:blipFill>
            <p:spPr bwMode="auto">
              <a:xfrm rot="5400000">
                <a:off x="4775154" y="5062074"/>
                <a:ext cx="2664248" cy="190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「赤鉛筆」の画像検索結果">
                <a:hlinkClick r:id="rId9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913" b="29826"/>
              <a:stretch/>
            </p:blipFill>
            <p:spPr bwMode="auto">
              <a:xfrm rot="5400000" flipV="1">
                <a:off x="4200134" y="5028290"/>
                <a:ext cx="2741979" cy="144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「消しゴム」の画像検索結果">
                <a:hlinkClick r:id="rId11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6" t="29034" r="4738" b="31254"/>
              <a:stretch/>
            </p:blipFill>
            <p:spPr bwMode="auto">
              <a:xfrm rot="5400000">
                <a:off x="4061559" y="5799573"/>
                <a:ext cx="903113" cy="39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「定規」の画像検索結果">
                <a:hlinkClick r:id="rId1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647" b="40271"/>
              <a:stretch/>
            </p:blipFill>
            <p:spPr bwMode="auto">
              <a:xfrm rot="16200000">
                <a:off x="3741193" y="4975395"/>
                <a:ext cx="2869124" cy="518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「下敷き」の画像検索結果">
                <a:hlinkClick r:id="rId1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64" t="3577" r="15645" b="3223"/>
              <a:stretch/>
            </p:blipFill>
            <p:spPr bwMode="auto">
              <a:xfrm>
                <a:off x="2987824" y="4918062"/>
                <a:ext cx="1075112" cy="1462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角丸四角形吹き出し 7"/>
            <p:cNvSpPr/>
            <p:nvPr/>
          </p:nvSpPr>
          <p:spPr>
            <a:xfrm>
              <a:off x="6822395" y="3661716"/>
              <a:ext cx="2088232" cy="1239115"/>
            </a:xfrm>
            <a:prstGeom prst="wedgeRoundRectCallout">
              <a:avLst>
                <a:gd name="adj1" fmla="val -82137"/>
                <a:gd name="adj2" fmla="val -23842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 smtClean="0"/>
                <a:t>けずっている</a:t>
              </a:r>
              <a:endParaRPr lang="en-US" altLang="ja-JP" sz="3600" dirty="0" smtClean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96" y="4996538"/>
              <a:ext cx="1744830" cy="1744830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2051720" y="260692"/>
            <a:ext cx="6864656" cy="3109271"/>
            <a:chOff x="2051720" y="260692"/>
            <a:chExt cx="6864656" cy="310927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051720" y="1968074"/>
              <a:ext cx="6864656" cy="1401889"/>
              <a:chOff x="2051720" y="1968074"/>
              <a:chExt cx="6864656" cy="1401889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12" b="32015"/>
              <a:stretch/>
            </p:blipFill>
            <p:spPr>
              <a:xfrm>
                <a:off x="7341207" y="1968074"/>
                <a:ext cx="1575169" cy="1401889"/>
              </a:xfrm>
              <a:prstGeom prst="rect">
                <a:avLst/>
              </a:prstGeom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2051720" y="2653301"/>
                <a:ext cx="5472608" cy="71666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dirty="0" smtClean="0">
                    <a:solidFill>
                      <a:schemeClr val="tx1"/>
                    </a:solidFill>
                  </a:rPr>
                  <a:t>授業に集中</a:t>
                </a:r>
                <a:r>
                  <a:rPr lang="ja-JP" altLang="en-US" sz="2400" b="1" dirty="0" smtClean="0">
                    <a:solidFill>
                      <a:schemeClr val="tx1"/>
                    </a:solidFill>
                  </a:rPr>
                  <a:t>（しゅうちゅう）</a:t>
                </a:r>
                <a:r>
                  <a:rPr lang="ja-JP" altLang="en-US" sz="3600" dirty="0" smtClean="0">
                    <a:solidFill>
                      <a:schemeClr val="tx1"/>
                    </a:solidFill>
                  </a:rPr>
                  <a:t>できる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角丸四角形吹き出し 12"/>
            <p:cNvSpPr/>
            <p:nvPr/>
          </p:nvSpPr>
          <p:spPr>
            <a:xfrm>
              <a:off x="5571123" y="260692"/>
              <a:ext cx="3167803" cy="1152128"/>
            </a:xfrm>
            <a:prstGeom prst="wedgeRoundRectCallout">
              <a:avLst>
                <a:gd name="adj1" fmla="val 35092"/>
                <a:gd name="adj2" fmla="val 107678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 smtClean="0"/>
                <a:t>みんなできてる</a:t>
              </a:r>
              <a:r>
                <a:rPr lang="en-US" altLang="ja-JP" sz="2800" b="1" dirty="0" smtClean="0"/>
                <a:t>!!</a:t>
              </a:r>
            </a:p>
            <a:p>
              <a:pPr algn="ctr"/>
              <a:r>
                <a:rPr lang="ja-JP" altLang="en-US" sz="2800" b="1" dirty="0" smtClean="0"/>
                <a:t>こまった、どうしよう</a:t>
              </a:r>
              <a:endParaRPr kumimoji="1" lang="en-US" altLang="ja-JP" sz="28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337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94749"/>
            <a:ext cx="39356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ja-JP" altLang="en-US" sz="3200" b="1" dirty="0" smtClean="0">
                <a:ln w="127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き</a:t>
            </a:r>
            <a:endParaRPr lang="en-US" altLang="ja-JP" sz="3200" b="1" dirty="0">
              <a:ln w="127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聞く</a:t>
            </a:r>
            <a:r>
              <a:rPr lang="ja-JP" altLang="en-US" sz="6600" b="1" dirty="0" err="1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たいど</a:t>
            </a:r>
            <a:endParaRPr kumimoji="1" lang="ja-JP" altLang="en-US" sz="6600" b="1" dirty="0">
              <a:ln w="381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6102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　　　　　　　　　　　ひと　　ほう　　　　　　　　 　　　</a:t>
            </a:r>
            <a:r>
              <a:rPr lang="ja-JP" alt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め</a:t>
            </a:r>
            <a:endParaRPr kumimoji="1" lang="en-US" altLang="ja-JP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ja-JP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発表している人の方へ，おへそ（目）をむけよう</a:t>
            </a:r>
            <a:endParaRPr lang="en-US" altLang="ja-JP" sz="3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32661" y="2780928"/>
            <a:ext cx="4223119" cy="12961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/>
              <a:t>あいて　 たいせつ</a:t>
            </a:r>
            <a:endParaRPr lang="en-US" altLang="ja-JP" sz="2800" dirty="0" smtClean="0"/>
          </a:p>
          <a:p>
            <a:pPr algn="ctr"/>
            <a:r>
              <a:rPr lang="ja-JP" altLang="en-US" sz="4000" dirty="0" smtClean="0"/>
              <a:t>相手を大切にする</a:t>
            </a:r>
            <a:endParaRPr kumimoji="1" lang="ja-JP" altLang="en-US" sz="4000" dirty="0"/>
          </a:p>
        </p:txBody>
      </p:sp>
      <p:sp>
        <p:nvSpPr>
          <p:cNvPr id="5" name="角丸四角形 4"/>
          <p:cNvSpPr/>
          <p:nvPr/>
        </p:nvSpPr>
        <p:spPr>
          <a:xfrm>
            <a:off x="4624674" y="2780928"/>
            <a:ext cx="4223119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/>
              <a:t>ないよう</a:t>
            </a:r>
            <a:endParaRPr lang="en-US" altLang="ja-JP" sz="2800" dirty="0" smtClean="0"/>
          </a:p>
          <a:p>
            <a:pPr algn="ctr"/>
            <a:r>
              <a:rPr lang="ja-JP" altLang="en-US" sz="4000" dirty="0"/>
              <a:t>内容</a:t>
            </a:r>
            <a:r>
              <a:rPr lang="ja-JP" altLang="en-US" sz="4000" dirty="0" smtClean="0"/>
              <a:t>がよくわかる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661" y="4005064"/>
            <a:ext cx="883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あい　　　　　　　　　　　　　　 　　　　　　　　　　　　　　　　　　き</a:t>
            </a:r>
            <a:endParaRPr kumimoji="1" lang="en-US" altLang="ja-JP" sz="2400" dirty="0" smtClean="0"/>
          </a:p>
          <a:p>
            <a:r>
              <a:rPr lang="ja-JP" altLang="en-US" sz="3600" dirty="0"/>
              <a:t>相</a:t>
            </a:r>
            <a:r>
              <a:rPr lang="ja-JP" altLang="en-US" sz="3600" dirty="0" err="1" smtClean="0"/>
              <a:t>づちを</a:t>
            </a:r>
            <a:r>
              <a:rPr lang="ja-JP" altLang="en-US" sz="3600" dirty="0" smtClean="0"/>
              <a:t>うつ　　していることをやめて聞く</a:t>
            </a:r>
            <a:endParaRPr lang="en-US" altLang="ja-JP" sz="36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" y="4838668"/>
            <a:ext cx="1941591" cy="1941591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6050872" y="4797152"/>
            <a:ext cx="2933534" cy="1974117"/>
            <a:chOff x="6145515" y="4780931"/>
            <a:chExt cx="2933534" cy="197411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0" t="3672" b="35529"/>
            <a:stretch/>
          </p:blipFill>
          <p:spPr>
            <a:xfrm rot="467422">
              <a:off x="7596409" y="5615752"/>
              <a:ext cx="1482640" cy="1139296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658" flipH="1">
              <a:off x="6145515" y="4780931"/>
              <a:ext cx="1728639" cy="1728639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63" y="4997827"/>
            <a:ext cx="1286272" cy="12862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77" y="5301208"/>
            <a:ext cx="1520080" cy="1520080"/>
          </a:xfrm>
          <a:prstGeom prst="rect">
            <a:avLst/>
          </a:prstGeom>
        </p:spPr>
      </p:pic>
      <p:sp>
        <p:nvSpPr>
          <p:cNvPr id="14" name="乗算記号 13"/>
          <p:cNvSpPr/>
          <p:nvPr/>
        </p:nvSpPr>
        <p:spPr>
          <a:xfrm>
            <a:off x="3037197" y="4722965"/>
            <a:ext cx="2919032" cy="2448272"/>
          </a:xfrm>
          <a:prstGeom prst="mathMultiply">
            <a:avLst>
              <a:gd name="adj1" fmla="val 1446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6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26908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　　　　　　　　　 </a:t>
            </a:r>
            <a:endParaRPr lang="en-US" altLang="ja-JP" sz="2800" b="1" dirty="0" smtClean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今年は</a:t>
            </a:r>
            <a:endParaRPr lang="en-US" altLang="ja-JP" sz="6600" b="1" dirty="0" smtClean="0">
              <a:ln w="28575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おそうじ</a:t>
            </a:r>
            <a:r>
              <a:rPr lang="ja-JP" altLang="en-US" sz="6600" b="1" dirty="0" err="1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がんばるの</a:t>
            </a:r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風も</a:t>
            </a:r>
            <a:endParaRPr lang="en-US" altLang="ja-JP" sz="6600" b="1" dirty="0" smtClean="0">
              <a:ln w="28575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ふかそう</a:t>
            </a:r>
            <a:endParaRPr lang="en-US" altLang="ja-JP" sz="6600" b="1" dirty="0" smtClean="0">
              <a:ln w="28575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05" y="2407791"/>
            <a:ext cx="2979296" cy="297929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32" y="4208486"/>
            <a:ext cx="2649514" cy="26495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6" y="4292805"/>
            <a:ext cx="2188564" cy="21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0"/>
            <a:ext cx="9158990" cy="68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61" y="4886791"/>
            <a:ext cx="1971207" cy="197120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-14990" y="477055"/>
            <a:ext cx="92642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err="1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きょねん</a:t>
            </a:r>
            <a:r>
              <a:rPr lang="ja-JP" altLang="en-US" sz="4400" b="1" dirty="0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からの風</a:t>
            </a:r>
            <a:r>
              <a:rPr lang="ja-JP" altLang="en-US" sz="4400" b="1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を</a:t>
            </a:r>
            <a:endParaRPr lang="en-US" altLang="ja-JP" sz="4400" b="1" dirty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r>
              <a:rPr lang="ja-JP" altLang="en-US" sz="4400" b="1" dirty="0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みんなでがんばって</a:t>
            </a:r>
            <a:endParaRPr lang="en-US" altLang="ja-JP" sz="4400" b="1" dirty="0" smtClean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r>
              <a:rPr lang="ja-JP" altLang="en-US" sz="4400" b="1" dirty="0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　　　今年</a:t>
            </a:r>
            <a:r>
              <a:rPr lang="ja-JP" altLang="en-US" sz="4400" b="1" dirty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も</a:t>
            </a:r>
            <a:r>
              <a:rPr lang="ja-JP" altLang="en-US" sz="4400" b="1" dirty="0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ふかせましょう！</a:t>
            </a:r>
            <a:endParaRPr lang="en-US" altLang="ja-JP" sz="4400" b="1" dirty="0" smtClean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endParaRPr lang="en-US" altLang="ja-JP" sz="4400" b="1" dirty="0" smtClean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endParaRPr lang="en-US" altLang="ja-JP" sz="3200" b="1" dirty="0" smtClean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r>
              <a:rPr lang="ja-JP" altLang="en-US" sz="4400" b="1" dirty="0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さらに，新しい風もふかせよう</a:t>
            </a:r>
            <a:endParaRPr lang="en-US" altLang="ja-JP" sz="4400" b="1" dirty="0" smtClean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  <a:p>
            <a:r>
              <a:rPr lang="ja-JP" altLang="en-US" sz="4400" b="1" dirty="0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また今度，くわしくお話しします</a:t>
            </a:r>
            <a:endParaRPr lang="en-US" altLang="ja-JP" sz="4400" b="1" dirty="0" smtClean="0">
              <a:ln w="1905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07" y="0"/>
            <a:ext cx="2758190" cy="2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76"/>
            <a:ext cx="9219168" cy="69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69428" y="4057233"/>
            <a:ext cx="80197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   </a:t>
            </a:r>
            <a:r>
              <a:rPr lang="ja-JP" alt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 ぎょう  しき</a:t>
            </a:r>
            <a:endParaRPr lang="en-US" altLang="ja-JP" sz="3200" b="1" dirty="0" smtClean="0">
              <a:ln w="952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7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始業式から</a:t>
            </a:r>
            <a:endParaRPr lang="en-US" altLang="ja-JP" sz="72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altLang="ja-JP" sz="7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10</a:t>
            </a:r>
            <a:r>
              <a:rPr lang="ja-JP" altLang="en-US" sz="7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日たちました</a:t>
            </a:r>
            <a:r>
              <a:rPr lang="ja-JP" altLang="en-US" sz="7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・・・</a:t>
            </a:r>
            <a:endParaRPr kumimoji="1" lang="ja-JP" altLang="en-US" sz="72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76"/>
            <a:ext cx="4092315" cy="4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" y="335404"/>
            <a:ext cx="3502702" cy="35027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48" y="1"/>
            <a:ext cx="3882452" cy="38824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4654" y="3897443"/>
            <a:ext cx="82595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    し ぎょう  しき</a:t>
            </a:r>
            <a:endParaRPr lang="en-US" altLang="ja-JP" sz="3200" b="1" dirty="0" smtClean="0"/>
          </a:p>
          <a:p>
            <a:r>
              <a:rPr lang="ja-JP" altLang="en-US" sz="7200" b="1" dirty="0" smtClean="0"/>
              <a:t>入学式もおわり，</a:t>
            </a:r>
            <a:endParaRPr lang="en-US" altLang="ja-JP" sz="7200" b="1" dirty="0" smtClean="0"/>
          </a:p>
          <a:p>
            <a:r>
              <a:rPr lang="ja-JP" altLang="en-US" sz="7200" b="1" dirty="0" smtClean="0"/>
              <a:t>授業も始まりました</a:t>
            </a:r>
            <a:endParaRPr kumimoji="1"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1330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23" y="-43695"/>
            <a:ext cx="9304364" cy="69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-1" y="3072985"/>
            <a:ext cx="923394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   </a:t>
            </a:r>
            <a:r>
              <a:rPr lang="ja-JP" altLang="en-US" sz="2800" b="1" dirty="0" smtClean="0">
                <a:ln w="28575">
                  <a:solidFill>
                    <a:srgbClr val="FFFF00"/>
                  </a:solidFill>
                </a:ln>
              </a:rPr>
              <a:t>　　　　　　　　　　　   ほん   とう</a:t>
            </a:r>
            <a:endParaRPr lang="en-US" altLang="ja-JP" sz="2800" b="1" dirty="0" smtClean="0">
              <a:ln w="28575">
                <a:solidFill>
                  <a:srgbClr val="FFFF00"/>
                </a:solidFill>
              </a:ln>
            </a:endParaRPr>
          </a:p>
          <a:p>
            <a:r>
              <a:rPr lang="ja-JP" altLang="en-US" sz="6600" b="1" dirty="0" smtClean="0">
                <a:ln w="28575">
                  <a:solidFill>
                    <a:srgbClr val="FFFF00"/>
                  </a:solidFill>
                </a:ln>
              </a:rPr>
              <a:t>いよいよ本当の</a:t>
            </a:r>
            <a:endParaRPr lang="en-US" altLang="ja-JP" sz="6600" b="1" dirty="0" smtClean="0">
              <a:ln w="28575">
                <a:solidFill>
                  <a:srgbClr val="FFFF00"/>
                </a:solidFill>
              </a:ln>
            </a:endParaRPr>
          </a:p>
          <a:p>
            <a:r>
              <a:rPr lang="ja-JP" altLang="en-US" sz="6600" b="1" dirty="0" smtClean="0">
                <a:ln w="28575">
                  <a:solidFill>
                    <a:srgbClr val="FFFF00"/>
                  </a:solidFill>
                </a:ln>
              </a:rPr>
              <a:t>　　　　　　　　スタートです</a:t>
            </a:r>
            <a:endParaRPr lang="en-US" altLang="ja-JP" sz="6600" b="1" dirty="0" smtClean="0">
              <a:ln w="28575">
                <a:solidFill>
                  <a:srgbClr val="FFFF00"/>
                </a:solidFill>
              </a:ln>
            </a:endParaRPr>
          </a:p>
          <a:p>
            <a:r>
              <a:rPr lang="ja-JP" altLang="en-US" sz="6600" b="1" dirty="0">
                <a:ln w="28575">
                  <a:solidFill>
                    <a:srgbClr val="FFFF00"/>
                  </a:solidFill>
                </a:ln>
              </a:rPr>
              <a:t>今日</a:t>
            </a:r>
            <a:r>
              <a:rPr lang="ja-JP" altLang="en-US" sz="6600" b="1" dirty="0" smtClean="0">
                <a:ln w="28575">
                  <a:solidFill>
                    <a:srgbClr val="FFFF00"/>
                  </a:solidFill>
                </a:ln>
              </a:rPr>
              <a:t>は「　」</a:t>
            </a:r>
            <a:r>
              <a:rPr lang="ja-JP" altLang="en-US" sz="6000" b="1" dirty="0" smtClean="0">
                <a:ln w="28575">
                  <a:solidFill>
                    <a:srgbClr val="FFFF00"/>
                  </a:solidFill>
                </a:ln>
              </a:rPr>
              <a:t>のお話をします</a:t>
            </a:r>
            <a:endParaRPr lang="en-US" altLang="ja-JP" sz="6600" b="1" dirty="0" smtClean="0">
              <a:ln w="28575">
                <a:solidFill>
                  <a:srgbClr val="FFFF00"/>
                </a:solidFill>
              </a:ln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3023" cy="301302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1"/>
            <a:ext cx="3072984" cy="30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02432"/>
            <a:ext cx="9144000" cy="726043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-3980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○○小</a:t>
            </a:r>
            <a:r>
              <a:rPr lang="ja-JP" altLang="en-US" sz="4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に</a:t>
            </a:r>
            <a:r>
              <a:rPr kumimoji="1" lang="ja-JP" altLang="en-US" sz="4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よい風を　どんどん　</a:t>
            </a:r>
            <a:r>
              <a:rPr lang="ja-JP" altLang="en-US" sz="4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おこそう</a:t>
            </a:r>
            <a:endParaRPr kumimoji="1" lang="ja-JP" altLang="en-US" sz="4200" b="1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294" y="357946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あいさつ</a:t>
            </a:r>
            <a:endParaRPr kumimoji="1" lang="ja-JP" altLang="en-US" sz="54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528" y="492078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あったかことば</a:t>
            </a:r>
            <a:endParaRPr kumimoji="1" lang="ja-JP" altLang="en-US" sz="48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06" y="602364"/>
            <a:ext cx="9112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「　　　　　　　　　」プロジェクト</a:t>
            </a:r>
            <a:endParaRPr kumimoji="1" lang="ja-JP" altLang="en-US" sz="9600" dirty="0">
              <a:ln w="381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28271" y="3694677"/>
            <a:ext cx="539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おへそを向けて聞く</a:t>
            </a:r>
            <a:endParaRPr kumimoji="1" lang="ja-JP" altLang="en-US" sz="48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42746" y="5859105"/>
            <a:ext cx="695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予鈴</a:t>
            </a:r>
            <a:r>
              <a:rPr lang="ja-JP" altLang="en-US" sz="54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やチャイムで着席</a:t>
            </a:r>
            <a:endParaRPr kumimoji="1" lang="ja-JP" altLang="en-US" sz="54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8521" y="4935775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学習準備</a:t>
            </a:r>
            <a:endParaRPr kumimoji="1" lang="ja-JP" altLang="en-US" sz="54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6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1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7" name="小波 6"/>
          <p:cNvSpPr/>
          <p:nvPr/>
        </p:nvSpPr>
        <p:spPr>
          <a:xfrm>
            <a:off x="179512" y="1628800"/>
            <a:ext cx="8964488" cy="576064"/>
          </a:xfrm>
          <a:prstGeom prst="doubleWave">
            <a:avLst>
              <a:gd name="adj1" fmla="val 12500"/>
              <a:gd name="adj2" fmla="val -502"/>
            </a:avLst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155729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　</a:t>
            </a:r>
            <a:endParaRPr kumimoji="1" lang="en-US" altLang="ja-JP" sz="5400" dirty="0" smtClean="0"/>
          </a:p>
          <a:p>
            <a:r>
              <a:rPr lang="ja-JP" altLang="en-US" sz="5400" b="1" dirty="0" smtClean="0"/>
              <a:t> いろいろな風をふかせましょう</a:t>
            </a:r>
            <a:endParaRPr kumimoji="1" lang="en-US" altLang="ja-JP" sz="5400" b="1" dirty="0" smtClean="0"/>
          </a:p>
          <a:p>
            <a:endParaRPr lang="en-US" altLang="ja-JP" sz="4400" dirty="0" smtClean="0"/>
          </a:p>
          <a:p>
            <a:r>
              <a:rPr lang="ja-JP" altLang="en-US" sz="44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・あいさつの 風</a:t>
            </a:r>
            <a:endParaRPr lang="en-US" altLang="ja-JP" sz="4400" b="1" dirty="0" smtClean="0">
              <a:ln w="285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kumimoji="1" lang="en-US" altLang="ja-JP" sz="4400" b="1" dirty="0" smtClean="0">
              <a:ln w="285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kumimoji="1" lang="ja-JP" altLang="en-US" sz="44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・おそうじ がんばるの 風</a:t>
            </a:r>
            <a:endParaRPr kumimoji="1" lang="en-US" altLang="ja-JP" sz="4400" b="1" dirty="0" smtClean="0">
              <a:ln w="285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　　　　　    </a:t>
            </a:r>
            <a:r>
              <a:rPr lang="ja-JP" altLang="en-US" sz="28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おも</a:t>
            </a:r>
            <a:r>
              <a:rPr lang="ja-JP" altLang="en-US" sz="44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　　　　</a:t>
            </a:r>
            <a:endParaRPr lang="en-US" altLang="ja-JP" sz="4400" b="1" dirty="0" smtClean="0">
              <a:ln w="285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・やさしい 思いやりの 風</a:t>
            </a:r>
            <a:endParaRPr kumimoji="1" lang="ja-JP" altLang="en-US" sz="4400" b="1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図 4" descr="204097おかえりなさい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1790328" cy="1790328"/>
          </a:xfrm>
          <a:prstGeom prst="rect">
            <a:avLst/>
          </a:prstGeom>
        </p:spPr>
      </p:pic>
      <p:pic>
        <p:nvPicPr>
          <p:cNvPr id="6" name="図 5" descr="204061掃除をする（2）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284984"/>
            <a:ext cx="1872208" cy="1872208"/>
          </a:xfrm>
          <a:prstGeom prst="rect">
            <a:avLst/>
          </a:prstGeom>
        </p:spPr>
      </p:pic>
      <p:pic>
        <p:nvPicPr>
          <p:cNvPr id="8" name="図 7" descr="204018助ける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373216"/>
            <a:ext cx="1296144" cy="1296144"/>
          </a:xfrm>
          <a:prstGeom prst="rect">
            <a:avLst/>
          </a:prstGeom>
        </p:spPr>
      </p:pic>
      <p:pic>
        <p:nvPicPr>
          <p:cNvPr id="9" name="図 8" descr="204029呼ぶ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5229200"/>
            <a:ext cx="1430288" cy="14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吹き出し 10"/>
          <p:cNvSpPr/>
          <p:nvPr/>
        </p:nvSpPr>
        <p:spPr>
          <a:xfrm>
            <a:off x="2483768" y="5013176"/>
            <a:ext cx="2808312" cy="1296144"/>
          </a:xfrm>
          <a:prstGeom prst="wedgeRoundRectCallout">
            <a:avLst>
              <a:gd name="adj1" fmla="val -59265"/>
              <a:gd name="adj2" fmla="val 86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88640"/>
            <a:ext cx="388843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あいさつ</a:t>
            </a:r>
            <a:endParaRPr kumimoji="1" lang="ja-JP" altLang="en-US" sz="66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図 2" descr="204080あいさつ（総称）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76672"/>
            <a:ext cx="1646312" cy="1646312"/>
          </a:xfrm>
          <a:prstGeom prst="rect">
            <a:avLst/>
          </a:prstGeom>
        </p:spPr>
      </p:pic>
      <p:pic>
        <p:nvPicPr>
          <p:cNvPr id="4" name="図 3" descr="204099がんばりました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085184"/>
            <a:ext cx="1574304" cy="1574304"/>
          </a:xfrm>
          <a:prstGeom prst="rect">
            <a:avLst/>
          </a:prstGeom>
        </p:spPr>
      </p:pic>
      <p:pic>
        <p:nvPicPr>
          <p:cNvPr id="5" name="図 4" descr="204012会う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1728192" cy="172819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9182" y="1412776"/>
            <a:ext cx="9034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600" dirty="0" smtClean="0"/>
              <a:t>あいさつは人と人をつなぐ</a:t>
            </a:r>
          </a:p>
          <a:p>
            <a:pPr>
              <a:lnSpc>
                <a:spcPct val="150000"/>
              </a:lnSpc>
            </a:pPr>
            <a:r>
              <a:rPr lang="ja-JP" altLang="ja-JP" sz="3600" dirty="0" smtClean="0"/>
              <a:t>あいさつ</a:t>
            </a:r>
            <a:r>
              <a:rPr lang="ja-JP" altLang="en-US" sz="3600" dirty="0" smtClean="0"/>
              <a:t>をすると，</a:t>
            </a:r>
            <a:r>
              <a:rPr lang="ja-JP" altLang="ja-JP" sz="3600" dirty="0" smtClean="0"/>
              <a:t>お</a:t>
            </a:r>
            <a:r>
              <a:rPr lang="ja-JP" altLang="en-US" sz="3600" dirty="0" smtClean="0"/>
              <a:t>たが</a:t>
            </a:r>
            <a:r>
              <a:rPr lang="ja-JP" altLang="ja-JP" sz="3600" dirty="0" smtClean="0"/>
              <a:t>いに気持ちよ</a:t>
            </a:r>
            <a:r>
              <a:rPr lang="ja-JP" altLang="en-US" sz="3600" dirty="0" smtClean="0"/>
              <a:t>くなる</a:t>
            </a:r>
            <a:endParaRPr lang="ja-JP" altLang="ja-JP" sz="3600" dirty="0" smtClean="0"/>
          </a:p>
          <a:p>
            <a:pPr>
              <a:lnSpc>
                <a:spcPct val="150000"/>
              </a:lnSpc>
            </a:pPr>
            <a:r>
              <a:rPr lang="ja-JP" altLang="ja-JP" sz="3600" dirty="0" smtClean="0"/>
              <a:t>いろいろな人と仲よくなれる魔法のことば</a:t>
            </a:r>
            <a:endParaRPr lang="en-US" altLang="ja-JP" sz="3600" dirty="0" smtClean="0"/>
          </a:p>
          <a:p>
            <a:pPr>
              <a:lnSpc>
                <a:spcPct val="150000"/>
              </a:lnSpc>
            </a:pPr>
            <a:r>
              <a:rPr lang="ja-JP" altLang="en-US" sz="3600" dirty="0" smtClean="0"/>
              <a:t>よ</a:t>
            </a:r>
            <a:r>
              <a:rPr lang="ja-JP" altLang="ja-JP" sz="3600" dirty="0" smtClean="0"/>
              <a:t>い人間関係を</a:t>
            </a:r>
            <a:r>
              <a:rPr lang="ja-JP" altLang="en-US" sz="3600" dirty="0" smtClean="0"/>
              <a:t>きず</a:t>
            </a:r>
            <a:r>
              <a:rPr lang="ja-JP" altLang="ja-JP" sz="3600" dirty="0" smtClean="0"/>
              <a:t>くきっかけとなる近道</a:t>
            </a:r>
            <a:endParaRPr lang="ja-JP" altLang="ja-JP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7750" y="297547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ま ほ う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4545" y="378380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err="1" smtClean="0"/>
              <a:t>にんげん</a:t>
            </a:r>
            <a:r>
              <a:rPr lang="ja-JP" altLang="en-US" sz="2000" dirty="0" smtClean="0"/>
              <a:t>かんけい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23344" y="3792808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err="1" smtClean="0"/>
              <a:t>ちか</a:t>
            </a:r>
            <a:r>
              <a:rPr lang="ja-JP" altLang="en-US" sz="2000" dirty="0" smtClean="0"/>
              <a:t>みち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27784" y="508518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あいて</a:t>
            </a:r>
            <a:r>
              <a:rPr kumimoji="1" lang="ja-JP" altLang="en-US" sz="2400" b="1" dirty="0" smtClean="0"/>
              <a:t>の目を見て</a:t>
            </a:r>
            <a:endParaRPr kumimoji="1" lang="en-US" altLang="ja-JP" sz="2400" b="1" dirty="0" smtClean="0"/>
          </a:p>
          <a:p>
            <a:r>
              <a:rPr lang="ja-JP" altLang="en-US" sz="2400" b="1" dirty="0" err="1" smtClean="0"/>
              <a:t>えが</a:t>
            </a:r>
            <a:r>
              <a:rPr lang="ja-JP" altLang="en-US" sz="2400" b="1" dirty="0" smtClean="0"/>
              <a:t>おで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聞こえる大きさで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63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ふわふわ.jpg"/>
          <p:cNvPicPr>
            <a:picLocks noChangeAspect="1"/>
          </p:cNvPicPr>
          <p:nvPr/>
        </p:nvPicPr>
        <p:blipFill>
          <a:blip r:embed="rId2" cstate="print"/>
          <a:srcRect l="5447" r="13252" b="2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9512" y="116632"/>
            <a:ext cx="5688632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あったかことば</a:t>
            </a:r>
            <a:endParaRPr kumimoji="1" lang="ja-JP" altLang="en-US" sz="6600" b="1" dirty="0">
              <a:ln w="381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3284984"/>
            <a:ext cx="3672408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kumimoji="1"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ありがとう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1232962">
            <a:off x="251520" y="1484784"/>
            <a:ext cx="4392488" cy="92333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だいじょうぶ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437112"/>
            <a:ext cx="2736304" cy="9233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やるね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5445224"/>
            <a:ext cx="2880320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すごい！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2204864"/>
            <a:ext cx="4572000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がんばったね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4437112"/>
            <a:ext cx="4464496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気にするな！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6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44016" y="1484784"/>
            <a:ext cx="889248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3300" dirty="0" smtClean="0"/>
              <a:t>・あったか言葉を言われたら気持ちがよ</a:t>
            </a:r>
            <a:r>
              <a:rPr lang="ja-JP" altLang="en-US" sz="3300" dirty="0" smtClean="0"/>
              <a:t>くなります</a:t>
            </a:r>
            <a:endParaRPr lang="en-US" altLang="ja-JP" sz="3300" dirty="0" smtClean="0"/>
          </a:p>
          <a:p>
            <a:pPr>
              <a:lnSpc>
                <a:spcPct val="150000"/>
              </a:lnSpc>
            </a:pPr>
            <a:r>
              <a:rPr lang="ja-JP" altLang="en-US" sz="3600" dirty="0" smtClean="0"/>
              <a:t>・</a:t>
            </a:r>
            <a:r>
              <a:rPr lang="ja-JP" altLang="ja-JP" sz="3600" dirty="0" smtClean="0"/>
              <a:t>言った人も気持ちがよ</a:t>
            </a:r>
            <a:r>
              <a:rPr lang="ja-JP" altLang="en-US" sz="3600" dirty="0" smtClean="0"/>
              <a:t>くなります</a:t>
            </a:r>
            <a:endParaRPr lang="ja-JP" altLang="ja-JP" sz="3600" dirty="0" smtClean="0"/>
          </a:p>
          <a:p>
            <a:pPr>
              <a:lnSpc>
                <a:spcPct val="150000"/>
              </a:lnSpc>
            </a:pPr>
            <a:r>
              <a:rPr lang="ja-JP" altLang="ja-JP" sz="3600" dirty="0" smtClean="0"/>
              <a:t>・友</a:t>
            </a:r>
            <a:r>
              <a:rPr lang="ja-JP" altLang="en-US" sz="3600" dirty="0" smtClean="0"/>
              <a:t>だち</a:t>
            </a:r>
            <a:r>
              <a:rPr lang="ja-JP" altLang="ja-JP" sz="3600" dirty="0" smtClean="0"/>
              <a:t>との仲もよく</a:t>
            </a:r>
            <a:r>
              <a:rPr lang="ja-JP" altLang="en-US" sz="3600" dirty="0" smtClean="0"/>
              <a:t>なります</a:t>
            </a:r>
            <a:endParaRPr lang="en-US" altLang="ja-JP" sz="36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251520" y="4581128"/>
            <a:ext cx="7056784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000" dirty="0" smtClean="0"/>
              <a:t>言われた人が他の人にも言って</a:t>
            </a:r>
            <a:endParaRPr lang="en-US" altLang="ja-JP" sz="4000" dirty="0" smtClean="0"/>
          </a:p>
          <a:p>
            <a:r>
              <a:rPr lang="ja-JP" altLang="en-US" sz="4000" dirty="0" smtClean="0"/>
              <a:t>どんどん輪（わ）が広がると</a:t>
            </a:r>
            <a:endParaRPr lang="en-US" altLang="ja-JP" sz="4000" dirty="0" smtClean="0"/>
          </a:p>
          <a:p>
            <a:r>
              <a:rPr lang="ja-JP" altLang="en-US" sz="4000" dirty="0" smtClean="0"/>
              <a:t>いいですね</a:t>
            </a:r>
            <a:endParaRPr lang="ja-JP" altLang="ja-JP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116632"/>
            <a:ext cx="5688632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あったかことば</a:t>
            </a:r>
            <a:endParaRPr kumimoji="1" lang="ja-JP" altLang="en-US" sz="6600" b="1" dirty="0">
              <a:ln w="381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940152" y="1988840"/>
            <a:ext cx="3390900" cy="3810000"/>
            <a:chOff x="5753100" y="1340768"/>
            <a:chExt cx="3390900" cy="3810000"/>
          </a:xfrm>
        </p:grpSpPr>
        <p:pic>
          <p:nvPicPr>
            <p:cNvPr id="14" name="図 13" descr="figure_ta-d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3100" y="1340768"/>
              <a:ext cx="3390900" cy="3810000"/>
            </a:xfrm>
            <a:prstGeom prst="rect">
              <a:avLst/>
            </a:prstGeom>
          </p:spPr>
        </p:pic>
        <p:pic>
          <p:nvPicPr>
            <p:cNvPr id="3074" name="Picture 2" descr="「心」の画像検索結果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634359">
              <a:off x="7020272" y="2636912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2651593" y="2168725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き  も 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5171" y="1385213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き  も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53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227</Words>
  <Application>Microsoft Office PowerPoint</Application>
  <PresentationFormat>画面に合わせる (4:3)</PresentationFormat>
  <Paragraphs>98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テーマ</vt:lpstr>
      <vt:lpstr>年度始めの校長先生のお話スライド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sensei</dc:creator>
  <cp:lastModifiedBy>田中 清章</cp:lastModifiedBy>
  <cp:revision>15</cp:revision>
  <cp:lastPrinted>2018-02-27T04:49:57Z</cp:lastPrinted>
  <dcterms:created xsi:type="dcterms:W3CDTF">2016-12-15T01:57:22Z</dcterms:created>
  <dcterms:modified xsi:type="dcterms:W3CDTF">2018-03-02T07:19:15Z</dcterms:modified>
</cp:coreProperties>
</file>