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8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27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0624EA-9EE5-4163-91BE-F7F49BA1C718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1233488"/>
            <a:ext cx="44370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768331-2B9A-4F69-BE03-D7B2AF17FC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336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27825B-3E39-4822-9248-48416ABCED1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21422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B225-1600-49D9-8527-0B148E819DEB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9DC1-4E0D-428F-8A8B-3F8A8BE9B9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9747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B225-1600-49D9-8527-0B148E819DEB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9DC1-4E0D-428F-8A8B-3F8A8BE9B9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9510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B225-1600-49D9-8527-0B148E819DEB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9DC1-4E0D-428F-8A8B-3F8A8BE9B9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3677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B225-1600-49D9-8527-0B148E819DEB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9DC1-4E0D-428F-8A8B-3F8A8BE9B9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78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B225-1600-49D9-8527-0B148E819DEB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9DC1-4E0D-428F-8A8B-3F8A8BE9B9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2760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B225-1600-49D9-8527-0B148E819DEB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9DC1-4E0D-428F-8A8B-3F8A8BE9B9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5205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B225-1600-49D9-8527-0B148E819DEB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9DC1-4E0D-428F-8A8B-3F8A8BE9B9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9443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B225-1600-49D9-8527-0B148E819DEB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9DC1-4E0D-428F-8A8B-3F8A8BE9B9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2976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B225-1600-49D9-8527-0B148E819DEB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9DC1-4E0D-428F-8A8B-3F8A8BE9B9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6677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B225-1600-49D9-8527-0B148E819DEB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9DC1-4E0D-428F-8A8B-3F8A8BE9B9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480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B225-1600-49D9-8527-0B148E819DEB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9DC1-4E0D-428F-8A8B-3F8A8BE9B9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552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83B225-1600-49D9-8527-0B148E819DEB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F49DC1-4E0D-428F-8A8B-3F8A8BE9B9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6352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13" Type="http://schemas.openxmlformats.org/officeDocument/2006/relationships/hyperlink" Target="http://www.google.co.jp/url?sa=i&amp;rct=j&amp;q=&amp;esrc=s&amp;source=images&amp;cd=&amp;cad=rja&amp;uact=8&amp;ved=0ahUKEwimg7bbvZPQAhVIy7wKHZD0ArYQjRwIBw&amp;url=http://store.ito-ya.co.jp/category/3540/&amp;bvm=bv.137904068,d.dGc&amp;psig=AFQjCNH_qOtPhFlTR9MFsseoBQKKx77owQ&amp;ust=1478499423575666" TargetMode="External"/><Relationship Id="rId18" Type="http://schemas.openxmlformats.org/officeDocument/2006/relationships/image" Target="../media/image9.gif"/><Relationship Id="rId3" Type="http://schemas.openxmlformats.org/officeDocument/2006/relationships/hyperlink" Target="https://www.google.co.jp/url?sa=i&amp;rct=j&amp;q=&amp;esrc=s&amp;source=images&amp;cd=&amp;cad=rja&amp;uact=8&amp;ved=0ahUKEwiM8N-3vJPQAhVEwbwKHXk_DesQjRwIBw&amp;url=https://ten.tokyo-shoseki.co.jp/text/shou/&amp;bvm=bv.137904068,d.dGc&amp;psig=AFQjCNEUhFqLg2owDn84TVmG44cQ-msmoQ&amp;ust=1478499070701884" TargetMode="External"/><Relationship Id="rId7" Type="http://schemas.openxmlformats.org/officeDocument/2006/relationships/hyperlink" Target="http://www.google.co.jp/url?sa=i&amp;rct=j&amp;q=&amp;esrc=s&amp;source=images&amp;cd=&amp;cad=rja&amp;uact=8&amp;ved=0ahUKEwj-scftvJPQAhWIULwKHfSdCtIQjRwIBw&amp;url=http://store.ito-ya.co.jp/item/49027789734551.html&amp;bvm=bv.137904068,d.dGc&amp;psig=AFQjCNHC6lvJxQXNVzLDR4xorzIGJoF5YA&amp;ust=1478499191629833" TargetMode="External"/><Relationship Id="rId12" Type="http://schemas.openxmlformats.org/officeDocument/2006/relationships/image" Target="../media/image5.jpeg"/><Relationship Id="rId17" Type="http://schemas.openxmlformats.org/officeDocument/2006/relationships/image" Target="../media/image8.gif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eg"/><Relationship Id="rId11" Type="http://schemas.openxmlformats.org/officeDocument/2006/relationships/hyperlink" Target="https://www.google.co.jp/url?sa=i&amp;rct=j&amp;q=&amp;esrc=s&amp;source=images&amp;cd=&amp;cad=rja&amp;uact=8&amp;ved=0ahUKEwjtmczDvZPQAhVJzbwKHXOUAOgQjRwIBw&amp;url=https://www.amazon.co.jp/%E3%83%88%E3%83%B3%E3%83%9C%E9%89%9B%E7%AD%86-%E6%B6%88%E3%81%97%E3%82%B4%E3%83%A0-MONO-PE01-JCA-061/dp/B0016GLW0O&amp;bvm=bv.137904068,d.dGc&amp;psig=AFQjCNFPqu6NMwErleqG2cq1zmEXrSs1Rw&amp;ust=1478499373314908" TargetMode="External"/><Relationship Id="rId5" Type="http://schemas.openxmlformats.org/officeDocument/2006/relationships/hyperlink" Target="http://www.google.co.jp/url?sa=i&amp;rct=j&amp;q=&amp;esrc=s&amp;source=images&amp;cd=&amp;cad=rja&amp;uact=8&amp;ved=0ahUKEwix7qfSvJPQAhXBv7wKHZqzD6sQjRwIBw&amp;url=http://www.dena-ec.com/keyword/%E3%81%8B%E3%82%8F%E3%81%84%E3%81%84%E5%AD%A6%E7%BF%92%E3%83%8E%E3%83%BC%E3%83%88/&amp;bvm=bv.137904068,d.dGc&amp;psig=AFQjCNHxqxH9AcB8rykf2JORfJRVrAncfA&amp;ust=1478499117443800" TargetMode="External"/><Relationship Id="rId15" Type="http://schemas.openxmlformats.org/officeDocument/2006/relationships/hyperlink" Target="https://www.google.co.jp/url?sa=i&amp;rct=j&amp;q=&amp;esrc=s&amp;source=images&amp;cd=&amp;cad=rja&amp;uact=8&amp;ved=0ahUKEwiQh7CdvpPQAhWBwbwKHcnWAVgQjRwIBw&amp;url=https://www.amazon.co.jp/%E4%B8%8B%E6%95%B7%E3%81%8D/b?ie%3DUTF8%26node%3D89387051&amp;bvm=bv.137904068,d.dGc&amp;psig=AFQjCNEZtGL651VtlbNjQ71BaGxhOTBwCw&amp;ust=1478499539491737" TargetMode="External"/><Relationship Id="rId10" Type="http://schemas.openxmlformats.org/officeDocument/2006/relationships/image" Target="../media/image4.jpeg"/><Relationship Id="rId4" Type="http://schemas.openxmlformats.org/officeDocument/2006/relationships/image" Target="../media/image1.png"/><Relationship Id="rId9" Type="http://schemas.openxmlformats.org/officeDocument/2006/relationships/hyperlink" Target="http://www.google.co.jp/url?sa=i&amp;rct=j&amp;q=&amp;esrc=s&amp;source=images&amp;cd=&amp;cad=rja&amp;uact=8&amp;ved=0ahUKEwjml_ycvZPQAhVHabwKHRKbBMUQjRwIBw&amp;url=http://www.askul.co.jp/p/330042/&amp;bvm=bv.137904068,d.dGc&amp;psig=AFQjCNHYiJAE7AN3DFwiJonH1v8Cn7pfWw&amp;ust=1478499258687493" TargetMode="External"/><Relationship Id="rId1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4893" y="5760"/>
            <a:ext cx="4478952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じゅぎょう　　じゅんび</a:t>
            </a:r>
            <a:endParaRPr lang="en-US" altLang="ja-JP" sz="36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r>
              <a:rPr lang="ja-JP" altLang="en-US" sz="6600" b="1" dirty="0" smtClean="0">
                <a:ln w="381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授業</a:t>
            </a:r>
            <a:r>
              <a:rPr lang="ja-JP" altLang="en-US" sz="6600" b="1" dirty="0">
                <a:ln w="381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の準備</a:t>
            </a:r>
            <a:endParaRPr kumimoji="1" lang="ja-JP" altLang="en-US" sz="6600" b="1" dirty="0">
              <a:ln w="381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1604027"/>
            <a:ext cx="933973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 smtClean="0"/>
              <a:t>やす　　じかん　　　　　　　　　つぎ　　が</a:t>
            </a:r>
            <a:r>
              <a:rPr lang="ja-JP" altLang="en-US" sz="2400" dirty="0" err="1" smtClean="0"/>
              <a:t>くしゅう</a:t>
            </a:r>
            <a:r>
              <a:rPr lang="ja-JP" altLang="en-US" sz="2400" dirty="0" smtClean="0"/>
              <a:t>　じゅんび</a:t>
            </a:r>
            <a:endParaRPr kumimoji="1" lang="en-US" altLang="ja-JP" sz="2400" dirty="0" smtClean="0"/>
          </a:p>
          <a:p>
            <a:r>
              <a:rPr lang="ja-JP" altLang="en-US" sz="3600" dirty="0"/>
              <a:t>休み時間</a:t>
            </a:r>
            <a:r>
              <a:rPr lang="ja-JP" altLang="en-US" sz="3600" dirty="0" smtClean="0"/>
              <a:t>のうちに，次の学習の準備を</a:t>
            </a:r>
            <a:endParaRPr lang="en-US" altLang="ja-JP" sz="3600" dirty="0" smtClean="0"/>
          </a:p>
          <a:p>
            <a:r>
              <a:rPr lang="ja-JP" altLang="en-US" sz="3600" dirty="0" smtClean="0"/>
              <a:t>しましょう</a:t>
            </a:r>
            <a:endParaRPr kumimoji="1" lang="ja-JP" altLang="en-US" sz="3600" dirty="0"/>
          </a:p>
        </p:txBody>
      </p:sp>
      <p:grpSp>
        <p:nvGrpSpPr>
          <p:cNvPr id="16" name="グループ化 15"/>
          <p:cNvGrpSpPr/>
          <p:nvPr/>
        </p:nvGrpSpPr>
        <p:grpSpPr>
          <a:xfrm>
            <a:off x="107504" y="3573016"/>
            <a:ext cx="8803123" cy="3168352"/>
            <a:chOff x="107504" y="3573016"/>
            <a:chExt cx="8803123" cy="3168352"/>
          </a:xfrm>
        </p:grpSpPr>
        <p:grpSp>
          <p:nvGrpSpPr>
            <p:cNvPr id="6" name="グループ化 5"/>
            <p:cNvGrpSpPr/>
            <p:nvPr/>
          </p:nvGrpSpPr>
          <p:grpSpPr>
            <a:xfrm>
              <a:off x="107504" y="3573016"/>
              <a:ext cx="6264696" cy="3168352"/>
              <a:chOff x="107504" y="3645024"/>
              <a:chExt cx="6264696" cy="3168352"/>
            </a:xfrm>
          </p:grpSpPr>
          <p:sp>
            <p:nvSpPr>
              <p:cNvPr id="5" name="正方形/長方形 4"/>
              <p:cNvSpPr/>
              <p:nvPr/>
            </p:nvSpPr>
            <p:spPr>
              <a:xfrm>
                <a:off x="107504" y="3645024"/>
                <a:ext cx="6264696" cy="3168352"/>
              </a:xfrm>
              <a:prstGeom prst="rect">
                <a:avLst/>
              </a:prstGeom>
              <a:ln w="57150"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r>
                  <a:rPr kumimoji="1" lang="ja-JP" altLang="en-US" sz="2400" dirty="0" smtClean="0"/>
                  <a:t>つくえ　うえ　　　</a:t>
                </a:r>
                <a:r>
                  <a:rPr kumimoji="1" lang="ja-JP" altLang="en-US" sz="2400" dirty="0" err="1" smtClean="0"/>
                  <a:t>てん</a:t>
                </a:r>
                <a:endParaRPr kumimoji="1" lang="en-US" altLang="ja-JP" sz="2400" dirty="0" smtClean="0"/>
              </a:p>
              <a:p>
                <a:r>
                  <a:rPr kumimoji="1" lang="ja-JP" altLang="en-US" sz="3600" dirty="0" smtClean="0"/>
                  <a:t>机の上に７点セット</a:t>
                </a:r>
                <a:endParaRPr kumimoji="1" lang="ja-JP" altLang="en-US" sz="3600" dirty="0"/>
              </a:p>
            </p:txBody>
          </p:sp>
          <p:pic>
            <p:nvPicPr>
              <p:cNvPr id="1026" name="Picture 2" descr="「教科書　国語　東京書籍」の画像検索結果">
                <a:hlinkClick r:id="rId3"/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1520" y="4797151"/>
                <a:ext cx="1224136" cy="170477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28" name="Picture 4" descr="「国語ノート 17マス」の画像検索結果">
                <a:hlinkClick r:id="rId5"/>
              </p:cNvPr>
              <p:cNvPicPr>
                <a:picLocks noChangeAspect="1" noChangeArrowheads="1"/>
              </p:cNvPicPr>
              <p:nvPr/>
            </p:nvPicPr>
            <p:blipFill rotWithShape="1"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4478" r="15983"/>
              <a:stretch/>
            </p:blipFill>
            <p:spPr bwMode="auto">
              <a:xfrm>
                <a:off x="1659474" y="4845829"/>
                <a:ext cx="1117775" cy="160742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30" name="Picture 6" descr="「鉛筆」の画像検索結果">
                <a:hlinkClick r:id="rId7"/>
              </p:cNvPr>
              <p:cNvPicPr>
                <a:picLocks noChangeAspect="1" noChangeArrowheads="1"/>
              </p:cNvPicPr>
              <p:nvPr/>
            </p:nvPicPr>
            <p:blipFill rotWithShape="1"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46420" b="46440"/>
              <a:stretch/>
            </p:blipFill>
            <p:spPr bwMode="auto">
              <a:xfrm rot="5400000">
                <a:off x="4545970" y="5071913"/>
                <a:ext cx="2664248" cy="19023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9" name="Picture 6" descr="「鉛筆」の画像検索結果">
                <a:hlinkClick r:id="rId7"/>
              </p:cNvPr>
              <p:cNvPicPr>
                <a:picLocks noChangeAspect="1" noChangeArrowheads="1"/>
              </p:cNvPicPr>
              <p:nvPr/>
            </p:nvPicPr>
            <p:blipFill rotWithShape="1"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46420" b="46440"/>
              <a:stretch/>
            </p:blipFill>
            <p:spPr bwMode="auto">
              <a:xfrm rot="5400000">
                <a:off x="4775154" y="5062074"/>
                <a:ext cx="2664248" cy="19023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32" name="Picture 8" descr="「赤鉛筆」の画像検索結果">
                <a:hlinkClick r:id="rId9"/>
              </p:cNvPr>
              <p:cNvPicPr>
                <a:picLocks noChangeAspect="1" noChangeArrowheads="1"/>
              </p:cNvPicPr>
              <p:nvPr/>
            </p:nvPicPr>
            <p:blipFill rotWithShape="1"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64913" b="29826"/>
              <a:stretch/>
            </p:blipFill>
            <p:spPr bwMode="auto">
              <a:xfrm rot="5400000" flipV="1">
                <a:off x="4200134" y="5028290"/>
                <a:ext cx="2741979" cy="14426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34" name="Picture 10" descr="「消しゴム」の画像検索結果">
                <a:hlinkClick r:id="rId11"/>
              </p:cNvPr>
              <p:cNvPicPr>
                <a:picLocks noChangeAspect="1" noChangeArrowheads="1"/>
              </p:cNvPicPr>
              <p:nvPr/>
            </p:nvPicPr>
            <p:blipFill rotWithShape="1">
              <a:blip r:embed="rId1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16" t="29034" r="4738" b="31254"/>
              <a:stretch/>
            </p:blipFill>
            <p:spPr bwMode="auto">
              <a:xfrm rot="5400000">
                <a:off x="4061559" y="5799573"/>
                <a:ext cx="903113" cy="39436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36" name="Picture 12" descr="「定規」の画像検索結果">
                <a:hlinkClick r:id="rId13"/>
              </p:cNvPr>
              <p:cNvPicPr>
                <a:picLocks noChangeAspect="1" noChangeArrowheads="1"/>
              </p:cNvPicPr>
              <p:nvPr/>
            </p:nvPicPr>
            <p:blipFill rotWithShape="1"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41647" b="40271"/>
              <a:stretch/>
            </p:blipFill>
            <p:spPr bwMode="auto">
              <a:xfrm rot="16200000">
                <a:off x="3741193" y="4975395"/>
                <a:ext cx="2869124" cy="51880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38" name="Picture 14" descr="「下敷き」の画像検索結果">
                <a:hlinkClick r:id="rId15"/>
              </p:cNvPr>
              <p:cNvPicPr>
                <a:picLocks noChangeAspect="1" noChangeArrowheads="1"/>
              </p:cNvPicPr>
              <p:nvPr/>
            </p:nvPicPr>
            <p:blipFill rotWithShape="1"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5864" t="3577" r="15645" b="3223"/>
              <a:stretch/>
            </p:blipFill>
            <p:spPr bwMode="auto">
              <a:xfrm>
                <a:off x="2987824" y="4918062"/>
                <a:ext cx="1075112" cy="146295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8" name="角丸四角形吹き出し 7"/>
            <p:cNvSpPr/>
            <p:nvPr/>
          </p:nvSpPr>
          <p:spPr>
            <a:xfrm>
              <a:off x="6822395" y="3661716"/>
              <a:ext cx="2088232" cy="1239115"/>
            </a:xfrm>
            <a:prstGeom prst="wedgeRoundRectCallout">
              <a:avLst>
                <a:gd name="adj1" fmla="val -82137"/>
                <a:gd name="adj2" fmla="val -23842"/>
                <a:gd name="adj3" fmla="val 16667"/>
              </a:avLst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3600" dirty="0" smtClean="0"/>
                <a:t>けずっている</a:t>
              </a:r>
              <a:endParaRPr lang="en-US" altLang="ja-JP" sz="3600" dirty="0" smtClean="0"/>
            </a:p>
          </p:txBody>
        </p:sp>
        <p:pic>
          <p:nvPicPr>
            <p:cNvPr id="10" name="図 9"/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94096" y="4996538"/>
              <a:ext cx="1744830" cy="1744830"/>
            </a:xfrm>
            <a:prstGeom prst="rect">
              <a:avLst/>
            </a:prstGeom>
          </p:spPr>
        </p:pic>
      </p:grpSp>
      <p:grpSp>
        <p:nvGrpSpPr>
          <p:cNvPr id="15" name="グループ化 14"/>
          <p:cNvGrpSpPr/>
          <p:nvPr/>
        </p:nvGrpSpPr>
        <p:grpSpPr>
          <a:xfrm>
            <a:off x="2051720" y="260692"/>
            <a:ext cx="6864656" cy="3109271"/>
            <a:chOff x="2051720" y="260692"/>
            <a:chExt cx="6864656" cy="3109271"/>
          </a:xfrm>
        </p:grpSpPr>
        <p:grpSp>
          <p:nvGrpSpPr>
            <p:cNvPr id="14" name="グループ化 13"/>
            <p:cNvGrpSpPr/>
            <p:nvPr/>
          </p:nvGrpSpPr>
          <p:grpSpPr>
            <a:xfrm>
              <a:off x="2051720" y="1968074"/>
              <a:ext cx="6864656" cy="1401889"/>
              <a:chOff x="2051720" y="1968074"/>
              <a:chExt cx="6864656" cy="1401889"/>
            </a:xfrm>
          </p:grpSpPr>
          <p:pic>
            <p:nvPicPr>
              <p:cNvPr id="12" name="図 11"/>
              <p:cNvPicPr>
                <a:picLocks noChangeAspect="1"/>
              </p:cNvPicPr>
              <p:nvPr/>
            </p:nvPicPr>
            <p:blipFill rotWithShape="1">
              <a:blip r:embed="rId1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3612" b="32015"/>
              <a:stretch/>
            </p:blipFill>
            <p:spPr>
              <a:xfrm>
                <a:off x="7341207" y="1968074"/>
                <a:ext cx="1575169" cy="1401889"/>
              </a:xfrm>
              <a:prstGeom prst="rect">
                <a:avLst/>
              </a:prstGeom>
            </p:spPr>
          </p:pic>
          <p:sp>
            <p:nvSpPr>
              <p:cNvPr id="7" name="正方形/長方形 6"/>
              <p:cNvSpPr/>
              <p:nvPr/>
            </p:nvSpPr>
            <p:spPr>
              <a:xfrm>
                <a:off x="2051720" y="2653301"/>
                <a:ext cx="5472608" cy="716662"/>
              </a:xfrm>
              <a:prstGeom prst="rect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sz="3600" dirty="0" smtClean="0">
                    <a:solidFill>
                      <a:schemeClr val="tx1"/>
                    </a:solidFill>
                  </a:rPr>
                  <a:t>授業に集中</a:t>
                </a:r>
                <a:r>
                  <a:rPr lang="ja-JP" altLang="en-US" sz="2400" b="1" dirty="0" smtClean="0">
                    <a:solidFill>
                      <a:schemeClr val="tx1"/>
                    </a:solidFill>
                  </a:rPr>
                  <a:t>（しゅうちゅう）</a:t>
                </a:r>
                <a:r>
                  <a:rPr lang="ja-JP" altLang="en-US" sz="3600" dirty="0" smtClean="0">
                    <a:solidFill>
                      <a:schemeClr val="tx1"/>
                    </a:solidFill>
                  </a:rPr>
                  <a:t>できる</a:t>
                </a:r>
                <a:endParaRPr kumimoji="1" lang="ja-JP" altLang="en-US" sz="36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3" name="角丸四角形吹き出し 12"/>
            <p:cNvSpPr/>
            <p:nvPr/>
          </p:nvSpPr>
          <p:spPr>
            <a:xfrm>
              <a:off x="5571123" y="260692"/>
              <a:ext cx="3167803" cy="1152128"/>
            </a:xfrm>
            <a:prstGeom prst="wedgeRoundRectCallout">
              <a:avLst>
                <a:gd name="adj1" fmla="val 35092"/>
                <a:gd name="adj2" fmla="val 107678"/>
                <a:gd name="adj3" fmla="val 16667"/>
              </a:avLst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sz="2800" b="1" dirty="0" smtClean="0"/>
                <a:t>みんなできてる</a:t>
              </a:r>
              <a:r>
                <a:rPr lang="en-US" altLang="ja-JP" sz="2800" b="1" dirty="0" smtClean="0"/>
                <a:t>!!</a:t>
              </a:r>
            </a:p>
            <a:p>
              <a:pPr algn="ctr"/>
              <a:r>
                <a:rPr lang="ja-JP" altLang="en-US" sz="2800" b="1" dirty="0" smtClean="0"/>
                <a:t>こまった、どうしよう</a:t>
              </a:r>
              <a:endParaRPr kumimoji="1" lang="en-US" altLang="ja-JP" sz="2800" b="1" dirty="0" smtClean="0"/>
            </a:p>
          </p:txBody>
        </p:sp>
      </p:grpSp>
    </p:spTree>
    <p:extLst>
      <p:ext uri="{BB962C8B-B14F-4D97-AF65-F5344CB8AC3E}">
        <p14:creationId xmlns:p14="http://schemas.microsoft.com/office/powerpoint/2010/main" val="293991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8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7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</TotalTime>
  <Words>21</Words>
  <Application>Microsoft Office PowerPoint</Application>
  <PresentationFormat>画面に合わせる (4:3)</PresentationFormat>
  <Paragraphs>12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sensei</dc:creator>
  <cp:lastModifiedBy>田中 清章</cp:lastModifiedBy>
  <cp:revision>21</cp:revision>
  <cp:lastPrinted>2018-03-19T23:24:02Z</cp:lastPrinted>
  <dcterms:created xsi:type="dcterms:W3CDTF">2016-12-15T01:57:22Z</dcterms:created>
  <dcterms:modified xsi:type="dcterms:W3CDTF">2018-03-19T23:25:38Z</dcterms:modified>
</cp:coreProperties>
</file>