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7"/>
  </p:notesMasterIdLst>
  <p:sldIdLst>
    <p:sldId id="4596" r:id="rId3"/>
    <p:sldId id="2879" r:id="rId4"/>
    <p:sldId id="2880" r:id="rId5"/>
    <p:sldId id="2946" r:id="rId6"/>
    <p:sldId id="2869" r:id="rId7"/>
    <p:sldId id="2870" r:id="rId8"/>
    <p:sldId id="269" r:id="rId9"/>
    <p:sldId id="2947" r:id="rId10"/>
    <p:sldId id="2894" r:id="rId11"/>
    <p:sldId id="2872" r:id="rId12"/>
    <p:sldId id="2873" r:id="rId13"/>
    <p:sldId id="2948" r:id="rId14"/>
    <p:sldId id="2945" r:id="rId15"/>
    <p:sldId id="2949" r:id="rId16"/>
    <p:sldId id="2950" r:id="rId17"/>
    <p:sldId id="2845" r:id="rId18"/>
    <p:sldId id="305" r:id="rId19"/>
    <p:sldId id="3310" r:id="rId20"/>
    <p:sldId id="1144" r:id="rId21"/>
    <p:sldId id="2878" r:id="rId22"/>
    <p:sldId id="3318" r:id="rId23"/>
    <p:sldId id="3269" r:id="rId24"/>
    <p:sldId id="3018" r:id="rId25"/>
    <p:sldId id="3032" r:id="rId26"/>
    <p:sldId id="3026" r:id="rId27"/>
    <p:sldId id="3027" r:id="rId28"/>
    <p:sldId id="3028" r:id="rId29"/>
    <p:sldId id="3038" r:id="rId30"/>
    <p:sldId id="2793" r:id="rId31"/>
    <p:sldId id="3319" r:id="rId32"/>
    <p:sldId id="2795" r:id="rId33"/>
    <p:sldId id="3314" r:id="rId34"/>
    <p:sldId id="4585" r:id="rId35"/>
    <p:sldId id="4595" r:id="rId36"/>
    <p:sldId id="4588" r:id="rId37"/>
    <p:sldId id="4487" r:id="rId38"/>
    <p:sldId id="4495" r:id="rId39"/>
    <p:sldId id="1055" r:id="rId40"/>
    <p:sldId id="4491" r:id="rId41"/>
    <p:sldId id="2910" r:id="rId42"/>
    <p:sldId id="3248" r:id="rId43"/>
    <p:sldId id="298" r:id="rId44"/>
    <p:sldId id="4589" r:id="rId45"/>
    <p:sldId id="4499" r:id="rId46"/>
    <p:sldId id="2643" r:id="rId47"/>
    <p:sldId id="430" r:id="rId48"/>
    <p:sldId id="2911" r:id="rId49"/>
    <p:sldId id="2912" r:id="rId50"/>
    <p:sldId id="2913" r:id="rId51"/>
    <p:sldId id="316" r:id="rId52"/>
    <p:sldId id="2914" r:id="rId53"/>
    <p:sldId id="1045" r:id="rId54"/>
    <p:sldId id="263" r:id="rId55"/>
    <p:sldId id="266" r:id="rId5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044BDFC-D324-4101-8BC0-547E41DBCC9A}">
          <p14:sldIdLst>
            <p14:sldId id="4596"/>
            <p14:sldId id="2879"/>
            <p14:sldId id="2880"/>
          </p14:sldIdLst>
        </p14:section>
        <p14:section name="１．PBSとは" id="{D154149E-B683-4312-A7F3-8B51B3C044B4}">
          <p14:sldIdLst>
            <p14:sldId id="2946"/>
            <p14:sldId id="2869"/>
            <p14:sldId id="2870"/>
            <p14:sldId id="269"/>
            <p14:sldId id="2947"/>
            <p14:sldId id="2894"/>
            <p14:sldId id="2872"/>
            <p14:sldId id="2873"/>
            <p14:sldId id="2948"/>
            <p14:sldId id="2945"/>
            <p14:sldId id="2949"/>
            <p14:sldId id="2950"/>
            <p14:sldId id="2845"/>
            <p14:sldId id="305"/>
            <p14:sldId id="3310"/>
            <p14:sldId id="1144"/>
          </p14:sldIdLst>
        </p14:section>
        <p14:section name="ＰＢＳの効果" id="{DCF2BD82-01EC-4F55-8700-A68F111245B1}">
          <p14:sldIdLst>
            <p14:sldId id="2878"/>
            <p14:sldId id="3318"/>
            <p14:sldId id="3269"/>
            <p14:sldId id="3018"/>
            <p14:sldId id="3032"/>
            <p14:sldId id="3026"/>
            <p14:sldId id="3027"/>
            <p14:sldId id="3028"/>
            <p14:sldId id="3038"/>
          </p14:sldIdLst>
        </p14:section>
        <p14:section name="２．AとCの工夫" id="{77855885-AE13-42A0-B79A-810B9EFC94DF}">
          <p14:sldIdLst>
            <p14:sldId id="2793"/>
            <p14:sldId id="3319"/>
            <p14:sldId id="2795"/>
            <p14:sldId id="3314"/>
          </p14:sldIdLst>
        </p14:section>
        <p14:section name="引き出す工夫の例（省略可）" id="{124C7A4D-3BB7-4A81-9D37-872C2941B145}">
          <p14:sldIdLst>
            <p14:sldId id="4585"/>
            <p14:sldId id="4595"/>
            <p14:sldId id="4588"/>
            <p14:sldId id="4487"/>
            <p14:sldId id="4495"/>
            <p14:sldId id="1055"/>
          </p14:sldIdLst>
        </p14:section>
        <p14:section name="行動の後" id="{31664FC9-461D-4735-A4E7-7A85AB02BA67}">
          <p14:sldIdLst>
            <p14:sldId id="4491"/>
            <p14:sldId id="2910"/>
            <p14:sldId id="3248"/>
          </p14:sldIdLst>
        </p14:section>
        <p14:section name="ポジティブフィードバックの例" id="{5ED70125-EB6D-4E5B-A9A2-D96E7724ACF9}">
          <p14:sldIdLst>
            <p14:sldId id="298"/>
            <p14:sldId id="4589"/>
            <p14:sldId id="4499"/>
            <p14:sldId id="2643"/>
            <p14:sldId id="430"/>
          </p14:sldIdLst>
        </p14:section>
        <p14:section name="ほめ方　時間によって参考に配付" id="{6F662711-3C55-496F-A46E-2BC54FC4B30A}">
          <p14:sldIdLst>
            <p14:sldId id="2911"/>
            <p14:sldId id="2912"/>
            <p14:sldId id="2913"/>
            <p14:sldId id="316"/>
            <p14:sldId id="2914"/>
          </p14:sldIdLst>
        </p14:section>
        <p14:section name="まとめ" id="{F66D599C-131F-4B28-BA0A-4219227CD905}">
          <p14:sldIdLst>
            <p14:sldId id="1045"/>
          </p14:sldIdLst>
        </p14:section>
        <p14:section name="参考　中学校アワード表彰" id="{473B4E01-E355-400F-BE4B-4C4226394979}">
          <p14:sldIdLst>
            <p14:sldId id="263"/>
            <p14:sldId id="2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7E1B"/>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6" autoAdjust="0"/>
    <p:restoredTop sz="72931" autoAdjust="0"/>
  </p:normalViewPr>
  <p:slideViewPr>
    <p:cSldViewPr>
      <p:cViewPr varScale="1">
        <p:scale>
          <a:sx n="59" d="100"/>
          <a:sy n="59" d="100"/>
        </p:scale>
        <p:origin x="1408" y="5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51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aoki\Desktop\&#12464;&#12521;&#12501;&#2999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1"/>
          <c:order val="1"/>
          <c:dPt>
            <c:idx val="0"/>
            <c:bubble3D val="0"/>
            <c:spPr>
              <a:solidFill>
                <a:srgbClr val="00B0F0"/>
              </a:solidFill>
            </c:spPr>
            <c:extLst>
              <c:ext xmlns:c16="http://schemas.microsoft.com/office/drawing/2014/chart" uri="{C3380CC4-5D6E-409C-BE32-E72D297353CC}">
                <c16:uniqueId val="{00000001-E384-4E43-AE0C-144E9DE0B12E}"/>
              </c:ext>
            </c:extLst>
          </c:dPt>
          <c:dPt>
            <c:idx val="1"/>
            <c:bubble3D val="0"/>
            <c:spPr>
              <a:solidFill>
                <a:srgbClr val="FF9966"/>
              </a:solidFill>
            </c:spPr>
            <c:extLst>
              <c:ext xmlns:c16="http://schemas.microsoft.com/office/drawing/2014/chart" uri="{C3380CC4-5D6E-409C-BE32-E72D297353CC}">
                <c16:uniqueId val="{00000003-E384-4E43-AE0C-144E9DE0B12E}"/>
              </c:ext>
            </c:extLst>
          </c:dPt>
          <c:cat>
            <c:strRef>
              <c:f>Sheet1!$B$3:$C$3</c:f>
              <c:strCache>
                <c:ptCount val="2"/>
                <c:pt idx="0">
                  <c:v>望ましい行動</c:v>
                </c:pt>
                <c:pt idx="1">
                  <c:v>望ましくない行動</c:v>
                </c:pt>
              </c:strCache>
            </c:strRef>
          </c:cat>
          <c:val>
            <c:numRef>
              <c:f>Sheet1!$D$4:$E$4</c:f>
              <c:numCache>
                <c:formatCode>General</c:formatCode>
                <c:ptCount val="2"/>
                <c:pt idx="0">
                  <c:v>80</c:v>
                </c:pt>
                <c:pt idx="1">
                  <c:v>20</c:v>
                </c:pt>
              </c:numCache>
            </c:numRef>
          </c:val>
          <c:extLst>
            <c:ext xmlns:c16="http://schemas.microsoft.com/office/drawing/2014/chart" uri="{C3380CC4-5D6E-409C-BE32-E72D297353CC}">
              <c16:uniqueId val="{00000004-E384-4E43-AE0C-144E9DE0B12E}"/>
            </c:ext>
          </c:extLst>
        </c:ser>
        <c:ser>
          <c:idx val="0"/>
          <c:order val="0"/>
          <c:dPt>
            <c:idx val="0"/>
            <c:bubble3D val="0"/>
            <c:spPr>
              <a:solidFill>
                <a:srgbClr val="00B0F0"/>
              </a:solidFill>
            </c:spPr>
            <c:extLst>
              <c:ext xmlns:c16="http://schemas.microsoft.com/office/drawing/2014/chart" uri="{C3380CC4-5D6E-409C-BE32-E72D297353CC}">
                <c16:uniqueId val="{00000006-E384-4E43-AE0C-144E9DE0B12E}"/>
              </c:ext>
            </c:extLst>
          </c:dPt>
          <c:dPt>
            <c:idx val="1"/>
            <c:bubble3D val="0"/>
            <c:spPr>
              <a:solidFill>
                <a:srgbClr val="FF0000"/>
              </a:solidFill>
            </c:spPr>
            <c:extLst>
              <c:ext xmlns:c16="http://schemas.microsoft.com/office/drawing/2014/chart" uri="{C3380CC4-5D6E-409C-BE32-E72D297353CC}">
                <c16:uniqueId val="{00000008-E384-4E43-AE0C-144E9DE0B12E}"/>
              </c:ext>
            </c:extLst>
          </c:dPt>
          <c:cat>
            <c:strRef>
              <c:f>Sheet1!$B$3:$C$3</c:f>
              <c:strCache>
                <c:ptCount val="2"/>
                <c:pt idx="0">
                  <c:v>望ましい行動</c:v>
                </c:pt>
                <c:pt idx="1">
                  <c:v>望ましくない行動</c:v>
                </c:pt>
              </c:strCache>
            </c:strRef>
          </c:cat>
          <c:val>
            <c:numRef>
              <c:f>Sheet1!$B$4:$C$4</c:f>
              <c:numCache>
                <c:formatCode>General</c:formatCode>
                <c:ptCount val="2"/>
                <c:pt idx="0">
                  <c:v>20</c:v>
                </c:pt>
                <c:pt idx="1">
                  <c:v>80</c:v>
                </c:pt>
              </c:numCache>
            </c:numRef>
          </c:val>
          <c:extLst>
            <c:ext xmlns:c16="http://schemas.microsoft.com/office/drawing/2014/chart" uri="{C3380CC4-5D6E-409C-BE32-E72D297353CC}">
              <c16:uniqueId val="{00000009-E384-4E43-AE0C-144E9DE0B12E}"/>
            </c:ext>
          </c:extLst>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3200" b="1" dirty="0">
                <a:effectLst/>
              </a:rPr>
              <a:t>2</a:t>
            </a:r>
            <a:r>
              <a:rPr lang="ja-JP" altLang="en-US" sz="3200" b="1" dirty="0">
                <a:effectLst/>
              </a:rPr>
              <a:t>分前着席　達成率</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141237240166442"/>
          <c:y val="0.14768716790891517"/>
          <c:w val="0.82490985533928252"/>
          <c:h val="0.60902734616032905"/>
        </c:manualLayout>
      </c:layout>
      <c:lineChart>
        <c:grouping val="standard"/>
        <c:varyColors val="0"/>
        <c:ser>
          <c:idx val="0"/>
          <c:order val="0"/>
          <c:spPr>
            <a:ln w="47625" cap="rnd">
              <a:solidFill>
                <a:schemeClr val="accent1"/>
              </a:solidFill>
              <a:round/>
            </a:ln>
            <a:effectLst/>
          </c:spPr>
          <c:marker>
            <c:symbol val="none"/>
          </c:marker>
          <c:cat>
            <c:strRef>
              <c:f>Sheet1!$A$2:$A$10</c:f>
              <c:strCache>
                <c:ptCount val="9"/>
                <c:pt idx="0">
                  <c:v>1日目</c:v>
                </c:pt>
                <c:pt idx="1">
                  <c:v>2日目</c:v>
                </c:pt>
                <c:pt idx="2">
                  <c:v>3日目</c:v>
                </c:pt>
                <c:pt idx="3">
                  <c:v>4日目</c:v>
                </c:pt>
                <c:pt idx="4">
                  <c:v>5日目</c:v>
                </c:pt>
                <c:pt idx="5">
                  <c:v>6日目</c:v>
                </c:pt>
                <c:pt idx="6">
                  <c:v>7日目</c:v>
                </c:pt>
                <c:pt idx="7">
                  <c:v>8日目</c:v>
                </c:pt>
                <c:pt idx="8">
                  <c:v>9日目</c:v>
                </c:pt>
              </c:strCache>
            </c:strRef>
          </c:cat>
          <c:val>
            <c:numRef>
              <c:f>Sheet1!$B$2:$B$10</c:f>
              <c:numCache>
                <c:formatCode>0%</c:formatCode>
                <c:ptCount val="9"/>
                <c:pt idx="0">
                  <c:v>0.45</c:v>
                </c:pt>
                <c:pt idx="1">
                  <c:v>0.75</c:v>
                </c:pt>
                <c:pt idx="2">
                  <c:v>0.75</c:v>
                </c:pt>
                <c:pt idx="3">
                  <c:v>0.6</c:v>
                </c:pt>
                <c:pt idx="4">
                  <c:v>1</c:v>
                </c:pt>
                <c:pt idx="5">
                  <c:v>0.8</c:v>
                </c:pt>
                <c:pt idx="6">
                  <c:v>0.8666666666666667</c:v>
                </c:pt>
                <c:pt idx="7">
                  <c:v>0.88</c:v>
                </c:pt>
                <c:pt idx="8">
                  <c:v>0.93333333333333335</c:v>
                </c:pt>
              </c:numCache>
            </c:numRef>
          </c:val>
          <c:smooth val="0"/>
          <c:extLst>
            <c:ext xmlns:c16="http://schemas.microsoft.com/office/drawing/2014/chart" uri="{C3380CC4-5D6E-409C-BE32-E72D297353CC}">
              <c16:uniqueId val="{00000000-EF6E-444F-8CC2-18BC1B5FD4AD}"/>
            </c:ext>
          </c:extLst>
        </c:ser>
        <c:dLbls>
          <c:showLegendKey val="0"/>
          <c:showVal val="0"/>
          <c:showCatName val="0"/>
          <c:showSerName val="0"/>
          <c:showPercent val="0"/>
          <c:showBubbleSize val="0"/>
        </c:dLbls>
        <c:smooth val="0"/>
        <c:axId val="468136840"/>
        <c:axId val="468133232"/>
      </c:lineChart>
      <c:catAx>
        <c:axId val="468136840"/>
        <c:scaling>
          <c:orientation val="minMax"/>
        </c:scaling>
        <c:delete val="0"/>
        <c:axPos val="b"/>
        <c:numFmt formatCode="General" sourceLinked="1"/>
        <c:majorTickMark val="in"/>
        <c:minorTickMark val="none"/>
        <c:tickLblPos val="nextTo"/>
        <c:spPr>
          <a:noFill/>
          <a:ln w="12700" cap="flat" cmpd="sng" algn="ctr">
            <a:solidFill>
              <a:schemeClr val="bg1">
                <a:lumMod val="75000"/>
              </a:schemeClr>
            </a:solidFill>
            <a:round/>
          </a:ln>
          <a:effectLst/>
        </c:spPr>
        <c:txPr>
          <a:bodyPr rot="0" spcFirstLastPara="1" vertOverflow="ellipsis" vert="wordArtVertRtl"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468133232"/>
        <c:crosses val="autoZero"/>
        <c:auto val="1"/>
        <c:lblAlgn val="ctr"/>
        <c:lblOffset val="100"/>
        <c:tickLblSkip val="1"/>
        <c:noMultiLvlLbl val="0"/>
      </c:catAx>
      <c:valAx>
        <c:axId val="468133232"/>
        <c:scaling>
          <c:orientation val="minMax"/>
          <c:max val="1"/>
          <c:min val="0.4"/>
        </c:scaling>
        <c:delete val="0"/>
        <c:axPos val="l"/>
        <c:majorGridlines>
          <c:spPr>
            <a:ln w="12700" cap="flat" cmpd="sng" algn="ctr">
              <a:solidFill>
                <a:schemeClr val="bg1">
                  <a:lumMod val="75000"/>
                </a:schemeClr>
              </a:solidFill>
              <a:round/>
            </a:ln>
            <a:effectLst/>
          </c:spPr>
        </c:majorGridlines>
        <c:numFmt formatCode="0%" sourceLinked="0"/>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68136840"/>
        <c:crosses val="autoZero"/>
        <c:crossBetween val="between"/>
        <c:majorUnit val="0.2"/>
      </c:valAx>
      <c:spPr>
        <a:noFill/>
        <a:ln w="15875">
          <a:solidFill>
            <a:schemeClr val="accent1">
              <a:alpha val="50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en-US" sz="2400" baseline="0"/>
              <a:t>先生は頑張ったとき、褒めてくれますか</a:t>
            </a:r>
          </a:p>
        </c:rich>
      </c:tx>
      <c:layout>
        <c:manualLayout>
          <c:xMode val="edge"/>
          <c:yMode val="edge"/>
          <c:x val="0.17614821659702837"/>
          <c:y val="5.094179284167531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7483814523184596E-2"/>
          <c:y val="0.25753827646544181"/>
          <c:w val="0.87402318460192474"/>
          <c:h val="0.54685877806940797"/>
        </c:manualLayout>
      </c:layout>
      <c:barChart>
        <c:barDir val="bar"/>
        <c:grouping val="percentStacked"/>
        <c:varyColors val="0"/>
        <c:ser>
          <c:idx val="0"/>
          <c:order val="0"/>
          <c:tx>
            <c:strRef>
              <c:f>Sheet1!$E$5</c:f>
              <c:strCache>
                <c:ptCount val="1"/>
                <c:pt idx="0">
                  <c:v>そうだ</c:v>
                </c:pt>
              </c:strCache>
            </c:strRef>
          </c:tx>
          <c:spPr>
            <a:pattFill prst="pct90">
              <a:fgClr>
                <a:schemeClr val="accent1"/>
              </a:fgClr>
              <a:bgClr>
                <a:schemeClr val="bg1"/>
              </a:bgClr>
            </a:pattFill>
            <a:ln w="38100">
              <a:solidFill>
                <a:schemeClr val="tx1"/>
              </a:solidFill>
            </a:ln>
            <a:effectLst/>
          </c:spPr>
          <c:invertIfNegative val="0"/>
          <c:dPt>
            <c:idx val="0"/>
            <c:invertIfNegative val="0"/>
            <c:bubble3D val="0"/>
            <c:spPr>
              <a:pattFill prst="pct90">
                <a:fgClr>
                  <a:schemeClr val="accent1"/>
                </a:fgClr>
                <a:bgClr>
                  <a:schemeClr val="bg1"/>
                </a:bgClr>
              </a:pattFill>
              <a:ln w="38100">
                <a:solidFill>
                  <a:schemeClr val="tx1"/>
                </a:solidFill>
              </a:ln>
              <a:effectLst/>
            </c:spPr>
            <c:extLst>
              <c:ext xmlns:c16="http://schemas.microsoft.com/office/drawing/2014/chart" uri="{C3380CC4-5D6E-409C-BE32-E72D297353CC}">
                <c16:uniqueId val="{00000001-B494-4369-B44B-1DC3B64776D7}"/>
              </c:ext>
            </c:extLst>
          </c:dPt>
          <c:dPt>
            <c:idx val="1"/>
            <c:invertIfNegative val="0"/>
            <c:bubble3D val="0"/>
            <c:spPr>
              <a:pattFill prst="pct90">
                <a:fgClr>
                  <a:schemeClr val="accent1"/>
                </a:fgClr>
                <a:bgClr>
                  <a:schemeClr val="bg1"/>
                </a:bgClr>
              </a:pattFill>
              <a:ln w="38100">
                <a:solidFill>
                  <a:schemeClr val="tx1"/>
                </a:solidFill>
              </a:ln>
              <a:effectLst/>
            </c:spPr>
            <c:extLst>
              <c:ext xmlns:c16="http://schemas.microsoft.com/office/drawing/2014/chart" uri="{C3380CC4-5D6E-409C-BE32-E72D297353CC}">
                <c16:uniqueId val="{00000003-B494-4369-B44B-1DC3B64776D7}"/>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Sheet1!$D$6:$D$7</c:f>
              <c:strCache>
                <c:ptCount val="2"/>
                <c:pt idx="0">
                  <c:v>R4</c:v>
                </c:pt>
                <c:pt idx="1">
                  <c:v>R5</c:v>
                </c:pt>
              </c:strCache>
            </c:strRef>
          </c:cat>
          <c:val>
            <c:numRef>
              <c:f>Sheet1!$E$6:$E$7</c:f>
              <c:numCache>
                <c:formatCode>0.0%</c:formatCode>
                <c:ptCount val="2"/>
                <c:pt idx="0">
                  <c:v>0.4838709677419355</c:v>
                </c:pt>
                <c:pt idx="1">
                  <c:v>0.51923076923076927</c:v>
                </c:pt>
              </c:numCache>
            </c:numRef>
          </c:val>
          <c:extLst>
            <c:ext xmlns:c16="http://schemas.microsoft.com/office/drawing/2014/chart" uri="{C3380CC4-5D6E-409C-BE32-E72D297353CC}">
              <c16:uniqueId val="{00000004-B494-4369-B44B-1DC3B64776D7}"/>
            </c:ext>
          </c:extLst>
        </c:ser>
        <c:ser>
          <c:idx val="1"/>
          <c:order val="1"/>
          <c:tx>
            <c:strRef>
              <c:f>Sheet1!$F$5</c:f>
              <c:strCache>
                <c:ptCount val="1"/>
                <c:pt idx="0">
                  <c:v>どちらかといえば、そうだ</c:v>
                </c:pt>
              </c:strCache>
            </c:strRef>
          </c:tx>
          <c:spPr>
            <a:pattFill prst="trellis">
              <a:fgClr>
                <a:srgbClr val="00B050"/>
              </a:fgClr>
              <a:bgClr>
                <a:schemeClr val="bg1"/>
              </a:bgClr>
            </a:pattFill>
            <a:ln w="38100">
              <a:solidFill>
                <a:schemeClr val="tx1"/>
              </a:solidFill>
            </a:ln>
            <a:effectLst/>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Sheet1!$D$6:$D$7</c:f>
              <c:strCache>
                <c:ptCount val="2"/>
                <c:pt idx="0">
                  <c:v>R4</c:v>
                </c:pt>
                <c:pt idx="1">
                  <c:v>R5</c:v>
                </c:pt>
              </c:strCache>
            </c:strRef>
          </c:cat>
          <c:val>
            <c:numRef>
              <c:f>Sheet1!$F$6:$F$7</c:f>
              <c:numCache>
                <c:formatCode>0.0%</c:formatCode>
                <c:ptCount val="2"/>
                <c:pt idx="0">
                  <c:v>0.40322580645161288</c:v>
                </c:pt>
                <c:pt idx="1">
                  <c:v>0.40384615384615385</c:v>
                </c:pt>
              </c:numCache>
            </c:numRef>
          </c:val>
          <c:extLst>
            <c:ext xmlns:c16="http://schemas.microsoft.com/office/drawing/2014/chart" uri="{C3380CC4-5D6E-409C-BE32-E72D297353CC}">
              <c16:uniqueId val="{00000005-B494-4369-B44B-1DC3B64776D7}"/>
            </c:ext>
          </c:extLst>
        </c:ser>
        <c:ser>
          <c:idx val="2"/>
          <c:order val="2"/>
          <c:tx>
            <c:strRef>
              <c:f>Sheet1!$G$5</c:f>
              <c:strCache>
                <c:ptCount val="1"/>
                <c:pt idx="0">
                  <c:v>どちらかといえば、そうではない</c:v>
                </c:pt>
              </c:strCache>
            </c:strRef>
          </c:tx>
          <c:spPr>
            <a:solidFill>
              <a:srgbClr val="FFC000"/>
            </a:solidFill>
            <a:ln w="38100">
              <a:solidFill>
                <a:schemeClr val="tx1"/>
              </a:solidFill>
            </a:ln>
            <a:effectLst/>
          </c:spPr>
          <c:invertIfNegative val="0"/>
          <c:dLbls>
            <c:dLbl>
              <c:idx val="0"/>
              <c:layout>
                <c:manualLayout>
                  <c:x val="2.777777777777676E-3"/>
                  <c:y val="0.1064814814814814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494-4369-B44B-1DC3B64776D7}"/>
                </c:ext>
              </c:extLst>
            </c:dLbl>
            <c:dLbl>
              <c:idx val="1"/>
              <c:layout>
                <c:manualLayout>
                  <c:x val="-1.6666666666666767E-2"/>
                  <c:y val="0.125000000000000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494-4369-B44B-1DC3B64776D7}"/>
                </c:ext>
              </c:extLst>
            </c:dLbl>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Sheet1!$D$6:$D$7</c:f>
              <c:strCache>
                <c:ptCount val="2"/>
                <c:pt idx="0">
                  <c:v>R4</c:v>
                </c:pt>
                <c:pt idx="1">
                  <c:v>R5</c:v>
                </c:pt>
              </c:strCache>
            </c:strRef>
          </c:cat>
          <c:val>
            <c:numRef>
              <c:f>Sheet1!$G$6:$G$7</c:f>
              <c:numCache>
                <c:formatCode>0.0%</c:formatCode>
                <c:ptCount val="2"/>
                <c:pt idx="0">
                  <c:v>5.6451612903225805E-2</c:v>
                </c:pt>
                <c:pt idx="1">
                  <c:v>3.8461538461538464E-2</c:v>
                </c:pt>
              </c:numCache>
            </c:numRef>
          </c:val>
          <c:extLst>
            <c:ext xmlns:c16="http://schemas.microsoft.com/office/drawing/2014/chart" uri="{C3380CC4-5D6E-409C-BE32-E72D297353CC}">
              <c16:uniqueId val="{00000008-B494-4369-B44B-1DC3B64776D7}"/>
            </c:ext>
          </c:extLst>
        </c:ser>
        <c:ser>
          <c:idx val="3"/>
          <c:order val="3"/>
          <c:tx>
            <c:strRef>
              <c:f>Sheet1!$H$5</c:f>
              <c:strCache>
                <c:ptCount val="1"/>
                <c:pt idx="0">
                  <c:v>そうではない</c:v>
                </c:pt>
              </c:strCache>
            </c:strRef>
          </c:tx>
          <c:spPr>
            <a:solidFill>
              <a:srgbClr val="FF0000"/>
            </a:solidFill>
            <a:ln w="38100">
              <a:solidFill>
                <a:schemeClr val="tx1"/>
              </a:solidFill>
            </a:ln>
            <a:effectLst/>
          </c:spPr>
          <c:invertIfNegative val="0"/>
          <c:dLbls>
            <c:dLbl>
              <c:idx val="0"/>
              <c:layout>
                <c:manualLayout>
                  <c:x val="3.0555555555555555E-2"/>
                  <c:y val="0.11111147564887727"/>
                </c:manualLayout>
              </c:layout>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494-4369-B44B-1DC3B64776D7}"/>
                </c:ext>
              </c:extLst>
            </c:dLbl>
            <c:dLbl>
              <c:idx val="1"/>
              <c:layout>
                <c:manualLayout>
                  <c:x val="2.5000000000000001E-2"/>
                  <c:y val="0.1250003645377662"/>
                </c:manualLayout>
              </c:layout>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494-4369-B44B-1DC3B64776D7}"/>
                </c:ext>
              </c:extLst>
            </c:dLbl>
            <c:spPr>
              <a:noFill/>
              <a:ln>
                <a:noFill/>
              </a:ln>
              <a:effectLst/>
            </c:spPr>
            <c:txPr>
              <a:bodyPr rot="0" spcFirstLastPara="1" vertOverflow="ellipsis" vert="horz" wrap="square" lIns="38100" tIns="19050" rIns="38100" bIns="19050" anchor="ctr" anchorCtr="1">
                <a:spAutoFit/>
              </a:bodyPr>
              <a:lstStyle/>
              <a:p>
                <a:pPr>
                  <a:defRPr sz="1320" b="0" i="0" u="none" strike="noStrike" kern="1200" baseline="0">
                    <a:solidFill>
                      <a:srgbClr val="FFFF00"/>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Sheet1!$D$6:$D$7</c:f>
              <c:strCache>
                <c:ptCount val="2"/>
                <c:pt idx="0">
                  <c:v>R4</c:v>
                </c:pt>
                <c:pt idx="1">
                  <c:v>R5</c:v>
                </c:pt>
              </c:strCache>
            </c:strRef>
          </c:cat>
          <c:val>
            <c:numRef>
              <c:f>Sheet1!$H$6:$H$7</c:f>
              <c:numCache>
                <c:formatCode>0.0%</c:formatCode>
                <c:ptCount val="2"/>
                <c:pt idx="0">
                  <c:v>5.6451612903225805E-2</c:v>
                </c:pt>
                <c:pt idx="1">
                  <c:v>3.8461538461538464E-2</c:v>
                </c:pt>
              </c:numCache>
            </c:numRef>
          </c:val>
          <c:extLst>
            <c:ext xmlns:c16="http://schemas.microsoft.com/office/drawing/2014/chart" uri="{C3380CC4-5D6E-409C-BE32-E72D297353CC}">
              <c16:uniqueId val="{0000000B-B494-4369-B44B-1DC3B64776D7}"/>
            </c:ext>
          </c:extLst>
        </c:ser>
        <c:dLbls>
          <c:showLegendKey val="0"/>
          <c:showVal val="0"/>
          <c:showCatName val="0"/>
          <c:showSerName val="0"/>
          <c:showPercent val="0"/>
          <c:showBubbleSize val="0"/>
        </c:dLbls>
        <c:gapWidth val="75"/>
        <c:overlap val="100"/>
        <c:axId val="539491648"/>
        <c:axId val="539489488"/>
      </c:barChart>
      <c:catAx>
        <c:axId val="5394916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940" b="0" i="0" u="none" strike="noStrike" kern="1200" baseline="0">
                <a:solidFill>
                  <a:schemeClr val="tx1">
                    <a:lumMod val="65000"/>
                    <a:lumOff val="35000"/>
                  </a:schemeClr>
                </a:solidFill>
                <a:latin typeface="+mn-lt"/>
                <a:ea typeface="+mn-ea"/>
                <a:cs typeface="+mn-cs"/>
              </a:defRPr>
            </a:pPr>
            <a:endParaRPr lang="ja-JP"/>
          </a:p>
        </c:txPr>
        <c:crossAx val="539489488"/>
        <c:crosses val="autoZero"/>
        <c:auto val="1"/>
        <c:lblAlgn val="ctr"/>
        <c:lblOffset val="100"/>
        <c:noMultiLvlLbl val="0"/>
      </c:catAx>
      <c:valAx>
        <c:axId val="53948948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in"/>
        <c:minorTickMark val="in"/>
        <c:tickLblPos val="nextTo"/>
        <c:spPr>
          <a:noFill/>
          <a:ln w="12700">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539491648"/>
        <c:crosses val="autoZero"/>
        <c:crossBetween val="between"/>
      </c:valAx>
      <c:spPr>
        <a:noFill/>
        <a:ln w="6350">
          <a:solidFill>
            <a:schemeClr val="bg2">
              <a:lumMod val="90000"/>
            </a:schemeClr>
          </a:solidFill>
        </a:ln>
        <a:effectLst/>
      </c:spPr>
    </c:plotArea>
    <c:legend>
      <c:legendPos val="b"/>
      <c:layout>
        <c:manualLayout>
          <c:xMode val="edge"/>
          <c:yMode val="edge"/>
          <c:x val="2.531517935258093E-2"/>
          <c:y val="0.81828594342373873"/>
          <c:w val="0.94936964129483814"/>
          <c:h val="0.1539362787984835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horzOverflow="overflow" vert="horz" wrap="square" anchor="ctr" anchorCtr="1"/>
          <a:lstStyle/>
          <a:p>
            <a:pPr algn="ctr" rtl="0">
              <a:defRPr lang="ja-JP" altLang="en-US" sz="1200" b="1" i="0" u="none" strike="noStrike" kern="1200" cap="all" spc="100" normalizeH="0" baseline="0">
                <a:solidFill>
                  <a:schemeClr val="lt1"/>
                </a:solidFill>
                <a:latin typeface="UD デジタル 教科書体 NK-R"/>
                <a:ea typeface="UD デジタル 教科書体 NK-R"/>
                <a:cs typeface="+mn-cs"/>
              </a:defRPr>
            </a:pPr>
            <a:r>
              <a:rPr lang="ja-JP" altLang="en-US" sz="1200" b="1" i="0" u="none" strike="noStrike" kern="1200" cap="all" spc="100" normalizeH="0" baseline="0" dirty="0">
                <a:solidFill>
                  <a:schemeClr val="lt1"/>
                </a:solidFill>
                <a:latin typeface="UD デジタル 教科書体 NK-R"/>
                <a:ea typeface="UD デジタル 教科書体 NK-R"/>
                <a:cs typeface="+mn-cs"/>
              </a:rPr>
              <a:t>整列にかかった</a:t>
            </a:r>
            <a:endParaRPr lang="en-US" altLang="ja-JP" sz="1200" b="1" i="0" u="none" strike="noStrike" kern="1200" cap="all" spc="100" normalizeH="0" baseline="0" dirty="0">
              <a:solidFill>
                <a:schemeClr val="lt1"/>
              </a:solidFill>
              <a:latin typeface="UD デジタル 教科書体 NK-R"/>
              <a:ea typeface="UD デジタル 教科書体 NK-R"/>
              <a:cs typeface="+mn-cs"/>
            </a:endParaRPr>
          </a:p>
          <a:p>
            <a:pPr algn="ctr" rtl="0">
              <a:defRPr sz="1200">
                <a:solidFill>
                  <a:schemeClr val="lt1"/>
                </a:solidFill>
              </a:defRPr>
            </a:pPr>
            <a:r>
              <a:rPr lang="ja-JP" altLang="en-US" sz="1200" b="1" i="0" u="none" strike="noStrike" baseline="0" dirty="0">
                <a:solidFill>
                  <a:schemeClr val="tx1"/>
                </a:solidFill>
                <a:latin typeface="UD デジタル 教科書体 NK-R"/>
                <a:ea typeface="UD デジタル 教科書体 NK-R"/>
              </a:rPr>
              <a:t>時間（秒）</a:t>
            </a:r>
            <a:endParaRPr lang="ja-JP" altLang="en-US" sz="1200" b="1" i="0" u="none" strike="noStrike" baseline="0">
              <a:solidFill>
                <a:schemeClr val="tx1"/>
              </a:solidFill>
              <a:latin typeface="UD デジタル 教科書体 NK-R"/>
              <a:ea typeface="UD デジタル 教科書体 NK-R"/>
            </a:endParaRPr>
          </a:p>
        </c:rich>
      </c:tx>
      <c:layout>
        <c:manualLayout>
          <c:xMode val="edge"/>
          <c:yMode val="edge"/>
          <c:x val="8.1841123104755678E-2"/>
          <c:y val="6.3021158875876237E-3"/>
        </c:manualLayout>
      </c:layout>
      <c:overlay val="0"/>
      <c:spPr>
        <a:noFill/>
        <a:ln>
          <a:noFill/>
        </a:ln>
        <a:effectLst/>
      </c:spPr>
      <c:txPr>
        <a:bodyPr rot="0" spcFirstLastPara="1" vertOverflow="ellipsis" horzOverflow="overflow" vert="horz" wrap="square" anchor="ctr" anchorCtr="1"/>
        <a:lstStyle/>
        <a:p>
          <a:pPr algn="ctr" rtl="0">
            <a:defRPr lang="ja-JP" altLang="en-US" sz="1200" b="1" i="0" u="none" strike="noStrike" kern="1200" cap="all" spc="100" normalizeH="0" baseline="0">
              <a:solidFill>
                <a:schemeClr val="lt1"/>
              </a:solidFill>
              <a:latin typeface="UD デジタル 教科書体 NK-R"/>
              <a:ea typeface="UD デジタル 教科書体 NK-R"/>
              <a:cs typeface="+mn-cs"/>
            </a:defRPr>
          </a:pPr>
          <a:endParaRPr lang="ja-JP"/>
        </a:p>
      </c:txPr>
    </c:title>
    <c:autoTitleDeleted val="0"/>
    <c:plotArea>
      <c:layout>
        <c:manualLayout>
          <c:layoutTarget val="inner"/>
          <c:xMode val="edge"/>
          <c:yMode val="edge"/>
          <c:x val="0.12862253185768793"/>
          <c:y val="0.25920991124304399"/>
          <c:w val="0.82739022790554284"/>
          <c:h val="0.59440065979676115"/>
        </c:manualLayout>
      </c:layout>
      <c:barChart>
        <c:barDir val="col"/>
        <c:grouping val="clustered"/>
        <c:varyColors val="0"/>
        <c:ser>
          <c:idx val="0"/>
          <c:order val="0"/>
          <c:tx>
            <c:strRef>
              <c:f>Sheet1!$E$2</c:f>
              <c:strCache>
                <c:ptCount val="1"/>
                <c:pt idx="0">
                  <c:v>整列にかかった時間</c:v>
                </c:pt>
              </c:strCache>
            </c:strRef>
          </c:tx>
          <c:spPr>
            <a:pattFill prst="ltUpDiag">
              <a:fgClr>
                <a:schemeClr val="accent1"/>
              </a:fgClr>
              <a:bgClr>
                <a:schemeClr val="lt1"/>
              </a:bgClr>
            </a:pattFill>
            <a:ln>
              <a:noFill/>
            </a:ln>
            <a:effectLst/>
          </c:spPr>
          <c:invertIfNegative val="0"/>
          <c:cat>
            <c:numRef>
              <c:f>Sheet1!$D$3:$D$7</c:f>
              <c:numCache>
                <c:formatCode>m"月"d"日"</c:formatCode>
                <c:ptCount val="5"/>
                <c:pt idx="0">
                  <c:v>44716</c:v>
                </c:pt>
                <c:pt idx="1">
                  <c:v>44716</c:v>
                </c:pt>
                <c:pt idx="2">
                  <c:v>44719</c:v>
                </c:pt>
                <c:pt idx="3">
                  <c:v>44719</c:v>
                </c:pt>
                <c:pt idx="4">
                  <c:v>44723</c:v>
                </c:pt>
              </c:numCache>
            </c:numRef>
          </c:cat>
          <c:val>
            <c:numRef>
              <c:f>Sheet1!$E$3:$E$7</c:f>
              <c:numCache>
                <c:formatCode>General</c:formatCode>
                <c:ptCount val="5"/>
                <c:pt idx="0">
                  <c:v>90</c:v>
                </c:pt>
                <c:pt idx="1">
                  <c:v>45</c:v>
                </c:pt>
                <c:pt idx="2">
                  <c:v>55</c:v>
                </c:pt>
                <c:pt idx="3">
                  <c:v>35</c:v>
                </c:pt>
                <c:pt idx="4">
                  <c:v>45</c:v>
                </c:pt>
              </c:numCache>
            </c:numRef>
          </c:val>
          <c:extLst>
            <c:ext xmlns:c16="http://schemas.microsoft.com/office/drawing/2014/chart" uri="{C3380CC4-5D6E-409C-BE32-E72D297353CC}">
              <c16:uniqueId val="{00000000-DEBF-4BBA-B547-46ADB748F8B8}"/>
            </c:ext>
          </c:extLst>
        </c:ser>
        <c:dLbls>
          <c:showLegendKey val="0"/>
          <c:showVal val="0"/>
          <c:showCatName val="0"/>
          <c:showSerName val="0"/>
          <c:showPercent val="0"/>
          <c:showBubbleSize val="0"/>
        </c:dLbls>
        <c:gapWidth val="269"/>
        <c:overlap val="-20"/>
        <c:axId val="1"/>
        <c:axId val="2"/>
      </c:barChart>
      <c:catAx>
        <c:axId val="1"/>
        <c:scaling>
          <c:orientation val="minMax"/>
        </c:scaling>
        <c:delete val="0"/>
        <c:axPos val="b"/>
        <c:majorGridlines>
          <c:spPr>
            <a:ln w="9525" cap="flat" cmpd="sng" algn="ctr">
              <a:solidFill>
                <a:schemeClr val="lt1">
                  <a:alpha val="25000"/>
                </a:schemeClr>
              </a:solidFill>
              <a:round/>
            </a:ln>
            <a:effectLst/>
          </c:spPr>
        </c:majorGridlines>
        <c:numFmt formatCode="m&quot;月&quot;d&quot;日&quot;"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horzOverflow="overflow" vert="horz" wrap="square" anchor="ctr" anchorCtr="1"/>
          <a:lstStyle/>
          <a:p>
            <a:pPr algn="ctr" rtl="0">
              <a:defRPr lang="ja-JP" altLang="en-US" sz="800" b="0" i="0" u="none" strike="noStrike" kern="1200" cap="all" spc="150" normalizeH="0" baseline="0">
                <a:solidFill>
                  <a:schemeClr val="lt1"/>
                </a:solidFill>
                <a:latin typeface="UD デジタル 教科書体 NK-R"/>
                <a:ea typeface="UD デジタル 教科書体 NK-R"/>
                <a:cs typeface="+mn-cs"/>
              </a:defRPr>
            </a:pPr>
            <a:endParaRPr lang="ja-JP"/>
          </a:p>
        </c:txPr>
        <c:crossAx val="2"/>
        <c:crosses val="autoZero"/>
        <c:auto val="0"/>
        <c:lblAlgn val="ctr"/>
        <c:lblOffset val="100"/>
        <c:noMultiLvlLbl val="0"/>
      </c:catAx>
      <c:valAx>
        <c:axId val="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horzOverflow="overflow" vert="horz" wrap="square" anchor="ctr" anchorCtr="1"/>
          <a:lstStyle/>
          <a:p>
            <a:pPr algn="ctr" rtl="0">
              <a:defRPr lang="ja-JP" altLang="en-US" sz="900" b="0" i="0" u="none" strike="noStrike" kern="1200" baseline="0">
                <a:solidFill>
                  <a:schemeClr val="lt1"/>
                </a:solidFill>
                <a:latin typeface="UD デジタル 教科書体 NK-R"/>
                <a:ea typeface="UD デジタル 教科書体 NK-R"/>
                <a:cs typeface="+mn-cs"/>
              </a:defRPr>
            </a:pPr>
            <a:endParaRPr lang="ja-JP"/>
          </a:p>
        </c:txPr>
        <c:crossAx val="1"/>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vertOverflow="overflow" horzOverflow="overflow" anchor="ctr" anchorCtr="1"/>
    <a:lstStyle/>
    <a:p>
      <a:pPr algn="ctr" rtl="0">
        <a:defRPr lang="ja-JP" altLang="en-US">
          <a:solidFill>
            <a:schemeClr val="tx1"/>
          </a:solidFill>
          <a:latin typeface="UD デジタル 教科書体 NK-R"/>
          <a:ea typeface="UD デジタル 教科書体 NK-R"/>
        </a:defRPr>
      </a:pPr>
      <a:endParaRPr lang="ja-JP"/>
    </a:p>
  </c:txPr>
  <c:externalData r:id="rId4">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4">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800"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styleClr val="auto"/>
    </cs:fillRef>
    <cs:effectRef idx="0"/>
    <cs:fontRef idx="minor">
      <a:schemeClr val="lt1"/>
    </cs:fontRef>
    <cs:spPr>
      <a:solidFill>
        <a:schemeClr val="phClr">
          <a:alpha val="70000"/>
        </a:schemeClr>
      </a:solidFill>
    </cs:spPr>
    <cs:defRPr sz="900"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vertOverflow="clip" horzOverflow="clip"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body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body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772B7EF-A192-4B2B-A038-5277C5CD23DA}" type="datetimeFigureOut">
              <a:rPr kumimoji="1" lang="ja-JP" altLang="en-US" smtClean="0"/>
              <a:t>2024/11/28</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CB0E9FF-E39C-465C-96E7-81BD7046A83A}" type="slidenum">
              <a:rPr kumimoji="1" lang="ja-JP" altLang="en-US" smtClean="0"/>
              <a:t>‹#›</a:t>
            </a:fld>
            <a:endParaRPr kumimoji="1" lang="ja-JP" altLang="en-US"/>
          </a:p>
        </p:txBody>
      </p:sp>
    </p:spTree>
    <p:extLst>
      <p:ext uri="{BB962C8B-B14F-4D97-AF65-F5344CB8AC3E}">
        <p14:creationId xmlns:p14="http://schemas.microsoft.com/office/powerpoint/2010/main" val="37588856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4392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発表してもらう</a:t>
            </a:r>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15</a:t>
            </a:fld>
            <a:endParaRPr kumimoji="1" lang="ja-JP" altLang="en-US"/>
          </a:p>
        </p:txBody>
      </p:sp>
    </p:spTree>
    <p:extLst>
      <p:ext uri="{BB962C8B-B14F-4D97-AF65-F5344CB8AC3E}">
        <p14:creationId xmlns:p14="http://schemas.microsoft.com/office/powerpoint/2010/main" val="2981738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冒頭に、マイナスのサイクルの話をしましたが、</a:t>
            </a:r>
            <a:endParaRPr kumimoji="1" lang="en-US" altLang="ja-JP" dirty="0"/>
          </a:p>
          <a:p>
            <a:r>
              <a:rPr kumimoji="1" lang="ja-JP" altLang="en-US" dirty="0"/>
              <a:t>ポジティブ行動支援では，</a:t>
            </a:r>
            <a:endParaRPr kumimoji="1" lang="en-US" altLang="ja-JP" dirty="0"/>
          </a:p>
          <a:p>
            <a:endParaRPr kumimoji="1" lang="en-US" altLang="ja-JP" dirty="0"/>
          </a:p>
          <a:p>
            <a:r>
              <a:rPr kumimoji="1" lang="ja-JP" altLang="en-US" dirty="0"/>
              <a:t>もうすでに　できている望ましい行動を見つけ，しっかり褒め，認めます。</a:t>
            </a:r>
            <a:endParaRPr kumimoji="1" lang="en-US" altLang="ja-JP" dirty="0"/>
          </a:p>
          <a:p>
            <a:r>
              <a:rPr kumimoji="1" lang="ja-JP" altLang="en-US" dirty="0"/>
              <a:t>そして，もうちょっとでできそうなことや段階に目標をおき，正しい行動を教えます。</a:t>
            </a:r>
            <a:endParaRPr kumimoji="1" lang="en-US" altLang="ja-JP" dirty="0"/>
          </a:p>
          <a:p>
            <a:endParaRPr kumimoji="1" lang="en-US" altLang="ja-JP" dirty="0"/>
          </a:p>
          <a:p>
            <a:r>
              <a:rPr kumimoji="1" lang="ja-JP" altLang="en-US" dirty="0"/>
              <a:t>そうすると、ほめられることで子どもは自分に自信が持て、</a:t>
            </a:r>
            <a:endParaRPr kumimoji="1" lang="en-US" altLang="ja-JP" dirty="0"/>
          </a:p>
          <a:p>
            <a:r>
              <a:rPr kumimoji="1" lang="ja-JP" altLang="en-US" dirty="0"/>
              <a:t>自信が持てることで，前向きになり，意欲もわいていきます。</a:t>
            </a:r>
            <a:endParaRPr kumimoji="1" lang="en-US" altLang="ja-JP" dirty="0"/>
          </a:p>
          <a:p>
            <a:endParaRPr kumimoji="1" lang="en-US" altLang="ja-JP" dirty="0"/>
          </a:p>
          <a:p>
            <a:r>
              <a:rPr kumimoji="1" lang="ja-JP" altLang="en-US" dirty="0"/>
              <a:t>その結果、教員も子ども達を褒めるポイントがたくさん見つかり、</a:t>
            </a:r>
            <a:endParaRPr kumimoji="1" lang="en-US" altLang="ja-JP" dirty="0"/>
          </a:p>
          <a:p>
            <a:r>
              <a:rPr kumimoji="1" lang="ja-JP" altLang="en-US" dirty="0"/>
              <a:t>指導の仕方が明確になります。それが，また褒めるにつながっていく</a:t>
            </a:r>
            <a:endParaRPr kumimoji="1" lang="en-US" altLang="ja-JP" dirty="0"/>
          </a:p>
          <a:p>
            <a:endParaRPr kumimoji="1" lang="en-US" altLang="ja-JP" dirty="0"/>
          </a:p>
          <a:p>
            <a:r>
              <a:rPr kumimoji="1" lang="ja-JP" altLang="en-US" dirty="0"/>
              <a:t>というプラスの循環を目指しています。</a:t>
            </a:r>
            <a:endParaRPr kumimoji="1" lang="en-US" altLang="ja-JP" dirty="0"/>
          </a:p>
          <a:p>
            <a:endParaRPr lang="en-US" altLang="ja-JP" dirty="0"/>
          </a:p>
          <a:p>
            <a:endParaRPr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A55ED-EB9D-4CE2-84FD-AD4E98D6B6C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53003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スクールワイド</a:t>
            </a:r>
            <a:r>
              <a:rPr lang="en-US" altLang="ja-JP" dirty="0"/>
              <a:t>PBS</a:t>
            </a:r>
            <a:r>
              <a:rPr lang="ja-JP" altLang="en-US" dirty="0"/>
              <a:t>は、第１層支援から第３層支援へと段階的で連続的な支援システムを設けます。第１層支援を充実させることで個別性の高い第２層支援や第３層支援を真に必要とする児童生徒を絞り込むことが可能になります。</a:t>
            </a:r>
            <a:endParaRPr lang="en-US" altLang="ja-JP" dirty="0"/>
          </a:p>
          <a:p>
            <a:endParaRPr lang="en-US" altLang="ja-JP" dirty="0"/>
          </a:p>
          <a:p>
            <a:r>
              <a:rPr kumimoji="1" lang="ja-JP" altLang="en-US" dirty="0"/>
              <a:t>ポジティブ行動支援では、子どもたちの多様な支援ニーズに応えるため、このような１層から３層までの複数の手立てや配慮を用意する「多層支援モデル」を採用しています。</a:t>
            </a:r>
            <a:endParaRPr kumimoji="1" lang="en-US" altLang="ja-JP" dirty="0"/>
          </a:p>
          <a:p>
            <a:r>
              <a:rPr lang="ja-JP" altLang="en-US" dirty="0">
                <a:latin typeface="Arial" panose="020B0604020202020204" pitchFamily="34" charset="0"/>
              </a:rPr>
              <a:t>①コンセプト→全員対象の取組</a:t>
            </a:r>
            <a:endParaRPr lang="en-US" altLang="ja-JP" dirty="0">
              <a:latin typeface="Arial" panose="020B0604020202020204" pitchFamily="34" charset="0"/>
            </a:endParaRPr>
          </a:p>
          <a:p>
            <a:r>
              <a:rPr lang="ja-JP" altLang="en-US" dirty="0">
                <a:latin typeface="Arial" panose="020B0604020202020204" pitchFamily="34" charset="0"/>
              </a:rPr>
              <a:t>②具体的には、第</a:t>
            </a:r>
            <a:r>
              <a:rPr lang="en-US" altLang="ja-JP" dirty="0">
                <a:latin typeface="Arial" panose="020B0604020202020204" pitchFamily="34" charset="0"/>
              </a:rPr>
              <a:t>1</a:t>
            </a:r>
            <a:r>
              <a:rPr lang="ja-JP" altLang="en-US" dirty="0">
                <a:latin typeface="Arial" panose="020B0604020202020204" pitchFamily="34" charset="0"/>
              </a:rPr>
              <a:t>層支援を充実させることにより、支援を必要とする第</a:t>
            </a:r>
            <a:r>
              <a:rPr lang="en-US" altLang="ja-JP" dirty="0">
                <a:latin typeface="Arial" panose="020B0604020202020204" pitchFamily="34" charset="0"/>
              </a:rPr>
              <a:t>2</a:t>
            </a:r>
            <a:r>
              <a:rPr lang="ja-JP" altLang="en-US" dirty="0">
                <a:latin typeface="Arial" panose="020B0604020202020204" pitchFamily="34" charset="0"/>
              </a:rPr>
              <a:t>層支援の児童が第</a:t>
            </a:r>
            <a:r>
              <a:rPr lang="en-US" altLang="ja-JP" dirty="0">
                <a:latin typeface="Arial" panose="020B0604020202020204" pitchFamily="34" charset="0"/>
              </a:rPr>
              <a:t>1</a:t>
            </a:r>
            <a:r>
              <a:rPr lang="ja-JP" altLang="en-US" dirty="0">
                <a:latin typeface="Arial" panose="020B0604020202020204" pitchFamily="34" charset="0"/>
              </a:rPr>
              <a:t>層支援に移行することが研究結果より明らかになっている</a:t>
            </a:r>
            <a:r>
              <a:rPr lang="en-US" altLang="ja-JP" dirty="0">
                <a:latin typeface="Arial" panose="020B0604020202020204" pitchFamily="34" charset="0"/>
              </a:rPr>
              <a:t>(</a:t>
            </a:r>
            <a:r>
              <a:rPr lang="en-US" altLang="ja-JP" dirty="0" err="1">
                <a:latin typeface="Arial" panose="020B0604020202020204" pitchFamily="34" charset="0"/>
              </a:rPr>
              <a:t>Sugai</a:t>
            </a:r>
            <a:r>
              <a:rPr lang="en-US" altLang="ja-JP" dirty="0">
                <a:latin typeface="Arial" panose="020B0604020202020204" pitchFamily="34" charset="0"/>
              </a:rPr>
              <a:t> &amp; Horner</a:t>
            </a:r>
            <a:r>
              <a:rPr lang="ja-JP" altLang="en-US" dirty="0" err="1">
                <a:latin typeface="Arial" panose="020B0604020202020204" pitchFamily="34" charset="0"/>
              </a:rPr>
              <a:t>、</a:t>
            </a:r>
            <a:r>
              <a:rPr lang="en-US" altLang="ja-JP" dirty="0">
                <a:latin typeface="Arial" panose="020B0604020202020204" pitchFamily="34" charset="0"/>
              </a:rPr>
              <a:t>2006)</a:t>
            </a:r>
            <a:r>
              <a:rPr lang="ja-JP" altLang="en-US" dirty="0" err="1">
                <a:latin typeface="Arial" panose="020B0604020202020204" pitchFamily="34" charset="0"/>
              </a:rPr>
              <a:t>。</a:t>
            </a:r>
            <a:endParaRPr lang="en-US" altLang="ja-JP" dirty="0">
              <a:latin typeface="Arial" panose="020B0604020202020204" pitchFamily="34" charset="0"/>
            </a:endParaRPr>
          </a:p>
          <a:p>
            <a:r>
              <a:rPr lang="ja-JP" altLang="en-US" dirty="0">
                <a:latin typeface="Arial" panose="020B0604020202020204" pitchFamily="34" charset="0"/>
              </a:rPr>
              <a:t>③第</a:t>
            </a:r>
            <a:r>
              <a:rPr lang="en-US" altLang="ja-JP" dirty="0">
                <a:latin typeface="Arial" panose="020B0604020202020204" pitchFamily="34" charset="0"/>
              </a:rPr>
              <a:t>1</a:t>
            </a:r>
            <a:r>
              <a:rPr lang="ja-JP" altLang="en-US" dirty="0">
                <a:latin typeface="Arial" panose="020B0604020202020204" pitchFamily="34" charset="0"/>
              </a:rPr>
              <a:t>層支援の通常の対応の児童を増やすことで、より支援の必要なお子さんを明らかにし、ポイントを絞った支援が必要になります。</a:t>
            </a:r>
          </a:p>
          <a:p>
            <a:endParaRPr kumimoji="1" lang="en-US" altLang="ja-JP" dirty="0"/>
          </a:p>
          <a:p>
            <a:r>
              <a:rPr kumimoji="1" lang="en-US" altLang="ja-JP" dirty="0"/>
              <a:t>【</a:t>
            </a:r>
            <a:r>
              <a:rPr kumimoji="1" lang="ja-JP" altLang="en-US" dirty="0"/>
              <a:t>別解説</a:t>
            </a:r>
            <a:r>
              <a:rPr kumimoji="1" lang="en-US" altLang="ja-JP" dirty="0"/>
              <a:t>】</a:t>
            </a:r>
          </a:p>
          <a:p>
            <a:r>
              <a:rPr kumimoji="1" lang="ja-JP" altLang="en-US" dirty="0"/>
              <a:t>また、この図は、ポジティブ行動支援の特徴の一つである多層支援モデルについて説明したものです。</a:t>
            </a:r>
            <a:endParaRPr kumimoji="1" lang="en-US" altLang="ja-JP" dirty="0"/>
          </a:p>
          <a:p>
            <a:r>
              <a:rPr kumimoji="1" lang="ja-JP" altLang="en-US" dirty="0"/>
              <a:t>従来の特別支援教育は、３層、２層の支援ニーズがある子どもたちをサポートする、２次的３次的援助を行うことに主眼が置かれてきました。</a:t>
            </a:r>
            <a:endParaRPr kumimoji="1" lang="en-US" altLang="ja-JP" dirty="0"/>
          </a:p>
          <a:p>
            <a:r>
              <a:rPr kumimoji="1" lang="ja-JP" altLang="en-US" dirty="0"/>
              <a:t>しかしポジティブ行動支援は、通常の学級の子どもたちも含めたすべての子どもたちを対象として実施されることもあるため、１次的援助である１層支援も行います。</a:t>
            </a:r>
            <a:endParaRPr kumimoji="1" lang="en-US" altLang="ja-JP" dirty="0"/>
          </a:p>
          <a:p>
            <a:endParaRPr kumimoji="1" lang="en-US" altLang="ja-JP" dirty="0"/>
          </a:p>
          <a:p>
            <a:r>
              <a:rPr kumimoji="1" lang="ja-JP" altLang="en-US" dirty="0"/>
              <a:t>１層支援は、全員を対象とした幅広く薄く行われるサポートです。</a:t>
            </a:r>
            <a:endParaRPr kumimoji="1" lang="en-US" altLang="ja-JP" dirty="0"/>
          </a:p>
          <a:p>
            <a:r>
              <a:rPr kumimoji="1" lang="ja-JP" altLang="en-US" dirty="0"/>
              <a:t>ポジティブ行動支援は、まずはじめに学校全体や学級全体を対象として、全員の望ましい行動を引き出します。</a:t>
            </a:r>
            <a:endParaRPr kumimoji="1" lang="en-US" altLang="ja-JP" dirty="0"/>
          </a:p>
          <a:p>
            <a:r>
              <a:rPr kumimoji="1" lang="ja-JP" altLang="en-US" dirty="0"/>
              <a:t>取組が進むと、１層支援では対応が難しい子どもたちが出てきます。</a:t>
            </a:r>
            <a:endParaRPr kumimoji="1" lang="en-US" altLang="ja-JP" dirty="0"/>
          </a:p>
          <a:p>
            <a:r>
              <a:rPr kumimoji="1" lang="ja-JP" altLang="en-US" dirty="0"/>
              <a:t>１層支援では対応が難しい子どもたちには、少し手厚いサポートを行います。これが２層支援です。</a:t>
            </a:r>
            <a:endParaRPr kumimoji="1" lang="en-US" altLang="ja-JP" dirty="0"/>
          </a:p>
          <a:p>
            <a:r>
              <a:rPr kumimoji="1" lang="ja-JP" altLang="en-US" dirty="0"/>
              <a:t>２層支援の個別化された手立てでも望ましい行動が増えない子どもたちには、さらに手厚い配慮や援助を行います。</a:t>
            </a:r>
            <a:endParaRPr kumimoji="1" lang="en-US" altLang="ja-JP" dirty="0"/>
          </a:p>
          <a:p>
            <a:r>
              <a:rPr kumimoji="1" lang="ja-JP" altLang="en-US" dirty="0"/>
              <a:t>これを３層支援といいます。</a:t>
            </a:r>
            <a:endParaRPr kumimoji="1" lang="en-US" altLang="ja-JP" dirty="0"/>
          </a:p>
          <a:p>
            <a:endParaRPr lang="en-US" altLang="ja-JP" dirty="0"/>
          </a:p>
        </p:txBody>
      </p:sp>
    </p:spTree>
    <p:extLst>
      <p:ext uri="{BB962C8B-B14F-4D97-AF65-F5344CB8AC3E}">
        <p14:creationId xmlns:p14="http://schemas.microsoft.com/office/powerpoint/2010/main" val="3852090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6" name="スライド イメージ プレースホルダー 1"/>
          <p:cNvSpPr>
            <a:spLocks noGrp="1" noRot="1" noChangeAspect="1"/>
          </p:cNvSpPr>
          <p:nvPr>
            <p:ph type="sldImg"/>
          </p:nvPr>
        </p:nvSpPr>
        <p:spPr/>
      </p:sp>
      <p:sp>
        <p:nvSpPr>
          <p:cNvPr id="2617" name="ノート プレースホルダー 2"/>
          <p:cNvSpPr>
            <a:spLocks noGrp="1"/>
          </p:cNvSpPr>
          <p:nvPr>
            <p:ph type="body" idx="1"/>
          </p:nvPr>
        </p:nvSpPr>
        <p:spPr/>
        <p:txBody>
          <a:bodyPr/>
          <a:lstStyle/>
          <a:p>
            <a:r>
              <a:rPr kumimoji="1" lang="ja-JP" altLang="en-US" dirty="0"/>
              <a:t>令和</a:t>
            </a:r>
            <a:r>
              <a:rPr kumimoji="1" lang="en-US" altLang="ja-JP" dirty="0"/>
              <a:t>4</a:t>
            </a:r>
            <a:r>
              <a:rPr kumimoji="1" lang="ja-JP" altLang="en-US" dirty="0"/>
              <a:t>年</a:t>
            </a:r>
            <a:r>
              <a:rPr kumimoji="1" lang="en-US" altLang="ja-JP" dirty="0"/>
              <a:t>12</a:t>
            </a:r>
            <a:r>
              <a:rPr kumimoji="1" lang="ja-JP" altLang="en-US" dirty="0"/>
              <a:t>月、</a:t>
            </a:r>
            <a:r>
              <a:rPr kumimoji="1" lang="en-US" altLang="ja-JP" dirty="0"/>
              <a:t>10</a:t>
            </a:r>
            <a:r>
              <a:rPr kumimoji="1" lang="ja-JP" altLang="en-US" dirty="0"/>
              <a:t>年ぶりに生徒指導提要が改訂され、生徒指導の重層的支援構造というものが示されました。</a:t>
            </a:r>
            <a:endParaRPr kumimoji="1" lang="en-US" altLang="ja-JP" dirty="0"/>
          </a:p>
          <a:p>
            <a:r>
              <a:rPr kumimoji="1" lang="ja-JP" altLang="en-US" dirty="0"/>
              <a:t>改訂のポイントは、児童生徒の目前の課題を解決するだけでなく、課題を未然に防止することを重視しているという点です。</a:t>
            </a:r>
            <a:endParaRPr kumimoji="1" lang="en-US" altLang="ja-JP" dirty="0"/>
          </a:p>
          <a:p>
            <a:r>
              <a:rPr kumimoji="1" lang="ja-JP" altLang="en-US" dirty="0"/>
              <a:t>重層構造でいう、①発達支持的生徒指導と②課題未然防止教育、常態的先行的生徒指導がそれにあたります。</a:t>
            </a:r>
            <a:endParaRPr kumimoji="1" lang="en-US" altLang="ja-JP" dirty="0"/>
          </a:p>
          <a:p>
            <a:endParaRPr kumimoji="1" lang="en-US" altLang="ja-JP" dirty="0"/>
          </a:p>
          <a:p>
            <a:r>
              <a:rPr kumimoji="1" lang="ja-JP" altLang="en-US" dirty="0"/>
              <a:t>また、重層的支援構造は、全ての児童生徒から課題を示す特定の児童生徒に対する階層的な支援をモデルとしています。</a:t>
            </a:r>
            <a:endParaRPr kumimoji="1" lang="en-US" altLang="ja-JP" dirty="0"/>
          </a:p>
          <a:p>
            <a:r>
              <a:rPr kumimoji="1" lang="ja-JP" altLang="en-US" dirty="0"/>
              <a:t>先ほど説明したとおり、ＳＷＰＢＳでの第</a:t>
            </a:r>
            <a:r>
              <a:rPr kumimoji="1" lang="en-US" altLang="ja-JP" dirty="0"/>
              <a:t>1</a:t>
            </a:r>
            <a:r>
              <a:rPr kumimoji="1" lang="ja-JP" altLang="en-US" dirty="0"/>
              <a:t>層支援の取組は、全ての児童生徒を対象に、</a:t>
            </a:r>
            <a:endParaRPr kumimoji="1" lang="en-US" altLang="ja-JP" dirty="0"/>
          </a:p>
          <a:p>
            <a:r>
              <a:rPr kumimoji="1" lang="ja-JP" altLang="en-US" dirty="0"/>
              <a:t>問題行動を予防する支援を組織的に実施することから、発達支持的生徒指導や課題未然防止教育の取組として参考になります。</a:t>
            </a:r>
            <a:endParaRPr kumimoji="1" lang="en-US" altLang="ja-JP" dirty="0"/>
          </a:p>
          <a:p>
            <a:endParaRPr kumimoji="1" lang="en-US" altLang="ja-JP" dirty="0"/>
          </a:p>
          <a:p>
            <a:r>
              <a:rPr kumimoji="1" lang="ja-JP" altLang="en-US" dirty="0"/>
              <a:t>このように、２つの支援構造は、高い親和性があるということが言えます。</a:t>
            </a:r>
            <a:endParaRPr kumimoji="1" lang="en-US" altLang="ja-JP" dirty="0"/>
          </a:p>
          <a:p>
            <a:endParaRPr kumimoji="1" lang="en-US" altLang="ja-JP" dirty="0"/>
          </a:p>
          <a:p>
            <a:r>
              <a:rPr kumimoji="1" lang="en-US" altLang="ja-JP" dirty="0"/>
              <a:t>※</a:t>
            </a:r>
            <a:r>
              <a:rPr kumimoji="1" lang="ja-JP" altLang="en-US" dirty="0"/>
              <a:t>参考</a:t>
            </a:r>
            <a:endParaRPr kumimoji="1" lang="en-US" altLang="ja-JP" dirty="0"/>
          </a:p>
          <a:p>
            <a:r>
              <a:rPr kumimoji="1" lang="ja-JP" altLang="en-US" dirty="0"/>
              <a:t>２軸（常態的・先行的、即応的・継続的）、３類（発達支持的生徒指導、課題予防的生徒指導、困難課題対応的生徒指導）、４層に分けて生徒指導を進める考え方が整理された。</a:t>
            </a:r>
            <a:endParaRPr kumimoji="1" lang="en-US" altLang="ja-JP" dirty="0"/>
          </a:p>
          <a:p>
            <a:r>
              <a:rPr kumimoji="1" lang="ja-JP" altLang="en-US" dirty="0"/>
              <a:t>自校の生徒指導計画や校内生徒指導体制が、常態的・先行的生徒指導を重視した内容で構成されているか検討し、共通実践することが大切。</a:t>
            </a:r>
            <a:endParaRPr kumimoji="1" lang="en-US" altLang="ja-JP" dirty="0"/>
          </a:p>
          <a:p>
            <a:endParaRPr kumimoji="1" lang="en-US" altLang="ja-JP" dirty="0"/>
          </a:p>
          <a:p>
            <a:r>
              <a:rPr kumimoji="1" lang="ja-JP" altLang="en-US" dirty="0"/>
              <a:t>改訂のポイント「発達支持的生徒指導①」「課題予防的生徒指導のなかの課題未然防止教育②」の在り方を改善していくことがポイントとしてあげられる</a:t>
            </a:r>
            <a:endParaRPr kumimoji="1" lang="en-US" altLang="ja-JP" dirty="0"/>
          </a:p>
          <a:p>
            <a:r>
              <a:rPr kumimoji="1" lang="ja-JP" altLang="en-US" dirty="0"/>
              <a:t>これからの生徒指導は、特に、常態的・先行的（プロアクティブ）な生徒指導の創意工夫が一層必要</a:t>
            </a:r>
            <a:endParaRPr kumimoji="1" lang="en-US" altLang="ja-JP" dirty="0"/>
          </a:p>
          <a:p>
            <a:endParaRPr kumimoji="1" lang="en-US" altLang="ja-JP" dirty="0"/>
          </a:p>
          <a:p>
            <a:r>
              <a:rPr kumimoji="1" lang="ja-JP" altLang="en-US" dirty="0"/>
              <a:t>①発達支持的生徒指導</a:t>
            </a:r>
            <a:endParaRPr kumimoji="1" lang="en-US" altLang="ja-JP" dirty="0"/>
          </a:p>
          <a:p>
            <a:r>
              <a:rPr kumimoji="1" lang="ja-JP" altLang="en-US" dirty="0"/>
              <a:t>　全ての児童生徒対象に、学校の教育目標の実現に向けて、教育課程内外の全ての教育活動において進められる生徒指導の基盤</a:t>
            </a:r>
            <a:endParaRPr kumimoji="1" lang="en-US" altLang="ja-JP" dirty="0"/>
          </a:p>
          <a:p>
            <a:r>
              <a:rPr kumimoji="1" lang="ja-JP" altLang="en-US" dirty="0"/>
              <a:t>→児童生徒への挨拶、声かけ、励まし、賞賛、対話的及び授業や行事等を通したバランスのよい集団指導と個別指導が大切</a:t>
            </a:r>
            <a:endParaRPr kumimoji="1" lang="en-US" altLang="ja-JP" dirty="0"/>
          </a:p>
          <a:p>
            <a:r>
              <a:rPr kumimoji="1" lang="ja-JP" altLang="en-US" dirty="0"/>
              <a:t>　　例）魅力あるよりよい学校・学級づくり</a:t>
            </a:r>
            <a:endParaRPr kumimoji="1" lang="en-US" altLang="ja-JP" dirty="0"/>
          </a:p>
          <a:p>
            <a:r>
              <a:rPr kumimoji="1" lang="ja-JP" altLang="en-US" dirty="0"/>
              <a:t>　　　　・「居場所づくり」→</a:t>
            </a:r>
            <a:r>
              <a:rPr kumimoji="1" lang="ja-JP" altLang="en-US" dirty="0" err="1"/>
              <a:t>案して</a:t>
            </a:r>
            <a:r>
              <a:rPr kumimoji="1" lang="ja-JP" altLang="en-US" dirty="0"/>
              <a:t>学校生活を送ることができ、自尊感情を高め充実感を得ることが期待できる</a:t>
            </a:r>
            <a:endParaRPr kumimoji="1" lang="en-US" altLang="ja-JP" dirty="0"/>
          </a:p>
          <a:p>
            <a:r>
              <a:rPr kumimoji="1" lang="ja-JP" altLang="en-US" dirty="0"/>
              <a:t>　　　　・主体的に取り組む活動を通して「絆づくり」→自己有用感や社会背が育まれ仲間を支援できるよりよい集団に成長することが期待できる</a:t>
            </a:r>
            <a:endParaRPr kumimoji="1" lang="en-US" altLang="ja-JP" dirty="0"/>
          </a:p>
          <a:p>
            <a:endParaRPr kumimoji="1" lang="en-US" altLang="ja-JP" dirty="0"/>
          </a:p>
          <a:p>
            <a:r>
              <a:rPr kumimoji="1" lang="ja-JP" altLang="en-US" dirty="0"/>
              <a:t>②課題未然防止教育</a:t>
            </a:r>
            <a:endParaRPr kumimoji="1" lang="en-US" altLang="ja-JP" dirty="0"/>
          </a:p>
          <a:p>
            <a:r>
              <a:rPr kumimoji="1" lang="ja-JP" altLang="en-US" dirty="0"/>
              <a:t>　全ての児童生徒を対象に、生徒指導の諸課題の未然防止をねらいとした意図的・組織的・系統的な教育プログラムの実施</a:t>
            </a:r>
            <a:endParaRPr kumimoji="1" lang="en-US" altLang="ja-JP" dirty="0"/>
          </a:p>
          <a:p>
            <a:r>
              <a:rPr kumimoji="1" lang="ja-JP" altLang="en-US" dirty="0"/>
              <a:t>→いじめ防止教育、自殺予防教育、薬物乱用防止教育、情報モラル教育、非行防止教室等が該当する。生徒指導部を中心に、スクールカウンセラー等の協力を得ながら年間指導計画に位置づけ実践することが重要</a:t>
            </a:r>
            <a:endParaRPr kumimoji="1" lang="en-US" altLang="ja-JP" dirty="0"/>
          </a:p>
          <a:p>
            <a:r>
              <a:rPr kumimoji="1" lang="ja-JP" altLang="en-US" dirty="0"/>
              <a:t>　例）メディア利用のルール作り、話合い、調査、呼びかけ等→児童会や生徒会を利用した自発的、自治的な取組を進め、家庭でのルールづくりを啓発→メディア依存による昼夜逆転や体調不良、食欲不振、無気力などの危険性について児童生徒自身が気付き、考え、実行する動機付けになることが期待できる。</a:t>
            </a:r>
            <a:endParaRPr kumimoji="1" lang="en-US" altLang="ja-JP" dirty="0"/>
          </a:p>
          <a:p>
            <a:endParaRPr kumimoji="1" lang="en-US" altLang="ja-JP" dirty="0"/>
          </a:p>
          <a:p>
            <a:endParaRPr kumimoji="1" lang="en-US" altLang="ja-JP" dirty="0"/>
          </a:p>
          <a:p>
            <a:endParaRPr kumimoji="1" lang="ja-JP" altLang="en-US" dirty="0"/>
          </a:p>
        </p:txBody>
      </p:sp>
      <p:sp>
        <p:nvSpPr>
          <p:cNvPr id="2618" name="スライド番号プレースホルダー 3"/>
          <p:cNvSpPr>
            <a:spLocks noGrp="1"/>
          </p:cNvSpPr>
          <p:nvPr>
            <p:ph type="sldNum" sz="quarter" idx="5"/>
          </p:nvPr>
        </p:nvSpPr>
        <p:spPr/>
        <p:txBody>
          <a:bodyPr/>
          <a:lstStyle/>
          <a:p>
            <a:fld id="{5CB0E9FF-E39C-465C-96E7-81BD7046A83A}" type="slidenum">
              <a:rPr kumimoji="1" lang="ja-JP" altLang="en-US" smtClean="0"/>
              <a:t>18</a:t>
            </a:fld>
            <a:endParaRPr kumimoji="1" lang="ja-JP" altLang="en-US"/>
          </a:p>
        </p:txBody>
      </p:sp>
    </p:spTree>
    <p:extLst>
      <p:ext uri="{BB962C8B-B14F-4D97-AF65-F5344CB8AC3E}">
        <p14:creationId xmlns:p14="http://schemas.microsoft.com/office/powerpoint/2010/main" val="96706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まとめますと，ポジティブな行動支援は，</a:t>
            </a:r>
            <a:endParaRPr kumimoji="1" lang="en-US" altLang="ja-JP" dirty="0"/>
          </a:p>
          <a:p>
            <a:r>
              <a:rPr kumimoji="1" lang="ja-JP" altLang="en-US" dirty="0"/>
              <a:t>「ポジティブな行動を」「ポジティブな方法で」支援するための枠組みであり，</a:t>
            </a:r>
            <a:endParaRPr kumimoji="1" lang="en-US" altLang="ja-JP" dirty="0"/>
          </a:p>
          <a:p>
            <a:endParaRPr kumimoji="1" lang="ja-JP" altLang="en-US" dirty="0"/>
          </a:p>
          <a:p>
            <a:r>
              <a:rPr kumimoji="1" lang="ja-JP" altLang="en-US" dirty="0"/>
              <a:t>望ましい行動に注目し、その行動を増やす　こと</a:t>
            </a:r>
            <a:endParaRPr kumimoji="1" lang="en-US" altLang="ja-JP" dirty="0"/>
          </a:p>
          <a:p>
            <a:endParaRPr kumimoji="1" lang="ja-JP" altLang="en-US" dirty="0"/>
          </a:p>
          <a:p>
            <a:r>
              <a:rPr kumimoji="1" lang="ja-JP" altLang="en-US" dirty="0"/>
              <a:t>児童生徒の成功と達成を重視し，成功体験を支える　こと</a:t>
            </a:r>
            <a:endParaRPr kumimoji="1" lang="en-US" altLang="ja-JP" dirty="0"/>
          </a:p>
          <a:p>
            <a:endParaRPr kumimoji="1" lang="ja-JP"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困った行動が起こる前の対応を重視した予防的な取組であること</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を特徴としています。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89BD1-33B6-4790-814A-B8163AD5983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56500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この図をご覧ください。</a:t>
            </a:r>
            <a:endParaRPr kumimoji="1" lang="en-US" altLang="ja-JP" dirty="0"/>
          </a:p>
          <a:p>
            <a:r>
              <a:rPr kumimoji="1" lang="ja-JP" altLang="en-US" dirty="0"/>
              <a:t>これは，大阪市のある中学校，いわゆる生徒指導困難校とよばれる学校での生徒指導の件数を表したものです。</a:t>
            </a:r>
            <a:endParaRPr kumimoji="1" lang="en-US" altLang="ja-JP" dirty="0"/>
          </a:p>
          <a:p>
            <a:r>
              <a:rPr kumimoji="1" lang="ja-JP" altLang="en-US" dirty="0"/>
              <a:t>この件数は，緊急に対応が必要な案件，生徒指導主事や教頭まで報告が上がるような案件を集めています。</a:t>
            </a:r>
            <a:endParaRPr kumimoji="1" lang="en-US" altLang="ja-JP" dirty="0"/>
          </a:p>
          <a:p>
            <a:endParaRPr kumimoji="1" lang="en-US" altLang="ja-JP" dirty="0"/>
          </a:p>
          <a:p>
            <a:r>
              <a:rPr kumimoji="1" lang="ja-JP" altLang="en-US" dirty="0"/>
              <a:t>ポジティブな行動支援導入前は，１日平均２～３件，月にすると５０件近い生徒指導案件が起きていました。</a:t>
            </a:r>
            <a:endParaRPr kumimoji="1" lang="en-US" altLang="ja-JP" dirty="0"/>
          </a:p>
          <a:p>
            <a:r>
              <a:rPr kumimoji="1" lang="ja-JP" altLang="en-US" dirty="0"/>
              <a:t>ポジティブな行動支援導入後は，徐々に効果が出て，１日平均１件以下に落ち着きました。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20</a:t>
            </a:fld>
            <a:endParaRPr kumimoji="1" lang="ja-JP" altLang="en-US"/>
          </a:p>
        </p:txBody>
      </p:sp>
    </p:spTree>
    <p:extLst>
      <p:ext uri="{BB962C8B-B14F-4D97-AF65-F5344CB8AC3E}">
        <p14:creationId xmlns:p14="http://schemas.microsoft.com/office/powerpoint/2010/main" val="2573019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8" name="スライド イメージ プレースホルダー 1"/>
          <p:cNvSpPr>
            <a:spLocks noGrp="1" noRot="1" noChangeAspect="1"/>
          </p:cNvSpPr>
          <p:nvPr>
            <p:ph type="sldImg"/>
          </p:nvPr>
        </p:nvSpPr>
        <p:spPr/>
      </p:sp>
      <p:sp>
        <p:nvSpPr>
          <p:cNvPr id="2289" name="ノート プレースホルダー 2"/>
          <p:cNvSpPr>
            <a:spLocks noGrp="1"/>
          </p:cNvSpPr>
          <p:nvPr>
            <p:ph type="body" idx="1"/>
          </p:nvPr>
        </p:nvSpPr>
        <p:spPr/>
        <p:txBody>
          <a:bodyPr/>
          <a:lstStyle/>
          <a:p>
            <a:endParaRPr kumimoji="1" lang="en-US" altLang="ja-JP" dirty="0"/>
          </a:p>
          <a:p>
            <a:endParaRPr kumimoji="1" lang="en-US" altLang="ja-JP" dirty="0"/>
          </a:p>
          <a:p>
            <a:r>
              <a:rPr kumimoji="1" lang="en-US" altLang="ja-JP" dirty="0"/>
              <a:t>※</a:t>
            </a:r>
            <a:r>
              <a:rPr kumimoji="1" lang="ja-JP" altLang="en-US" dirty="0"/>
              <a:t>参考</a:t>
            </a:r>
            <a:endParaRPr kumimoji="1" lang="en-US" altLang="ja-JP" dirty="0"/>
          </a:p>
          <a:p>
            <a:r>
              <a:rPr kumimoji="1" lang="ja-JP" altLang="en-US" dirty="0"/>
              <a:t>Ａ中学校のデータ：令和</a:t>
            </a:r>
            <a:r>
              <a:rPr kumimoji="1" lang="en-US" altLang="ja-JP" dirty="0"/>
              <a:t>5</a:t>
            </a:r>
            <a:r>
              <a:rPr kumimoji="1" lang="ja-JP" altLang="en-US" dirty="0"/>
              <a:t>年度</a:t>
            </a:r>
            <a:r>
              <a:rPr kumimoji="1" lang="en-US" altLang="ja-JP" dirty="0"/>
              <a:t>10</a:t>
            </a:r>
            <a:r>
              <a:rPr kumimoji="1" lang="ja-JP" altLang="en-US" dirty="0"/>
              <a:t>月企画委員会資料「令和</a:t>
            </a:r>
            <a:r>
              <a:rPr kumimoji="1" lang="en-US" altLang="ja-JP" dirty="0"/>
              <a:t>5</a:t>
            </a:r>
            <a:r>
              <a:rPr kumimoji="1" lang="ja-JP" altLang="en-US" dirty="0"/>
              <a:t>年度Ａ中学校学校経営の状況について」より抜粋</a:t>
            </a:r>
            <a:endParaRPr kumimoji="1" lang="en-US" altLang="ja-JP" dirty="0"/>
          </a:p>
          <a:p>
            <a:endParaRPr kumimoji="1" lang="en-US" altLang="ja-JP" dirty="0"/>
          </a:p>
          <a:p>
            <a:r>
              <a:rPr kumimoji="1" lang="ja-JP" altLang="en-US" dirty="0"/>
              <a:t>本年度の「全国学力・学習状況調査　質問紙」における、「自分にはよいところがある」と応えた生徒が県平均より</a:t>
            </a:r>
            <a:r>
              <a:rPr kumimoji="1" lang="en-US" altLang="ja-JP" dirty="0"/>
              <a:t>5.8</a:t>
            </a:r>
            <a:r>
              <a:rPr kumimoji="1" lang="ja-JP" altLang="en-US" dirty="0"/>
              <a:t>ポイント、全国平均より４．８ポイント上回った（県・全国を上回ったのは初めて）。</a:t>
            </a:r>
            <a:endParaRPr kumimoji="1" lang="en-US" altLang="ja-JP" dirty="0"/>
          </a:p>
          <a:p>
            <a:r>
              <a:rPr kumimoji="1" lang="ja-JP" altLang="en-US" dirty="0"/>
              <a:t>「ポジティブ行動支援」を理念とした取組や、主体性の育成を目指した生徒会の取組が効果を上げていることが考えられる。</a:t>
            </a:r>
            <a:endParaRPr kumimoji="1" lang="en-US" altLang="ja-JP" dirty="0"/>
          </a:p>
          <a:p>
            <a:r>
              <a:rPr kumimoji="1" lang="ja-JP" altLang="en-US" dirty="0"/>
              <a:t>教職員の間でも、「ポジティブに考える」ことが少しずつ浸透し、生徒のよい所を発見しようというまなざしが一層感じられるようになってきた。</a:t>
            </a:r>
            <a:endParaRPr kumimoji="1" lang="en-US" altLang="ja-JP" dirty="0"/>
          </a:p>
        </p:txBody>
      </p:sp>
      <p:sp>
        <p:nvSpPr>
          <p:cNvPr id="2290" name="スライド番号プレースホルダー 3"/>
          <p:cNvSpPr>
            <a:spLocks noGrp="1"/>
          </p:cNvSpPr>
          <p:nvPr>
            <p:ph type="sldNum" sz="quarter" idx="5"/>
          </p:nvPr>
        </p:nvSpPr>
        <p:spPr/>
        <p:txBody>
          <a:bodyPr/>
          <a:lstStyle/>
          <a:p>
            <a:pPr defTabSz="914282">
              <a:defRPr/>
            </a:pPr>
            <a:fld id="{E3889BD1-33B6-4790-814A-B8163AD59838}" type="slidenum">
              <a:rPr lang="ja-JP" altLang="en-US">
                <a:solidFill>
                  <a:prstClr val="black"/>
                </a:solidFill>
                <a:latin typeface="Calibri"/>
                <a:ea typeface="ＭＳ Ｐゴシック" panose="020B0600070205080204" pitchFamily="50" charset="-128"/>
              </a:rPr>
              <a:pPr defTabSz="914282">
                <a:defRPr/>
              </a:pPr>
              <a:t>22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1525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これはＣ中学校の生徒会の取組の様子です。</a:t>
            </a:r>
            <a:endParaRPr kumimoji="1" lang="en-US" altLang="ja-JP" dirty="0"/>
          </a:p>
          <a:p>
            <a:r>
              <a:rPr kumimoji="1" lang="ja-JP" altLang="en-US" dirty="0"/>
              <a:t>まず、オンライン集会で生徒会長が２分前着席を呼びかけました。</a:t>
            </a:r>
            <a:endParaRPr kumimoji="1" lang="en-US" altLang="ja-JP" dirty="0"/>
          </a:p>
          <a:p>
            <a:r>
              <a:rPr kumimoji="1" lang="ja-JP" altLang="en-US" dirty="0"/>
              <a:t>その際、模範動画も流して、どうすればよいのかをイメージできるようにしました。</a:t>
            </a:r>
            <a:endParaRPr kumimoji="1" lang="en-US" altLang="ja-JP" dirty="0"/>
          </a:p>
          <a:p>
            <a:r>
              <a:rPr kumimoji="1" lang="ja-JP" altLang="en-US" dirty="0"/>
              <a:t>８割以上の生徒の２分前着席ができていると、</a:t>
            </a:r>
            <a:endParaRPr kumimoji="1" lang="en-US" altLang="ja-JP" dirty="0"/>
          </a:p>
          <a:p>
            <a:r>
              <a:rPr kumimoji="1" lang="ja-JP" altLang="en-US" dirty="0"/>
              <a:t>教科担任が賞賛するとともに、教室でビー玉を入れます。</a:t>
            </a:r>
            <a:endParaRPr kumimoji="1" lang="en-US" altLang="ja-JP" dirty="0"/>
          </a:p>
          <a:p>
            <a:r>
              <a:rPr kumimoji="1" lang="ja-JP" altLang="en-US" dirty="0"/>
              <a:t>１日の終わりに、職員室前の集計表に係が記入します。</a:t>
            </a:r>
            <a:endParaRPr kumimoji="1" lang="en-US" altLang="ja-JP" dirty="0"/>
          </a:p>
          <a:p>
            <a:r>
              <a:rPr kumimoji="1" lang="ja-JP" altLang="en-US" dirty="0"/>
              <a:t>生徒会役員がその数を合計し、生徒全員が通る場所に設置した瓶に、ビー玉を入れ、頑張りを可視化しました。</a:t>
            </a:r>
            <a:endParaRPr kumimoji="1" lang="en-US" altLang="ja-JP" dirty="0"/>
          </a:p>
          <a:p>
            <a:r>
              <a:rPr kumimoji="1" lang="ja-JP" altLang="en-US" dirty="0"/>
              <a:t>生徒会役員は日替わりで担当を決め、コメントを書き、掲示しました。</a:t>
            </a:r>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23</a:t>
            </a:fld>
            <a:endParaRPr kumimoji="1" lang="ja-JP" altLang="en-US"/>
          </a:p>
        </p:txBody>
      </p:sp>
    </p:spTree>
    <p:extLst>
      <p:ext uri="{BB962C8B-B14F-4D97-AF65-F5344CB8AC3E}">
        <p14:creationId xmlns:p14="http://schemas.microsoft.com/office/powerpoint/2010/main" val="2253788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これは、取組の成果です。</a:t>
            </a:r>
            <a:endParaRPr kumimoji="1" lang="en-US" altLang="ja-JP" dirty="0"/>
          </a:p>
          <a:p>
            <a:r>
              <a:rPr kumimoji="1" lang="ja-JP" altLang="en-US" dirty="0"/>
              <a:t>スライドでお示ししているのは、２分前着席の達成率の変化です。</a:t>
            </a:r>
            <a:endParaRPr kumimoji="1" lang="en-US" altLang="ja-JP" dirty="0"/>
          </a:p>
          <a:p>
            <a:r>
              <a:rPr kumimoji="1" lang="ja-JP" altLang="en-US" dirty="0"/>
              <a:t>取組を開始した地点では、達成率は４５％でしたが、</a:t>
            </a:r>
            <a:endParaRPr kumimoji="1" lang="en-US" altLang="ja-JP" dirty="0"/>
          </a:p>
          <a:p>
            <a:r>
              <a:rPr kumimoji="1" lang="ja-JP" altLang="en-US" dirty="0"/>
              <a:t>●５日目は、１００％、それ以降は８０％以上で推移し、生徒の意識が高まった様子が見て取れます。また、</a:t>
            </a:r>
            <a:r>
              <a:rPr kumimoji="1" lang="en-US" altLang="ja-JP" dirty="0"/>
              <a:t>2</a:t>
            </a:r>
            <a:r>
              <a:rPr kumimoji="1" lang="ja-JP" altLang="en-US" dirty="0"/>
              <a:t>分前着席ができたことで、自然と生徒が早めに準備するようになり「忘れ物が減った」「忘れても授業までに他のクラスに借りに行ったり、先生に前もって言いに来られたりする生徒が増えた」と先生方から聞いています。</a:t>
            </a:r>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24</a:t>
            </a:fld>
            <a:endParaRPr kumimoji="1" lang="ja-JP" altLang="en-US"/>
          </a:p>
        </p:txBody>
      </p:sp>
    </p:spTree>
    <p:extLst>
      <p:ext uri="{BB962C8B-B14F-4D97-AF65-F5344CB8AC3E}">
        <p14:creationId xmlns:p14="http://schemas.microsoft.com/office/powerpoint/2010/main" val="2423100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生徒会主体の取組に加え、各学年ごとに目標を決めて取組を行いました。</a:t>
            </a:r>
            <a:endParaRPr kumimoji="1" lang="en-US" altLang="ja-JP" dirty="0"/>
          </a:p>
          <a:p>
            <a:endParaRPr kumimoji="1" lang="en-US" altLang="ja-JP" dirty="0"/>
          </a:p>
          <a:p>
            <a:r>
              <a:rPr kumimoji="1" lang="ja-JP" altLang="en-US" dirty="0"/>
              <a:t>これは、１年生の取組です。目標は「背中をピンと伸ばして座ろう」です。</a:t>
            </a:r>
            <a:endParaRPr kumimoji="1" lang="en-US" altLang="ja-JP" dirty="0"/>
          </a:p>
          <a:p>
            <a:r>
              <a:rPr kumimoji="1" lang="ja-JP" altLang="en-US" dirty="0"/>
              <a:t>授業の始めに、教科担任が呼びかけています。</a:t>
            </a:r>
            <a:endParaRPr kumimoji="1" lang="en-US" altLang="ja-JP" dirty="0"/>
          </a:p>
          <a:p>
            <a:r>
              <a:rPr kumimoji="1" lang="ja-JP" altLang="en-US" dirty="0"/>
              <a:t>成果として、「よい姿勢がしばらく続くようになった」「授業中や授業の終わりも声をかけると、よい姿勢ができるようになった」ことが挙げられます。</a:t>
            </a:r>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25</a:t>
            </a:fld>
            <a:endParaRPr kumimoji="1" lang="ja-JP" altLang="en-US"/>
          </a:p>
        </p:txBody>
      </p:sp>
    </p:spTree>
    <p:extLst>
      <p:ext uri="{BB962C8B-B14F-4D97-AF65-F5344CB8AC3E}">
        <p14:creationId xmlns:p14="http://schemas.microsoft.com/office/powerpoint/2010/main" val="396978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ポジティブ行動支援は、教職員の「子ども達にこんな姿になって欲しい」という思いや願いや期待、</a:t>
            </a:r>
            <a:endParaRPr kumimoji="1" lang="en-US" altLang="ja-JP" dirty="0"/>
          </a:p>
          <a:p>
            <a:r>
              <a:rPr kumimoji="1" lang="ja-JP" altLang="en-US" dirty="0"/>
              <a:t>子ども達自身の「こんな姿になりたい」という思いを実現する枠組みであり、特定のプログラムや手法ではありません。</a:t>
            </a:r>
          </a:p>
          <a:p>
            <a:r>
              <a:rPr kumimoji="1" lang="ja-JP" altLang="en-US" dirty="0"/>
              <a:t>ポジティブ行動支援では、ポジティブな行動（子どもたちの望ましいとされる行動）を、ポジティブかつ効果が実証されたアプローチに基づいて伸ばしていくという考え方です。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4</a:t>
            </a:fld>
            <a:endParaRPr kumimoji="1" lang="ja-JP" altLang="en-US"/>
          </a:p>
        </p:txBody>
      </p:sp>
    </p:spTree>
    <p:extLst>
      <p:ext uri="{BB962C8B-B14F-4D97-AF65-F5344CB8AC3E}">
        <p14:creationId xmlns:p14="http://schemas.microsoft.com/office/powerpoint/2010/main" val="347341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２年生の取組の様子です。目標は「次の授業の準備をしてから、休み時間にしよう」です。</a:t>
            </a:r>
            <a:endParaRPr kumimoji="1" lang="en-US" altLang="ja-JP" dirty="0"/>
          </a:p>
          <a:p>
            <a:r>
              <a:rPr kumimoji="1" lang="ja-JP" altLang="en-US" dirty="0"/>
              <a:t>日直が「授業準備</a:t>
            </a:r>
            <a:r>
              <a:rPr kumimoji="1" lang="en-US" altLang="ja-JP" dirty="0"/>
              <a:t>OK</a:t>
            </a:r>
            <a:r>
              <a:rPr kumimoji="1" lang="ja-JP" altLang="en-US" dirty="0"/>
              <a:t>」の札を貼り、次の時間の教科係が呼びかけることにしました。</a:t>
            </a:r>
            <a:endParaRPr kumimoji="1" lang="en-US" altLang="ja-JP" dirty="0"/>
          </a:p>
          <a:p>
            <a:r>
              <a:rPr kumimoji="1" lang="ja-JP" altLang="en-US" dirty="0"/>
              <a:t>７割以上の生徒が、準備できていたら、連絡黒板に教科担任がカードを貼ります。</a:t>
            </a:r>
            <a:endParaRPr kumimoji="1" lang="en-US" altLang="ja-JP" dirty="0"/>
          </a:p>
          <a:p>
            <a:r>
              <a:rPr kumimoji="1" lang="ja-JP" altLang="en-US" dirty="0"/>
              <a:t>１日達成すると、「やるやんけ」「パーフェクト」など言葉が完成するように、作成しています。●</a:t>
            </a:r>
            <a:endParaRPr kumimoji="1" lang="en-US" altLang="ja-JP" dirty="0"/>
          </a:p>
          <a:p>
            <a:r>
              <a:rPr kumimoji="1" lang="ja-JP" altLang="en-US" dirty="0"/>
              <a:t>成果として、「生徒の意識が高まった」「これまで立ち歩いていた生徒が準備するようになった」</a:t>
            </a:r>
            <a:endParaRPr kumimoji="1" lang="en-US" altLang="ja-JP" dirty="0"/>
          </a:p>
          <a:p>
            <a:r>
              <a:rPr kumimoji="1" lang="ja-JP" altLang="en-US" dirty="0"/>
              <a:t>「子どもどうしがこの取組のために、コミュニケーションをとるようになった」ことが挙げられます。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26</a:t>
            </a:fld>
            <a:endParaRPr kumimoji="1" lang="ja-JP" altLang="en-US"/>
          </a:p>
        </p:txBody>
      </p:sp>
    </p:spTree>
    <p:extLst>
      <p:ext uri="{BB962C8B-B14F-4D97-AF65-F5344CB8AC3E}">
        <p14:creationId xmlns:p14="http://schemas.microsoft.com/office/powerpoint/2010/main" val="3999530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３年生の取組の様子です。目標は、「わからないことは調べたり、確認・訂正をしたりしよう」です。</a:t>
            </a:r>
            <a:endParaRPr kumimoji="1" lang="en-US" altLang="ja-JP" dirty="0"/>
          </a:p>
          <a:p>
            <a:r>
              <a:rPr kumimoji="1" lang="ja-JP" altLang="en-US" dirty="0"/>
              <a:t>個別指導の際に、参考になるページやヒントを教え、生徒が意欲的に自信をもって発表する機会を増やしています。●</a:t>
            </a:r>
            <a:endParaRPr kumimoji="1" lang="en-US" altLang="ja-JP" dirty="0"/>
          </a:p>
          <a:p>
            <a:r>
              <a:rPr kumimoji="1" lang="ja-JP" altLang="en-US" dirty="0"/>
              <a:t>帰りの会で、できた生徒は挙手し、人数分のシールを貼ることでフィードバックしています。</a:t>
            </a:r>
            <a:endParaRPr kumimoji="1" lang="en-US" altLang="ja-JP" dirty="0"/>
          </a:p>
          <a:p>
            <a:r>
              <a:rPr kumimoji="1" lang="ja-JP" altLang="en-US" dirty="0"/>
              <a:t>成果としては、「意識して発表する生徒の数が増えてきた」ということが挙げられます。</a:t>
            </a:r>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27</a:t>
            </a:fld>
            <a:endParaRPr kumimoji="1" lang="ja-JP" altLang="en-US"/>
          </a:p>
        </p:txBody>
      </p:sp>
    </p:spTree>
    <p:extLst>
      <p:ext uri="{BB962C8B-B14F-4D97-AF65-F5344CB8AC3E}">
        <p14:creationId xmlns:p14="http://schemas.microsoft.com/office/powerpoint/2010/main" val="636074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次に、学校評価アンケートの結果をご覧ください。</a:t>
            </a:r>
            <a:endParaRPr kumimoji="1" lang="en-US" altLang="ja-JP" dirty="0"/>
          </a:p>
          <a:p>
            <a:r>
              <a:rPr kumimoji="1" lang="ja-JP" altLang="en-US" dirty="0"/>
              <a:t>生徒が入れ替わっているため、単純な比較はできないのですが、</a:t>
            </a:r>
            <a:endParaRPr kumimoji="1" lang="en-US" altLang="ja-JP" dirty="0"/>
          </a:p>
          <a:p>
            <a:r>
              <a:rPr kumimoji="1" lang="ja-JP" altLang="en-US" dirty="0"/>
              <a:t>「頑張ったとき、先生は褒めてくれるか」という設問に対して、</a:t>
            </a:r>
            <a:endParaRPr kumimoji="1" lang="en-US" altLang="ja-JP" dirty="0"/>
          </a:p>
          <a:p>
            <a:r>
              <a:rPr kumimoji="1" lang="ja-JP" altLang="en-US" dirty="0"/>
              <a:t>「そう思う」「どちらかといえばそう思う」と答えた割合が</a:t>
            </a:r>
            <a:r>
              <a:rPr kumimoji="1" lang="en-US" altLang="ja-JP" dirty="0"/>
              <a:t>R4</a:t>
            </a:r>
            <a:r>
              <a:rPr kumimoji="1" lang="ja-JP" altLang="en-US" dirty="0"/>
              <a:t>年度に比べ、今年度は４．４％高くなっています。</a:t>
            </a:r>
            <a:endParaRPr kumimoji="1" lang="en-US" altLang="ja-JP" dirty="0"/>
          </a:p>
          <a:p>
            <a:r>
              <a:rPr kumimoji="1" lang="ja-JP" altLang="en-US" dirty="0"/>
              <a:t>また、３年生の回答は１００％肯定的な評価でした。</a:t>
            </a:r>
          </a:p>
        </p:txBody>
      </p:sp>
      <p:sp>
        <p:nvSpPr>
          <p:cNvPr id="4" name="スライド番号プレースホルダー 3"/>
          <p:cNvSpPr>
            <a:spLocks noGrp="1"/>
          </p:cNvSpPr>
          <p:nvPr>
            <p:ph type="sldNum" sz="quarter" idx="10"/>
          </p:nvPr>
        </p:nvSpPr>
        <p:spPr/>
        <p:txBody>
          <a:bodyPr/>
          <a:lstStyle/>
          <a:p>
            <a:fld id="{474C0963-65DC-4BB8-AE7B-222490F813FB}" type="slidenum">
              <a:rPr kumimoji="1" lang="ja-JP" altLang="en-US" smtClean="0"/>
              <a:t>28</a:t>
            </a:fld>
            <a:endParaRPr kumimoji="1" lang="ja-JP" altLang="en-US"/>
          </a:p>
        </p:txBody>
      </p:sp>
    </p:spTree>
    <p:extLst>
      <p:ext uri="{BB962C8B-B14F-4D97-AF65-F5344CB8AC3E}">
        <p14:creationId xmlns:p14="http://schemas.microsoft.com/office/powerpoint/2010/main" val="3871442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ＰＢＳを実践する際には、まずは望ましい行動を目標に設定します。</a:t>
            </a:r>
            <a:endParaRPr kumimoji="1" lang="en-US" altLang="ja-JP" dirty="0"/>
          </a:p>
          <a:p>
            <a:r>
              <a:rPr kumimoji="1" lang="ja-JP" altLang="en-US" dirty="0"/>
              <a:t>目標設定の際は、ちょっと頑張れば手が届きそうな目標を設定することがポイントです。</a:t>
            </a:r>
            <a:endParaRPr kumimoji="1" lang="en-US" altLang="ja-JP" dirty="0"/>
          </a:p>
          <a:p>
            <a:r>
              <a:rPr kumimoji="1" lang="ja-JP" altLang="en-US" dirty="0"/>
              <a:t>そのためには、「何ができていて何ができていないか」「どこまでできているか」「どんな目標なら達成可能か」などという視点から</a:t>
            </a:r>
            <a:endParaRPr kumimoji="1" lang="en-US" altLang="ja-JP" dirty="0"/>
          </a:p>
          <a:p>
            <a:r>
              <a:rPr kumimoji="1" lang="ja-JP" altLang="en-US" dirty="0"/>
              <a:t>子ども達の実態把握をすることが重要になります。</a:t>
            </a:r>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29</a:t>
            </a:fld>
            <a:endParaRPr kumimoji="1" lang="ja-JP" altLang="en-US"/>
          </a:p>
        </p:txBody>
      </p:sp>
    </p:spTree>
    <p:extLst>
      <p:ext uri="{BB962C8B-B14F-4D97-AF65-F5344CB8AC3E}">
        <p14:creationId xmlns:p14="http://schemas.microsoft.com/office/powerpoint/2010/main" val="380050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目標設定をする際は、現状の「</a:t>
            </a:r>
            <a:r>
              <a:rPr kumimoji="1" lang="ja-JP" altLang="en-US" dirty="0" err="1"/>
              <a:t>走る回る</a:t>
            </a:r>
            <a:r>
              <a:rPr kumimoji="1" lang="ja-JP" altLang="en-US" dirty="0"/>
              <a:t>」という行動にどう対応するかという視点ではなく、</a:t>
            </a:r>
            <a:endParaRPr kumimoji="1" lang="en-US" altLang="ja-JP" dirty="0"/>
          </a:p>
          <a:p>
            <a:r>
              <a:rPr kumimoji="1" lang="ja-JP" altLang="en-US" dirty="0"/>
              <a:t>望ましい行動を増やすというポジティブな視点で考えます。</a:t>
            </a:r>
            <a:endParaRPr kumimoji="1" lang="en-US" altLang="ja-JP" dirty="0"/>
          </a:p>
          <a:p>
            <a:endParaRPr kumimoji="1" lang="en-US" altLang="ja-JP" dirty="0"/>
          </a:p>
          <a:p>
            <a:r>
              <a:rPr kumimoji="1" lang="ja-JP" altLang="en-US" dirty="0"/>
              <a:t>（スライドを読む）</a:t>
            </a:r>
            <a:endParaRPr kumimoji="1" lang="en-US" altLang="ja-JP" dirty="0"/>
          </a:p>
          <a:p>
            <a:endParaRPr kumimoji="1" lang="en-US" altLang="ja-JP" dirty="0"/>
          </a:p>
          <a:p>
            <a:r>
              <a:rPr kumimoji="1" lang="ja-JP" altLang="en-US" dirty="0"/>
              <a:t>ちょっと頑張れば手が届きそうな目標を設定することは、褒めたり認めたりする機会を増やすことにつながります。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89BD1-33B6-4790-814A-B8163AD5983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59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次に、望ましい行動を増やすための</a:t>
            </a:r>
            <a:r>
              <a:rPr kumimoji="1" lang="en-US" altLang="ja-JP" dirty="0"/>
              <a:t>2</a:t>
            </a:r>
            <a:r>
              <a:rPr kumimoji="1" lang="ja-JP" altLang="en-US" dirty="0" err="1"/>
              <a:t>つの</a:t>
            </a:r>
            <a:r>
              <a:rPr kumimoji="1" lang="ja-JP" altLang="en-US" dirty="0"/>
              <a:t>工夫について説明します。</a:t>
            </a:r>
            <a:endParaRPr kumimoji="1" lang="en-US" altLang="ja-JP" dirty="0"/>
          </a:p>
          <a:p>
            <a:r>
              <a:rPr kumimoji="1" lang="ja-JP" altLang="en-US" dirty="0"/>
              <a:t>望ましい行動を増やすためには、「行動の前の引き出す工夫」と「行動の後のフィードバックの工夫」が重要です。</a:t>
            </a:r>
            <a:endParaRPr kumimoji="1" lang="en-US" altLang="ja-JP"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31</a:t>
            </a:fld>
            <a:endParaRPr kumimoji="1" lang="ja-JP" altLang="en-US"/>
          </a:p>
        </p:txBody>
      </p:sp>
    </p:spTree>
    <p:extLst>
      <p:ext uri="{BB962C8B-B14F-4D97-AF65-F5344CB8AC3E}">
        <p14:creationId xmlns:p14="http://schemas.microsoft.com/office/powerpoint/2010/main" val="116067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まずは、行動の前のしかけづくりです。</a:t>
            </a:r>
            <a:endParaRPr kumimoji="1" lang="en-US" altLang="ja-JP" dirty="0"/>
          </a:p>
          <a:p>
            <a:r>
              <a:rPr kumimoji="1" lang="ja-JP" altLang="en-US" dirty="0"/>
              <a:t>例えば、具体的にないをすれば良いか伝える、手本を示す・・・など、子ども達がこうすれば良いのか、やってみよう、できるかもと思える仕掛けを作ります。</a:t>
            </a:r>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32</a:t>
            </a:fld>
            <a:endParaRPr kumimoji="1" lang="ja-JP" altLang="en-US"/>
          </a:p>
        </p:txBody>
      </p:sp>
    </p:spTree>
    <p:extLst>
      <p:ext uri="{BB962C8B-B14F-4D97-AF65-F5344CB8AC3E}">
        <p14:creationId xmlns:p14="http://schemas.microsoft.com/office/powerpoint/2010/main" val="326460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8" name="スライド イメージ プレースホルダー 1"/>
          <p:cNvSpPr>
            <a:spLocks noGrp="1" noRot="1" noChangeAspect="1"/>
          </p:cNvSpPr>
          <p:nvPr>
            <p:ph type="sldImg"/>
          </p:nvPr>
        </p:nvSpPr>
        <p:spPr/>
      </p:sp>
      <p:sp>
        <p:nvSpPr>
          <p:cNvPr id="2219" name="ノート プレースホルダー 2"/>
          <p:cNvSpPr>
            <a:spLocks noGrp="1"/>
          </p:cNvSpPr>
          <p:nvPr>
            <p:ph type="body" idx="1"/>
          </p:nvPr>
        </p:nvSpPr>
        <p:spPr/>
        <p:txBody>
          <a:bodyPr/>
          <a:lstStyle/>
          <a:p>
            <a:r>
              <a:rPr kumimoji="1" lang="ja-JP" altLang="en-US" dirty="0"/>
              <a:t>ＰＢＳはやりっぱなしで終わらずに　常に見直しをかけていくことも重要です。</a:t>
            </a:r>
            <a:endParaRPr kumimoji="1" lang="en-US" altLang="ja-JP" dirty="0"/>
          </a:p>
          <a:p>
            <a:r>
              <a:rPr kumimoji="1" lang="ja-JP" altLang="en-US" dirty="0"/>
              <a:t>これは、本校が　廊下で会った人などに会釈するという取り組みを進めているのですが、現在あまりうまくいっていません。</a:t>
            </a:r>
            <a:endParaRPr kumimoji="1" lang="en-US" altLang="ja-JP" dirty="0"/>
          </a:p>
          <a:p>
            <a:endParaRPr kumimoji="1" lang="en-US" altLang="ja-JP" dirty="0"/>
          </a:p>
          <a:p>
            <a:r>
              <a:rPr kumimoji="1" lang="ja-JP" altLang="en-US" dirty="0"/>
              <a:t>そこで、ＰＢＳの校内リーダーが、児童たちに考えてもらい、自分たちで解決策を探るためのしかけとして　アンケートをおこなったときのものです。</a:t>
            </a:r>
            <a:endParaRPr kumimoji="1" lang="en-US" altLang="ja-JP" dirty="0"/>
          </a:p>
          <a:p>
            <a:endParaRPr kumimoji="1" lang="en-US" altLang="ja-JP" dirty="0"/>
          </a:p>
          <a:p>
            <a:r>
              <a:rPr kumimoji="1" lang="ja-JP" altLang="en-US" dirty="0">
                <a:solidFill>
                  <a:srgbClr val="FF0000"/>
                </a:solidFill>
              </a:rPr>
              <a:t>このように　児童自身が　自分たちの学校をよくしていく意識を持ち　実際に実行に移し、その結果本当に学校が変わった、よくなったという経験は非常に重要で　このことを大切にしていきたいと考えています。</a:t>
            </a:r>
          </a:p>
        </p:txBody>
      </p:sp>
      <p:sp>
        <p:nvSpPr>
          <p:cNvPr id="2220" name="日付プレースホルダー 3"/>
          <p:cNvSpPr>
            <a:spLocks noGrp="1"/>
          </p:cNvSpPr>
          <p:nvPr>
            <p:ph type="dt" idx="1"/>
          </p:nvPr>
        </p:nvSpPr>
        <p:spPr/>
        <p:txBody>
          <a:bodyPr/>
          <a:lstStyle/>
          <a:p>
            <a:r>
              <a:rPr kumimoji="1" lang="en-US" altLang="ja-JP"/>
              <a:t>2022/2/8</a:t>
            </a:r>
            <a:endParaRPr kumimoji="1" lang="ja-JP" altLang="en-US"/>
          </a:p>
        </p:txBody>
      </p:sp>
      <p:sp>
        <p:nvSpPr>
          <p:cNvPr id="2221" name="スライド番号プレースホルダー 4"/>
          <p:cNvSpPr>
            <a:spLocks noGrp="1"/>
          </p:cNvSpPr>
          <p:nvPr>
            <p:ph type="sldNum" sz="quarter" idx="5"/>
          </p:nvPr>
        </p:nvSpPr>
        <p:spPr/>
        <p:txBody>
          <a:bodyPr/>
          <a:lstStyle/>
          <a:p>
            <a:fld id="{E3889BD1-33B6-4790-814A-B8163AD59838}" type="slidenum">
              <a:rPr kumimoji="1" lang="ja-JP" altLang="en-US" smtClean="0"/>
              <a:t>38</a:t>
            </a:fld>
            <a:endParaRPr kumimoji="1" lang="ja-JP" altLang="en-US"/>
          </a:p>
        </p:txBody>
      </p:sp>
    </p:spTree>
    <p:extLst>
      <p:ext uri="{BB962C8B-B14F-4D97-AF65-F5344CB8AC3E}">
        <p14:creationId xmlns:p14="http://schemas.microsoft.com/office/powerpoint/2010/main" val="393156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2A46EA5-BEED-4DE9-B088-F4F1313EFC39}" type="slidenum">
              <a:rPr lang="ja-JP" altLang="en-US" smtClean="0">
                <a:solidFill>
                  <a:prstClr val="black"/>
                </a:solidFill>
                <a:latin typeface="游ゴシック" panose="020F0502020204030204"/>
              </a:rPr>
              <a:pPr/>
              <a:t>40</a:t>
            </a:fld>
            <a:endParaRPr lang="ja-JP" altLang="en-US">
              <a:solidFill>
                <a:prstClr val="black"/>
              </a:solidFill>
              <a:latin typeface="游ゴシック" panose="020F0502020204030204"/>
            </a:endParaRPr>
          </a:p>
        </p:txBody>
      </p:sp>
    </p:spTree>
    <p:extLst>
      <p:ext uri="{BB962C8B-B14F-4D97-AF65-F5344CB8AC3E}">
        <p14:creationId xmlns:p14="http://schemas.microsoft.com/office/powerpoint/2010/main" val="2525065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3" name="スライド イメージ プレースホルダー 1"/>
          <p:cNvSpPr>
            <a:spLocks noGrp="1" noRot="1" noChangeAspect="1"/>
          </p:cNvSpPr>
          <p:nvPr>
            <p:ph type="sldImg"/>
          </p:nvPr>
        </p:nvSpPr>
        <p:spPr/>
      </p:sp>
      <p:sp>
        <p:nvSpPr>
          <p:cNvPr id="1964" name="ノート プレースホルダー 2"/>
          <p:cNvSpPr>
            <a:spLocks noGrp="1"/>
          </p:cNvSpPr>
          <p:nvPr>
            <p:ph type="body" idx="1"/>
          </p:nvPr>
        </p:nvSpPr>
        <p:spPr/>
        <p:txBody>
          <a:bodyPr/>
          <a:lstStyle/>
          <a:p>
            <a:r>
              <a:rPr kumimoji="1" lang="ja-JP" altLang="en-US" dirty="0"/>
              <a:t>体育科の学習場面で「すばやく集合・整列する」ことを目標としてポジティブ行動支援に取り組みました。</a:t>
            </a:r>
            <a:endParaRPr kumimoji="1" lang="en-US" altLang="ja-JP" dirty="0"/>
          </a:p>
          <a:p>
            <a:endParaRPr kumimoji="1" lang="en-US" altLang="ja-JP" dirty="0"/>
          </a:p>
          <a:p>
            <a:r>
              <a:rPr kumimoji="1" lang="ja-JP" altLang="en-US" dirty="0"/>
              <a:t>取組の中で整列にかかった時間を計測して児童らに知らせたり、整列できている姿を撮影して写真を見せたりして、児童のすばやく整列する行動を引き出しました。</a:t>
            </a:r>
            <a:endParaRPr kumimoji="1" lang="en-US" altLang="ja-JP" dirty="0"/>
          </a:p>
          <a:p>
            <a:endParaRPr kumimoji="1" lang="en-US" altLang="ja-JP" dirty="0"/>
          </a:p>
          <a:p>
            <a:r>
              <a:rPr kumimoji="1" lang="ja-JP" altLang="en-US" dirty="0"/>
              <a:t>このような記録を残しておくことで、児童へのフィードバックにも用いることができます。</a:t>
            </a:r>
          </a:p>
        </p:txBody>
      </p:sp>
      <p:sp>
        <p:nvSpPr>
          <p:cNvPr id="1965" name="スライド番号プレースホルダー 3"/>
          <p:cNvSpPr>
            <a:spLocks noGrp="1"/>
          </p:cNvSpPr>
          <p:nvPr>
            <p:ph type="sldNum" sz="quarter" idx="5"/>
          </p:nvPr>
        </p:nvSpPr>
        <p:spPr/>
        <p:txBody>
          <a:bodyPr/>
          <a:lstStyle/>
          <a:p>
            <a:fld id="{E3889BD1-33B6-4790-814A-B8163AD59838}" type="slidenum">
              <a:rPr kumimoji="1" lang="ja-JP" altLang="en-US" smtClean="0"/>
              <a:t>44</a:t>
            </a:fld>
            <a:endParaRPr kumimoji="1" lang="ja-JP" altLang="en-US"/>
          </a:p>
        </p:txBody>
      </p:sp>
    </p:spTree>
    <p:extLst>
      <p:ext uri="{BB962C8B-B14F-4D97-AF65-F5344CB8AC3E}">
        <p14:creationId xmlns:p14="http://schemas.microsoft.com/office/powerpoint/2010/main" val="384177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まず、一般論ですが、</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私たち教員は、望ましい行動をしている子どもよりも困った行動をしている子どもに注目しがちです。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「困った行動をしている子どもをなんとかしたい」「子どもの困った行動を修正したい」と考えてしまう傾向が、職業柄、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どうしても強いです。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89BD1-33B6-4790-814A-B8163AD5983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44821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46113" y="798513"/>
            <a:ext cx="5322887" cy="3994150"/>
          </a:xfrm>
        </p:spPr>
      </p:sp>
      <p:sp>
        <p:nvSpPr>
          <p:cNvPr id="3" name="ノート プレースホルダー 2"/>
          <p:cNvSpPr>
            <a:spLocks noGrp="1"/>
          </p:cNvSpPr>
          <p:nvPr>
            <p:ph type="body" idx="1"/>
          </p:nvPr>
        </p:nvSpPr>
        <p:spPr/>
        <p:txBody>
          <a:bodyPr/>
          <a:lstStyle/>
          <a:p>
            <a:r>
              <a:rPr kumimoji="1" lang="ja-JP" altLang="en-US" dirty="0"/>
              <a:t>よく、こんな声を伺います。</a:t>
            </a:r>
            <a:endParaRPr kumimoji="1" lang="en-US" altLang="ja-JP" dirty="0"/>
          </a:p>
          <a:p>
            <a:r>
              <a:rPr kumimoji="1" lang="ja-JP" altLang="en-US" dirty="0"/>
              <a:t>ＰＢＳってとにかく褒めればいいんでしょ　と。</a:t>
            </a:r>
            <a:endParaRPr kumimoji="1" lang="en-US" altLang="ja-JP" dirty="0"/>
          </a:p>
          <a:p>
            <a:endParaRPr kumimoji="1" lang="en-US" altLang="ja-JP" dirty="0"/>
          </a:p>
          <a:p>
            <a:r>
              <a:rPr kumimoji="1" lang="ja-JP" altLang="en-US" dirty="0"/>
              <a:t>教師が褒めたつもりでも、望ましい行動が増えないとしたら、ほめ方がその子どもにマッチしていないという可能性があります。</a:t>
            </a:r>
            <a:endParaRPr kumimoji="1" lang="en-US" altLang="ja-JP" dirty="0"/>
          </a:p>
          <a:p>
            <a:r>
              <a:rPr kumimoji="1" lang="ja-JP" altLang="en-US" dirty="0"/>
              <a:t>行動の後のポジティブフィードバックが、</a:t>
            </a:r>
            <a:endParaRPr kumimoji="1" lang="en-US" altLang="ja-JP" dirty="0"/>
          </a:p>
          <a:p>
            <a:r>
              <a:rPr kumimoji="1" lang="ja-JP" altLang="en-US" dirty="0"/>
              <a:t>子ども達にとって、「よいこと」「うれしいこと」である必要があります。</a:t>
            </a:r>
            <a:endParaRPr kumimoji="1" lang="en-US" altLang="ja-JP" dirty="0"/>
          </a:p>
          <a:p>
            <a:r>
              <a:rPr kumimoji="1" lang="ja-JP" altLang="en-US" dirty="0"/>
              <a:t>学び手、つまり、子ども達がどう感じるかということがとても重要です。</a:t>
            </a:r>
            <a:endParaRPr kumimoji="1"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8E7F5B-83D4-42E4-A49F-9ACB5C2F734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17313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ポジティブなフィードバックですが、初めはシールなどわかりやすい方法を用い、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徐々に、言葉による称賛、</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そして最終的に、満足感や達成感など本人の自信に繋げることを目指して行うことがポイントです。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子ども達が学校にいる間に、認められたり褒められたりした経験をたくさん貯めてあげることが、とても大切です。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その貯金が、将来、その子の自信になったり、自己肯定感を高めることにつながっていきます。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46</a:t>
            </a:fld>
            <a:endParaRPr kumimoji="1" lang="ja-JP" altLang="en-US"/>
          </a:p>
        </p:txBody>
      </p:sp>
    </p:spTree>
    <p:extLst>
      <p:ext uri="{BB962C8B-B14F-4D97-AF65-F5344CB8AC3E}">
        <p14:creationId xmlns:p14="http://schemas.microsoft.com/office/powerpoint/2010/main" val="1360949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en-US" altLang="ja-JP" sz="1200" dirty="0">
                <a:solidFill>
                  <a:prstClr val="white"/>
                </a:solidFill>
              </a:rPr>
              <a:t>YOU</a:t>
            </a:r>
            <a:r>
              <a:rPr lang="ja-JP" altLang="en-US" sz="1200" dirty="0">
                <a:solidFill>
                  <a:prstClr val="white"/>
                </a:solidFill>
              </a:rPr>
              <a:t>メッセージ　（「音量を下げて」）</a:t>
            </a:r>
            <a:endParaRPr lang="en-US" altLang="ja-JP" sz="1200" dirty="0">
              <a:solidFill>
                <a:prstClr val="white"/>
              </a:solidFill>
            </a:endParaRPr>
          </a:p>
          <a:p>
            <a:pPr lvl="0"/>
            <a:r>
              <a:rPr lang="ja-JP" altLang="en-US" sz="1200" dirty="0">
                <a:solidFill>
                  <a:prstClr val="white"/>
                </a:solidFill>
              </a:rPr>
              <a:t>　　　　　「あなた」を主語にして、相手の行動をそのまま</a:t>
            </a:r>
            <a:endParaRPr lang="en-US" altLang="ja-JP" sz="1200" dirty="0">
              <a:solidFill>
                <a:prstClr val="white"/>
              </a:solidFill>
            </a:endParaRPr>
          </a:p>
          <a:p>
            <a:pPr lvl="0"/>
            <a:r>
              <a:rPr lang="ja-JP" altLang="en-US" sz="1200" dirty="0">
                <a:solidFill>
                  <a:prstClr val="white"/>
                </a:solidFill>
              </a:rPr>
              <a:t>　　　　　表現すること</a:t>
            </a:r>
            <a:endParaRPr lang="en-US" altLang="ja-JP" sz="1200" dirty="0">
              <a:solidFill>
                <a:prstClr val="white"/>
              </a:solidFill>
            </a:endParaRPr>
          </a:p>
          <a:p>
            <a:pPr lvl="0"/>
            <a:r>
              <a:rPr kumimoji="0" lang="ja-JP" altLang="en-US" sz="1200" b="0" i="0" u="none" strike="noStrike" kern="1200" cap="none" spc="0" normalizeH="0" baseline="0" noProof="0" dirty="0">
                <a:ln>
                  <a:noFill/>
                </a:ln>
                <a:solidFill>
                  <a:prstClr val="white"/>
                </a:solidFill>
                <a:effectLst/>
                <a:uLnTx/>
                <a:uFillTx/>
                <a:latin typeface="+mn-lt"/>
                <a:ea typeface="+mn-ea"/>
                <a:cs typeface="+mn-cs"/>
              </a:rPr>
              <a:t>　　　　　　　</a:t>
            </a:r>
            <a:r>
              <a:rPr kumimoji="0" lang="ja-JP" altLang="en-US" sz="1200" b="0" i="0" u="none" strike="noStrike" kern="1200" cap="none" spc="0" normalizeH="0" baseline="0" noProof="0" dirty="0">
                <a:ln>
                  <a:noFill/>
                </a:ln>
                <a:solidFill>
                  <a:srgbClr val="FFFF00"/>
                </a:solidFill>
                <a:effectLst/>
                <a:uLnTx/>
                <a:uFillTx/>
                <a:latin typeface="+mn-lt"/>
                <a:ea typeface="+mn-ea"/>
                <a:cs typeface="+mn-cs"/>
              </a:rPr>
              <a:t>→相手をやっつける（批判、命令等）話し方</a:t>
            </a:r>
            <a:endParaRPr kumimoji="0" lang="en-US" altLang="ja-JP" sz="1200" b="0" i="0" u="none" strike="noStrike" kern="1200" cap="none" spc="0" normalizeH="0" baseline="0" noProof="0" dirty="0">
              <a:ln>
                <a:noFill/>
              </a:ln>
              <a:solidFill>
                <a:srgbClr val="FFFF00"/>
              </a:solidFill>
              <a:effectLst/>
              <a:uLnTx/>
              <a:uFillTx/>
              <a:latin typeface="+mn-lt"/>
              <a:ea typeface="+mn-ea"/>
              <a:cs typeface="+mn-cs"/>
            </a:endParaRPr>
          </a:p>
          <a:p>
            <a:pPr lvl="0"/>
            <a:r>
              <a:rPr lang="en-US" altLang="ja-JP" sz="1200" dirty="0">
                <a:solidFill>
                  <a:prstClr val="white"/>
                </a:solidFill>
              </a:rPr>
              <a:t> I</a:t>
            </a:r>
            <a:r>
              <a:rPr lang="ja-JP" altLang="en-US" sz="1200" dirty="0">
                <a:solidFill>
                  <a:prstClr val="white"/>
                </a:solidFill>
              </a:rPr>
              <a:t>　</a:t>
            </a:r>
            <a:r>
              <a:rPr lang="en-US" altLang="ja-JP" sz="1200" dirty="0">
                <a:solidFill>
                  <a:prstClr val="white"/>
                </a:solidFill>
              </a:rPr>
              <a:t>(</a:t>
            </a:r>
            <a:r>
              <a:rPr lang="ja-JP" altLang="en-US" sz="1200" dirty="0">
                <a:solidFill>
                  <a:prstClr val="white"/>
                </a:solidFill>
              </a:rPr>
              <a:t>アイ）メッセージ（「音量を下げてくれると助かる」）</a:t>
            </a:r>
            <a:endParaRPr lang="en-US" altLang="ja-JP" sz="1200" dirty="0">
              <a:solidFill>
                <a:prstClr val="white"/>
              </a:solidFill>
            </a:endParaRPr>
          </a:p>
          <a:p>
            <a:pPr lvl="0"/>
            <a:r>
              <a:rPr lang="ja-JP" altLang="en-US" sz="1200" dirty="0">
                <a:solidFill>
                  <a:prstClr val="white"/>
                </a:solidFill>
              </a:rPr>
              <a:t>　　　　　「私」を主語にして、自分自身がどう感じているか</a:t>
            </a:r>
            <a:endParaRPr lang="en-US" altLang="ja-JP" sz="1200" dirty="0">
              <a:solidFill>
                <a:prstClr val="white"/>
              </a:solidFill>
            </a:endParaRPr>
          </a:p>
          <a:p>
            <a:pPr lvl="0">
              <a:defRPr/>
            </a:pPr>
            <a:r>
              <a:rPr lang="ja-JP" altLang="en-US" sz="1200" dirty="0">
                <a:solidFill>
                  <a:prstClr val="white"/>
                </a:solidFill>
              </a:rPr>
              <a:t>　　　　　という思いを語ること　</a:t>
            </a:r>
            <a:endParaRPr lang="en-US" altLang="ja-JP" sz="1200" dirty="0">
              <a:solidFill>
                <a:prstClr val="white"/>
              </a:solidFill>
            </a:endParaRPr>
          </a:p>
          <a:p>
            <a:pPr lvl="0">
              <a:defRPr/>
            </a:pPr>
            <a:r>
              <a:rPr lang="ja-JP" altLang="en-US" sz="1200" dirty="0">
                <a:solidFill>
                  <a:prstClr val="white"/>
                </a:solidFill>
              </a:rPr>
              <a:t>　　　　　　　</a:t>
            </a:r>
            <a:r>
              <a:rPr lang="ja-JP" altLang="en-US" sz="1200" dirty="0">
                <a:solidFill>
                  <a:srgbClr val="FFFF00"/>
                </a:solidFill>
              </a:rPr>
              <a:t>→相手に心に届く話し方</a:t>
            </a:r>
            <a:endParaRPr lang="en-US" altLang="ja-JP" sz="1200" dirty="0">
              <a:solidFill>
                <a:srgbClr val="FFFF00"/>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3889BD1-33B6-4790-814A-B8163AD59838}" type="slidenum">
              <a:rPr kumimoji="1" lang="ja-JP" altLang="en-US" smtClean="0"/>
              <a:t>49</a:t>
            </a:fld>
            <a:endParaRPr kumimoji="1" lang="ja-JP" altLang="en-US"/>
          </a:p>
        </p:txBody>
      </p:sp>
    </p:spTree>
    <p:extLst>
      <p:ext uri="{BB962C8B-B14F-4D97-AF65-F5344CB8AC3E}">
        <p14:creationId xmlns:p14="http://schemas.microsoft.com/office/powerpoint/2010/main" val="3062444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補足ですが、褒められても喜ばない子もいます。</a:t>
            </a:r>
            <a:endParaRPr kumimoji="1" lang="en-US" altLang="ja-JP" dirty="0"/>
          </a:p>
          <a:p>
            <a:endParaRPr kumimoji="1" lang="en-US" altLang="ja-JP" dirty="0"/>
          </a:p>
          <a:p>
            <a:r>
              <a:rPr kumimoji="1" lang="ja-JP" altLang="en-US" dirty="0"/>
              <a:t>たとえば、自己肯定感が低い、自信がない・・・など褒められ慣れてないタイプです。</a:t>
            </a:r>
            <a:endParaRPr kumimoji="1" lang="en-US" altLang="ja-JP" dirty="0"/>
          </a:p>
          <a:p>
            <a:r>
              <a:rPr kumimoji="1" lang="ja-JP" altLang="en-US" dirty="0"/>
              <a:t>「別にオレ、がんばってないし」というようなお子さんに出会ったことがあるのではないかと思います。</a:t>
            </a:r>
            <a:endParaRPr kumimoji="1" lang="en-US" altLang="ja-JP" dirty="0"/>
          </a:p>
          <a:p>
            <a:endParaRPr kumimoji="1" lang="en-US" altLang="ja-JP" dirty="0"/>
          </a:p>
          <a:p>
            <a:r>
              <a:rPr kumimoji="1" lang="ja-JP" altLang="en-US" dirty="0"/>
              <a:t>そのようなお子さんには、必ずしも褒め言葉ではなく、</a:t>
            </a:r>
            <a:endParaRPr kumimoji="1" lang="en-US" altLang="ja-JP" dirty="0"/>
          </a:p>
          <a:p>
            <a:r>
              <a:rPr kumimoji="1" lang="ja-JP" altLang="en-US" dirty="0"/>
              <a:t>「私はあなたを見ているよ」というようなメッセージを伝えるだけでも効果的です。</a:t>
            </a:r>
            <a:endParaRPr kumimoji="1" lang="en-US" altLang="ja-JP" dirty="0"/>
          </a:p>
          <a:p>
            <a:r>
              <a:rPr kumimoji="1" lang="ja-JP" altLang="en-US" dirty="0"/>
              <a:t>また、できることをそのまま声に出したり、できていることに対して声をかけるだけでも効果はありません。</a:t>
            </a:r>
            <a:endParaRPr kumimoji="1" lang="en-US" altLang="ja-JP" dirty="0"/>
          </a:p>
          <a:p>
            <a:r>
              <a:rPr kumimoji="1" lang="ja-JP" altLang="en-US" dirty="0"/>
              <a:t>例えば、課題に従事している姿を見て「問題解いているね」「ノート書いているね」など、</a:t>
            </a:r>
            <a:endParaRPr kumimoji="1" lang="en-US" altLang="ja-JP" dirty="0"/>
          </a:p>
          <a:p>
            <a:r>
              <a:rPr kumimoji="1" lang="ja-JP" altLang="en-US" dirty="0"/>
              <a:t>行動をそのまま言葉にするだけ、大人から認められているということが伝わり、ポジティブフィードバックになります。</a:t>
            </a:r>
            <a:endParaRPr kumimoji="1" lang="en-US" altLang="ja-JP" dirty="0"/>
          </a:p>
        </p:txBody>
      </p:sp>
      <p:sp>
        <p:nvSpPr>
          <p:cNvPr id="4" name="スライド番号プレースホルダー 3"/>
          <p:cNvSpPr>
            <a:spLocks noGrp="1"/>
          </p:cNvSpPr>
          <p:nvPr>
            <p:ph type="sldNum" sz="quarter" idx="10"/>
          </p:nvPr>
        </p:nvSpPr>
        <p:spPr/>
        <p:txBody>
          <a:bodyPr/>
          <a:lstStyle/>
          <a:p>
            <a:fld id="{9E6CE5A7-0F1D-4255-9EE3-2D837E1119D9}" type="slidenum">
              <a:rPr lang="ja-JP" altLang="en-US" smtClean="0">
                <a:solidFill>
                  <a:prstClr val="black"/>
                </a:solidFill>
                <a:latin typeface="游ゴシック" panose="020F0502020204030204"/>
              </a:rPr>
              <a:pPr/>
              <a:t>51</a:t>
            </a:fld>
            <a:endParaRPr lang="ja-JP" altLang="en-US">
              <a:solidFill>
                <a:prstClr val="black"/>
              </a:solidFill>
              <a:latin typeface="游ゴシック" panose="020F0502020204030204"/>
            </a:endParaRPr>
          </a:p>
        </p:txBody>
      </p:sp>
    </p:spTree>
    <p:extLst>
      <p:ext uri="{BB962C8B-B14F-4D97-AF65-F5344CB8AC3E}">
        <p14:creationId xmlns:p14="http://schemas.microsoft.com/office/powerpoint/2010/main" val="1716777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ポジティブ行動支援の考え方は既存の取組に馴染みます。</a:t>
            </a:r>
            <a:endParaRPr kumimoji="1" lang="en-US" altLang="ja-JP" dirty="0"/>
          </a:p>
          <a:p>
            <a:r>
              <a:rPr kumimoji="1" lang="ja-JP" altLang="en-US" dirty="0"/>
              <a:t>「ＰＢＳを行う」というのではなく、学校のさまざまな既存の取組、ＰＢＳの手法をとりいれていただければと思います。</a:t>
            </a:r>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52</a:t>
            </a:fld>
            <a:endParaRPr kumimoji="1" lang="ja-JP" altLang="en-US"/>
          </a:p>
        </p:txBody>
      </p:sp>
    </p:spTree>
    <p:extLst>
      <p:ext uri="{BB962C8B-B14F-4D97-AF65-F5344CB8AC3E}">
        <p14:creationId xmlns:p14="http://schemas.microsoft.com/office/powerpoint/2010/main" val="1774721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四角形 47"/>
          <p:cNvSpPr>
            <a:spLocks noGrp="1" noRot="1" noChangeAspect="1"/>
          </p:cNvSpPr>
          <p:nvPr>
            <p:ph type="sldImg" idx="2"/>
          </p:nvPr>
        </p:nvSpPr>
        <p:spPr>
          <a:xfrm>
            <a:off x="917575" y="744538"/>
            <a:ext cx="4972050" cy="3729037"/>
          </a:xfrm>
          <a:prstGeom prst="rect">
            <a:avLst/>
          </a:prstGeom>
        </p:spPr>
        <p:txBody>
          <a:bodyPr/>
          <a:lstStyle/>
          <a:p>
            <a:endParaRPr kumimoji="1" lang="ja-JP" altLang="en-US"/>
          </a:p>
        </p:txBody>
      </p:sp>
      <p:sp>
        <p:nvSpPr>
          <p:cNvPr id="1171" name="四角形 48"/>
          <p:cNvSpPr>
            <a:spLocks noGrp="1"/>
          </p:cNvSpPr>
          <p:nvPr>
            <p:ph type="body" sz="quarter" idx="3"/>
          </p:nvPr>
        </p:nvSpPr>
        <p:spPr>
          <a:prstGeom prst="rect">
            <a:avLst/>
          </a:prstGeom>
        </p:spPr>
        <p:txBody>
          <a:bodyPr/>
          <a:lstStyle/>
          <a:p>
            <a:endParaRPr kumimoji="1" lang="ja-JP" altLang="en-US"/>
          </a:p>
        </p:txBody>
      </p:sp>
      <p:sp>
        <p:nvSpPr>
          <p:cNvPr id="1172" name="四角形 49"/>
          <p:cNvSpPr>
            <a:spLocks noGrp="1"/>
          </p:cNvSpPr>
          <p:nvPr>
            <p:ph type="sldNum" sz="quarter" idx="5"/>
          </p:nvPr>
        </p:nvSpPr>
        <p:spPr>
          <a:prstGeom prst="rect">
            <a:avLst/>
          </a:prstGeom>
        </p:spPr>
        <p:txBody>
          <a:bodyPr vert="horz" lIns="92236" tIns="46118" rIns="92236" bIns="46118" rtlCol="0" anchor="b"/>
          <a:lstStyle>
            <a:lvl1pPr algn="r">
              <a:defRPr sz="1200"/>
            </a:lvl1pPr>
          </a:lstStyle>
          <a:p>
            <a:fld id="{58807EA6-0398-4990-8029-A74DB7412258}" type="slidenum">
              <a:rPr kumimoji="1" lang="ja-JP" altLang="en-US" smtClean="0"/>
              <a:t>53</a:t>
            </a:fld>
            <a:endParaRPr kumimoji="1" lang="ja-JP" altLang="en-US"/>
          </a:p>
        </p:txBody>
      </p:sp>
    </p:spTree>
    <p:extLst>
      <p:ext uri="{BB962C8B-B14F-4D97-AF65-F5344CB8AC3E}">
        <p14:creationId xmlns:p14="http://schemas.microsoft.com/office/powerpoint/2010/main" val="3406327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四角形 47"/>
          <p:cNvSpPr>
            <a:spLocks noGrp="1" noRot="1" noChangeAspect="1"/>
          </p:cNvSpPr>
          <p:nvPr>
            <p:ph type="sldImg" idx="2"/>
          </p:nvPr>
        </p:nvSpPr>
        <p:spPr>
          <a:xfrm>
            <a:off x="938213" y="750888"/>
            <a:ext cx="5011737" cy="3759200"/>
          </a:xfrm>
          <a:prstGeom prst="rect">
            <a:avLst/>
          </a:prstGeom>
        </p:spPr>
        <p:txBody>
          <a:bodyPr/>
          <a:lstStyle/>
          <a:p>
            <a:endParaRPr kumimoji="1" lang="ja-JP" altLang="en-US"/>
          </a:p>
        </p:txBody>
      </p:sp>
      <p:sp>
        <p:nvSpPr>
          <p:cNvPr id="1171" name="四角形 48"/>
          <p:cNvSpPr>
            <a:spLocks noGrp="1"/>
          </p:cNvSpPr>
          <p:nvPr>
            <p:ph type="body" sz="quarter" idx="3"/>
          </p:nvPr>
        </p:nvSpPr>
        <p:spPr>
          <a:prstGeom prst="rect">
            <a:avLst/>
          </a:prstGeom>
        </p:spPr>
        <p:txBody>
          <a:bodyPr/>
          <a:lstStyle/>
          <a:p>
            <a:endParaRPr kumimoji="1" lang="ja-JP" altLang="en-US"/>
          </a:p>
        </p:txBody>
      </p:sp>
      <p:sp>
        <p:nvSpPr>
          <p:cNvPr id="1172" name="四角形 49"/>
          <p:cNvSpPr>
            <a:spLocks noGrp="1"/>
          </p:cNvSpPr>
          <p:nvPr>
            <p:ph type="sldNum" sz="quarter" idx="5"/>
          </p:nvPr>
        </p:nvSpPr>
        <p:spPr>
          <a:prstGeom prst="rect">
            <a:avLst/>
          </a:prstGeom>
        </p:spPr>
        <p:txBody>
          <a:bodyPr vert="horz" lIns="93122" tIns="46561" rIns="93122" bIns="46561" rtlCol="0" anchor="b"/>
          <a:lstStyle>
            <a:lvl1pPr algn="r">
              <a:defRPr sz="1200"/>
            </a:lvl1pPr>
          </a:lstStyle>
          <a:p>
            <a:fld id="{58807EA6-0398-4990-8029-A74DB7412258}" type="slidenum">
              <a:rPr kumimoji="1" lang="ja-JP" altLang="en-US" smtClean="0"/>
              <a:t>54</a:t>
            </a:fld>
            <a:endParaRPr kumimoji="1" lang="ja-JP" altLang="en-US"/>
          </a:p>
        </p:txBody>
      </p:sp>
    </p:spTree>
    <p:extLst>
      <p:ext uri="{BB962C8B-B14F-4D97-AF65-F5344CB8AC3E}">
        <p14:creationId xmlns:p14="http://schemas.microsoft.com/office/powerpoint/2010/main" val="340632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困った行動を修正したい気持ちが先に立つと，そこに目を向けすぎてしまい、</a:t>
            </a:r>
          </a:p>
          <a:p>
            <a:r>
              <a:rPr kumimoji="1" lang="ja-JP" altLang="en-US" dirty="0"/>
              <a:t>この図のようなマイナスのサイクルが起こります。</a:t>
            </a:r>
          </a:p>
          <a:p>
            <a:endParaRPr kumimoji="1" lang="ja-JP" altLang="en-US" dirty="0"/>
          </a:p>
          <a:p>
            <a:r>
              <a:rPr kumimoji="1" lang="ja-JP" altLang="en-US" dirty="0"/>
              <a:t>気になる行動ばかりに目を向けると、注意や叱責が増え、</a:t>
            </a:r>
            <a:endParaRPr kumimoji="1" lang="en-US" altLang="ja-JP" dirty="0"/>
          </a:p>
          <a:p>
            <a:r>
              <a:rPr kumimoji="1" lang="ja-JP" altLang="en-US" dirty="0"/>
              <a:t>子供たちの自尊感情が低下するだけでなく，子ども達はさらに強く反抗します。</a:t>
            </a:r>
          </a:p>
          <a:p>
            <a:endParaRPr kumimoji="1" lang="ja-JP" altLang="en-US" dirty="0"/>
          </a:p>
          <a:p>
            <a:r>
              <a:rPr kumimoji="1" lang="ja-JP" altLang="en-US" dirty="0"/>
              <a:t>そうなると、教員の方が，どうにかしなければ！</a:t>
            </a:r>
            <a:r>
              <a:rPr kumimoji="1" lang="ja-JP" altLang="en-US" dirty="0" err="1"/>
              <a:t>とますます</a:t>
            </a:r>
            <a:r>
              <a:rPr kumimoji="1" lang="ja-JP" altLang="en-US" dirty="0"/>
              <a:t>焦るようになり、</a:t>
            </a:r>
          </a:p>
          <a:p>
            <a:r>
              <a:rPr kumimoji="1" lang="ja-JP" altLang="en-US" dirty="0"/>
              <a:t>子どものいいところが見えにくくなってしまいます。</a:t>
            </a:r>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A55ED-EB9D-4CE2-84FD-AD4E98D6B6C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92891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ポジティブ行動支援の基本は、</a:t>
            </a:r>
            <a:endParaRPr kumimoji="1" lang="en-US" altLang="ja-JP" dirty="0"/>
          </a:p>
          <a:p>
            <a:r>
              <a:rPr kumimoji="1" lang="ja-JP" altLang="en-US" dirty="0"/>
              <a:t>子どもたちの「行動」に注目することです。</a:t>
            </a:r>
            <a:endParaRPr kumimoji="1" lang="en-US" altLang="ja-JP" dirty="0"/>
          </a:p>
          <a:p>
            <a:endParaRPr kumimoji="1" lang="en-US" altLang="ja-JP" dirty="0"/>
          </a:p>
          <a:p>
            <a:r>
              <a:rPr kumimoji="1" lang="ja-JP" altLang="en-US" dirty="0"/>
              <a:t>こどもの体は一つだけなので、望ましい行動と、困った行動を</a:t>
            </a:r>
          </a:p>
          <a:p>
            <a:r>
              <a:rPr kumimoji="1" lang="ja-JP" altLang="en-US" dirty="0"/>
              <a:t>同時に行うことは物理的にできません。</a:t>
            </a:r>
            <a:endParaRPr kumimoji="1" lang="en-US" altLang="ja-JP" dirty="0"/>
          </a:p>
          <a:p>
            <a:endParaRPr lang="en-US" altLang="ja-JP" dirty="0"/>
          </a:p>
          <a:p>
            <a:r>
              <a:rPr kumimoji="1" lang="ja-JP" altLang="en-US" dirty="0"/>
              <a:t>そこで，「望ましい行動」に注目するようにします。</a:t>
            </a:r>
            <a:endParaRPr kumimoji="1" lang="en-US" altLang="ja-JP" dirty="0"/>
          </a:p>
          <a:p>
            <a:r>
              <a:rPr kumimoji="1" lang="ja-JP" altLang="en-US" dirty="0"/>
              <a:t>子ども達が、望ましい行動に費やす時間を増やすように私たちが</a:t>
            </a:r>
          </a:p>
          <a:p>
            <a:r>
              <a:rPr kumimoji="1" lang="ja-JP" altLang="en-US" dirty="0"/>
              <a:t>工夫することで、必然的に、困った行動に費やす時間は減っていきます。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7</a:t>
            </a:fld>
            <a:endParaRPr kumimoji="1" lang="ja-JP" altLang="en-US"/>
          </a:p>
        </p:txBody>
      </p:sp>
    </p:spTree>
    <p:extLst>
      <p:ext uri="{BB962C8B-B14F-4D97-AF65-F5344CB8AC3E}">
        <p14:creationId xmlns:p14="http://schemas.microsoft.com/office/powerpoint/2010/main" val="4110423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a:t>
            </a:r>
            <a:endParaRPr lang="en-US" altLang="ja-JP" dirty="0"/>
          </a:p>
          <a:p>
            <a:r>
              <a:rPr kumimoji="1" lang="ja-JP" altLang="en-US" dirty="0"/>
              <a:t>ポジティブ行動支援は，困った行動が、起きてしまった後に対応するのではなく，その逆の「望ましい行動」「その場でして欲しい行動」を子ども達がしたくなるような環境を，教員があらかじめ設定することで、</a:t>
            </a:r>
          </a:p>
          <a:p>
            <a:r>
              <a:rPr lang="ja-JP" altLang="en-US" dirty="0"/>
              <a:t>必然的に困った行動の割合を減らすという考え方です。</a:t>
            </a:r>
            <a:endParaRPr kumimoji="1" lang="ja-JP" altLang="en-US" dirty="0"/>
          </a:p>
          <a:p>
            <a:r>
              <a:rPr kumimoji="1" lang="ja-JP" altLang="en-US" dirty="0"/>
              <a:t>＞クリック</a:t>
            </a:r>
            <a:endParaRPr kumimoji="1" lang="en-US" altLang="ja-JP" dirty="0"/>
          </a:p>
          <a:p>
            <a:endParaRPr kumimoji="1" lang="en-US" altLang="ja-JP" dirty="0"/>
          </a:p>
          <a:p>
            <a:r>
              <a:rPr kumimoji="1" lang="ja-JP" altLang="en-US" dirty="0"/>
              <a:t>例えば，授業中についおしゃべりをしてしまう子に，静かにしなさい！と</a:t>
            </a:r>
            <a:endParaRPr kumimoji="1" lang="en-US" altLang="ja-JP" dirty="0"/>
          </a:p>
          <a:p>
            <a:r>
              <a:rPr kumimoji="1" lang="ja-JP" altLang="en-US" dirty="0"/>
              <a:t>叱責するのではなく，授業を工夫して，隣の席の子と意見交換したり，</a:t>
            </a:r>
          </a:p>
          <a:p>
            <a:r>
              <a:rPr kumimoji="1" lang="ja-JP" altLang="en-US" dirty="0"/>
              <a:t>ペアワークを設定したりするなど動きのある時間を意図的に設定することで，</a:t>
            </a:r>
          </a:p>
          <a:p>
            <a:r>
              <a:rPr lang="ja-JP" altLang="en-US" dirty="0"/>
              <a:t>子ども達が授業中に、「隣の子との意見交換や、課題に静かに取り組む時間を増やすと同時に、おしゃべりの時間等を減らしていく」という環境を、私たち教員が整えます。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B0E9FF-E39C-465C-96E7-81BD7046A83A}" type="slidenum">
              <a:rPr kumimoji="1" lang="ja-JP" altLang="en-US" smtClean="0"/>
              <a:t>8</a:t>
            </a:fld>
            <a:endParaRPr kumimoji="1" lang="ja-JP" altLang="en-US"/>
          </a:p>
        </p:txBody>
      </p:sp>
    </p:spTree>
    <p:extLst>
      <p:ext uri="{BB962C8B-B14F-4D97-AF65-F5344CB8AC3E}">
        <p14:creationId xmlns:p14="http://schemas.microsoft.com/office/powerpoint/2010/main" val="401195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ポジティブ行動支援の基本は，</a:t>
            </a:r>
            <a:endParaRPr kumimoji="1" lang="en-US" altLang="ja-JP" dirty="0"/>
          </a:p>
          <a:p>
            <a:r>
              <a:rPr kumimoji="1" lang="ja-JP" altLang="en-US" dirty="0"/>
              <a:t>「子どものできているところを探して注目すること」です。</a:t>
            </a:r>
            <a:endParaRPr kumimoji="1" lang="en-US" altLang="ja-JP" dirty="0"/>
          </a:p>
          <a:p>
            <a:endParaRPr kumimoji="1" lang="en-US" altLang="ja-JP" dirty="0"/>
          </a:p>
          <a:p>
            <a:r>
              <a:rPr kumimoji="1" lang="ja-JP" altLang="en-US" dirty="0"/>
              <a:t>子どものできていないところに注目し叱責をすると，</a:t>
            </a:r>
            <a:endParaRPr kumimoji="1" lang="en-US" altLang="ja-JP" dirty="0"/>
          </a:p>
          <a:p>
            <a:r>
              <a:rPr kumimoji="1" lang="ja-JP" altLang="en-US" dirty="0"/>
              <a:t>先ほどのマイナスのサイクルがうまれます。</a:t>
            </a:r>
            <a:endParaRPr kumimoji="1" lang="en-US" altLang="ja-JP" dirty="0"/>
          </a:p>
          <a:p>
            <a:endParaRPr kumimoji="1" lang="en-US" altLang="ja-JP" dirty="0"/>
          </a:p>
          <a:p>
            <a:r>
              <a:rPr kumimoji="1" lang="ja-JP" altLang="en-US" dirty="0"/>
              <a:t>「できていない」「やめさせたい」という視点で子どもを見るのではなく，</a:t>
            </a:r>
            <a:endParaRPr kumimoji="1" lang="en-US" altLang="ja-JP" dirty="0"/>
          </a:p>
          <a:p>
            <a:r>
              <a:rPr kumimoji="1" lang="ja-JP" altLang="en-US" dirty="0"/>
              <a:t>発想を転換し，</a:t>
            </a:r>
            <a:endParaRPr kumimoji="1" lang="en-US" altLang="ja-JP" dirty="0"/>
          </a:p>
          <a:p>
            <a:r>
              <a:rPr kumimoji="1" lang="ja-JP" altLang="en-US" dirty="0"/>
              <a:t>「より○○させたい」という視点で子どもを見ることで，</a:t>
            </a:r>
            <a:endParaRPr kumimoji="1" lang="en-US" altLang="ja-JP" dirty="0"/>
          </a:p>
          <a:p>
            <a:r>
              <a:rPr kumimoji="1" lang="ja-JP" altLang="en-US" dirty="0"/>
              <a:t>（クリック）</a:t>
            </a:r>
            <a:endParaRPr kumimoji="1" lang="en-US" altLang="ja-JP" dirty="0"/>
          </a:p>
          <a:p>
            <a:r>
              <a:rPr kumimoji="1" lang="ja-JP" altLang="en-US" dirty="0"/>
              <a:t>このように望ましい行動が増え，必然的に困った行動が減るという好循環が起こります。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A55ED-EB9D-4CE2-84FD-AD4E98D6B6C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4230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xfrm>
            <a:off x="912813" y="1330325"/>
            <a:ext cx="4789487" cy="3592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ポジティブ行動支援では、「行動の前」「行動」「行動の後」の３つの枠組みで行動支援を行います。</a:t>
            </a:r>
            <a:endParaRPr lang="en-US" altLang="ja-JP" dirty="0"/>
          </a:p>
          <a:p>
            <a:pPr eaLnBrk="1" hangingPunct="1">
              <a:spcBef>
                <a:spcPct val="0"/>
              </a:spcBef>
            </a:pPr>
            <a:endParaRPr lang="en-US" altLang="ja-JP" dirty="0"/>
          </a:p>
          <a:p>
            <a:pPr eaLnBrk="1" hangingPunct="1">
              <a:spcBef>
                <a:spcPct val="0"/>
              </a:spcBef>
            </a:pPr>
            <a:r>
              <a:rPr lang="ja-JP" altLang="en-US" dirty="0"/>
              <a:t>ＰＢＳの大きな特徴は、「望ましい行動の増やし方」です。</a:t>
            </a:r>
          </a:p>
          <a:p>
            <a:pPr eaLnBrk="1" hangingPunct="1">
              <a:spcBef>
                <a:spcPct val="0"/>
              </a:spcBef>
            </a:pPr>
            <a:endParaRPr lang="ja-JP" altLang="en-US" dirty="0"/>
          </a:p>
          <a:p>
            <a:pPr eaLnBrk="1" hangingPunct="1">
              <a:spcBef>
                <a:spcPct val="0"/>
              </a:spcBef>
            </a:pPr>
            <a:r>
              <a:rPr lang="ja-JP" altLang="en-US" dirty="0"/>
              <a:t>授業中の望ましい行動の一つに，「練習問題を一生懸命に解く」という行動があるとします。</a:t>
            </a:r>
            <a:endParaRPr lang="en-US" altLang="ja-JP" dirty="0"/>
          </a:p>
          <a:p>
            <a:pPr eaLnBrk="1" hangingPunct="1">
              <a:spcBef>
                <a:spcPct val="0"/>
              </a:spcBef>
            </a:pPr>
            <a:r>
              <a:rPr lang="ja-JP" altLang="en-US" dirty="0"/>
              <a:t>その行動を増やしたいとき，</a:t>
            </a:r>
            <a:endParaRPr lang="en-US" altLang="ja-JP" dirty="0"/>
          </a:p>
          <a:p>
            <a:pPr eaLnBrk="1" hangingPunct="1">
              <a:spcBef>
                <a:spcPct val="0"/>
              </a:spcBef>
            </a:pPr>
            <a:r>
              <a:rPr lang="ja-JP" altLang="en-US" dirty="0"/>
              <a:t>私たちは、つい、</a:t>
            </a:r>
          </a:p>
          <a:p>
            <a:pPr eaLnBrk="1" hangingPunct="1">
              <a:spcBef>
                <a:spcPct val="0"/>
              </a:spcBef>
            </a:pPr>
            <a:endParaRPr lang="ja-JP" altLang="en-US" dirty="0"/>
          </a:p>
          <a:p>
            <a:pPr eaLnBrk="1" hangingPunct="1">
              <a:spcBef>
                <a:spcPct val="0"/>
              </a:spcBef>
            </a:pPr>
            <a:r>
              <a:rPr lang="ja-JP" altLang="en-US" dirty="0"/>
              <a:t>早くやりなさい！などと注意や叱責をしてしまうことが多いです。</a:t>
            </a:r>
          </a:p>
          <a:p>
            <a:pPr eaLnBrk="1" hangingPunct="1">
              <a:spcBef>
                <a:spcPct val="0"/>
              </a:spcBef>
            </a:pPr>
            <a:endParaRPr lang="ja-JP" altLang="en-US" dirty="0"/>
          </a:p>
          <a:p>
            <a:pPr eaLnBrk="1" hangingPunct="1">
              <a:spcBef>
                <a:spcPct val="0"/>
              </a:spcBef>
            </a:pPr>
            <a:r>
              <a:rPr lang="ja-JP" altLang="en-US" dirty="0"/>
              <a:t>その結果，子どもは問題を解けば、先生に怒られなかった</a:t>
            </a:r>
            <a:endParaRPr lang="en-US" altLang="ja-JP" dirty="0"/>
          </a:p>
          <a:p>
            <a:pPr eaLnBrk="1" hangingPunct="1">
              <a:spcBef>
                <a:spcPct val="0"/>
              </a:spcBef>
            </a:pPr>
            <a:r>
              <a:rPr lang="ja-JP" altLang="en-US" dirty="0"/>
              <a:t>ということを学びますが，それ以上の学びは生まれません。</a:t>
            </a:r>
            <a:endParaRPr lang="en-US" altLang="ja-JP" dirty="0"/>
          </a:p>
          <a:p>
            <a:pPr eaLnBrk="1" hangingPunct="1">
              <a:spcBef>
                <a:spcPct val="0"/>
              </a:spcBef>
            </a:pPr>
            <a:endParaRPr lang="en-US" altLang="ja-JP" dirty="0"/>
          </a:p>
          <a:p>
            <a:pPr eaLnBrk="1" hangingPunct="1">
              <a:spcBef>
                <a:spcPct val="0"/>
              </a:spcBef>
            </a:pPr>
            <a:r>
              <a:rPr lang="ja-JP" altLang="en-US" dirty="0"/>
              <a:t>また，教員が代わったり，注意をされなかったりした途端に、</a:t>
            </a:r>
          </a:p>
          <a:p>
            <a:pPr eaLnBrk="1" hangingPunct="1">
              <a:spcBef>
                <a:spcPct val="0"/>
              </a:spcBef>
            </a:pPr>
            <a:r>
              <a:rPr lang="ja-JP" altLang="en-US" dirty="0"/>
              <a:t>学習意欲が低下してしまうでしょう。</a:t>
            </a:r>
          </a:p>
          <a:p>
            <a:pPr eaLnBrk="1" hangingPunct="1">
              <a:spcBef>
                <a:spcPct val="0"/>
              </a:spcBef>
            </a:pP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BE71B6-D1D5-44FA-943D-3CF38E6712FC}" type="slidenum">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4001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xfrm>
            <a:off x="912813" y="1330325"/>
            <a:ext cx="4789487" cy="3592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a:t>しかし、ポジティブ行動支援の考え方は，</a:t>
            </a:r>
            <a:endParaRPr lang="en-US" altLang="ja-JP" dirty="0"/>
          </a:p>
          <a:p>
            <a:pPr eaLnBrk="1" hangingPunct="1">
              <a:spcBef>
                <a:spcPct val="0"/>
              </a:spcBef>
            </a:pPr>
            <a:endParaRPr lang="en-US" altLang="ja-JP" dirty="0"/>
          </a:p>
          <a:p>
            <a:pPr eaLnBrk="1" hangingPunct="1">
              <a:spcBef>
                <a:spcPct val="0"/>
              </a:spcBef>
            </a:pPr>
            <a:r>
              <a:rPr lang="ja-JP" altLang="en-US" dirty="0"/>
              <a:t>「練習問題を一生懸命に解く」という望ましい行動が起きるように</a:t>
            </a:r>
            <a:endParaRPr lang="en-US" altLang="ja-JP" dirty="0"/>
          </a:p>
          <a:p>
            <a:pPr eaLnBrk="1" hangingPunct="1">
              <a:spcBef>
                <a:spcPct val="0"/>
              </a:spcBef>
            </a:pPr>
            <a:r>
              <a:rPr lang="ja-JP" altLang="en-US" dirty="0"/>
              <a:t>・丁寧に解法を板書し，それを見ながら問題を解けるようにしておく</a:t>
            </a:r>
            <a:endParaRPr lang="en-US" altLang="ja-JP" dirty="0"/>
          </a:p>
          <a:p>
            <a:pPr eaLnBrk="1" hangingPunct="1">
              <a:spcBef>
                <a:spcPct val="0"/>
              </a:spcBef>
            </a:pPr>
            <a:r>
              <a:rPr lang="ja-JP" altLang="en-US" dirty="0"/>
              <a:t>・ヒントを積極的に提示し，子どものわかった！を引き出せる状態を作る</a:t>
            </a:r>
          </a:p>
          <a:p>
            <a:pPr eaLnBrk="1" hangingPunct="1">
              <a:spcBef>
                <a:spcPct val="0"/>
              </a:spcBef>
            </a:pPr>
            <a:r>
              <a:rPr lang="ja-JP" altLang="en-US" dirty="0"/>
              <a:t>等、子ども自身ががんばろう、これならできる！と思えるような仕掛けを</a:t>
            </a:r>
            <a:endParaRPr lang="en-US" altLang="ja-JP" dirty="0"/>
          </a:p>
          <a:p>
            <a:pPr eaLnBrk="1" hangingPunct="1">
              <a:spcBef>
                <a:spcPct val="0"/>
              </a:spcBef>
            </a:pPr>
            <a:r>
              <a:rPr lang="ja-JP" altLang="en-US" dirty="0"/>
              <a:t>前もって作っておきます。</a:t>
            </a:r>
          </a:p>
          <a:p>
            <a:pPr eaLnBrk="1" hangingPunct="1">
              <a:spcBef>
                <a:spcPct val="0"/>
              </a:spcBef>
            </a:pPr>
            <a:endParaRPr lang="ja-JP" altLang="en-US" dirty="0"/>
          </a:p>
          <a:p>
            <a:pPr eaLnBrk="1" hangingPunct="1">
              <a:spcBef>
                <a:spcPct val="0"/>
              </a:spcBef>
            </a:pPr>
            <a:r>
              <a:rPr lang="ja-JP" altLang="en-US" dirty="0"/>
              <a:t>また、望ましい行動が起きた後には、</a:t>
            </a:r>
          </a:p>
          <a:p>
            <a:pPr eaLnBrk="1" hangingPunct="1">
              <a:spcBef>
                <a:spcPct val="0"/>
              </a:spcBef>
            </a:pPr>
            <a:r>
              <a:rPr lang="ja-JP" altLang="en-US" dirty="0"/>
              <a:t>・問題の正答数を自分で記録し，グラフにして学習の成果を見える</a:t>
            </a:r>
            <a:r>
              <a:rPr lang="ja-JP" altLang="en-US" dirty="0" err="1"/>
              <a:t>化する</a:t>
            </a:r>
            <a:endParaRPr lang="en-US" altLang="ja-JP" dirty="0"/>
          </a:p>
          <a:p>
            <a:pPr eaLnBrk="1" hangingPunct="1">
              <a:spcBef>
                <a:spcPct val="0"/>
              </a:spcBef>
            </a:pPr>
            <a:r>
              <a:rPr lang="ja-JP" altLang="en-US" dirty="0"/>
              <a:t>・教員からの即座の○付けによる承認や言葉による称賛</a:t>
            </a:r>
            <a:endParaRPr lang="en-US" altLang="ja-JP" dirty="0"/>
          </a:p>
          <a:p>
            <a:pPr eaLnBrk="1" hangingPunct="1">
              <a:spcBef>
                <a:spcPct val="0"/>
              </a:spcBef>
            </a:pPr>
            <a:r>
              <a:rPr lang="ja-JP" altLang="en-US" dirty="0"/>
              <a:t>など、子ども自身が「できた」「もう一回やりたい」と思える工夫を</a:t>
            </a:r>
            <a:endParaRPr lang="en-US" altLang="ja-JP" dirty="0"/>
          </a:p>
          <a:p>
            <a:pPr eaLnBrk="1" hangingPunct="1">
              <a:spcBef>
                <a:spcPct val="0"/>
              </a:spcBef>
            </a:pPr>
            <a:r>
              <a:rPr lang="ja-JP" altLang="en-US" dirty="0"/>
              <a:t>することで、望ましい行動が繰りかえされるようにしかけを作ります。</a:t>
            </a:r>
          </a:p>
          <a:p>
            <a:pPr marL="0" marR="0" lvl="0" indent="0" algn="l" defTabSz="914400" rtl="0" eaLnBrk="1" fontAlgn="auto" latinLnBrk="0" hangingPunct="1">
              <a:lnSpc>
                <a:spcPct val="100000"/>
              </a:lnSpc>
              <a:spcBef>
                <a:spcPct val="0"/>
              </a:spcBef>
              <a:spcAft>
                <a:spcPts val="0"/>
              </a:spcAft>
              <a:buClrTx/>
              <a:buSzTx/>
              <a:buFontTx/>
              <a:buNone/>
              <a:tabLst/>
              <a:defRPr/>
            </a:pPr>
            <a:endParaRPr lang="ja-JP" altLang="en-US" dirty="0"/>
          </a:p>
          <a:p>
            <a:pPr lvl="0">
              <a:spcBef>
                <a:spcPct val="0"/>
              </a:spcBef>
              <a:defRPr/>
            </a:pPr>
            <a:r>
              <a:rPr lang="ja-JP" altLang="en-US" dirty="0"/>
              <a:t>つまり、</a:t>
            </a:r>
            <a:endParaRPr lang="en-US" altLang="ja-JP" dirty="0"/>
          </a:p>
          <a:p>
            <a:pPr lvl="0">
              <a:spcBef>
                <a:spcPct val="0"/>
              </a:spcBef>
              <a:defRPr/>
            </a:pPr>
            <a:endParaRPr lang="en-US" altLang="ja-JP" dirty="0"/>
          </a:p>
          <a:p>
            <a:pPr lvl="0">
              <a:spcBef>
                <a:spcPct val="0"/>
              </a:spcBef>
              <a:defRPr/>
            </a:pPr>
            <a:r>
              <a:rPr lang="ja-JP" altLang="en-US" dirty="0"/>
              <a:t>望ましい行動が起きやすいように、行動の前後の環境を整えることで、</a:t>
            </a:r>
            <a:endParaRPr lang="en-US" altLang="ja-JP" dirty="0"/>
          </a:p>
          <a:p>
            <a:pPr lvl="0">
              <a:spcBef>
                <a:spcPct val="0"/>
              </a:spcBef>
              <a:defRPr/>
            </a:pPr>
            <a:r>
              <a:rPr lang="ja-JP" altLang="en-US" dirty="0"/>
              <a:t>子供たちが，認められる安心感やできる喜びを感じられる成功体験に結びつけ，より一層学習に取り組めるように導いていくという考え方が、</a:t>
            </a:r>
            <a:endParaRPr lang="en-US" altLang="ja-JP" dirty="0"/>
          </a:p>
          <a:p>
            <a:pPr lvl="0">
              <a:spcBef>
                <a:spcPct val="0"/>
              </a:spcBef>
              <a:defRPr/>
            </a:pPr>
            <a:r>
              <a:rPr lang="ja-JP" altLang="en-US" dirty="0"/>
              <a:t>ポジティブ行動支援です。</a:t>
            </a:r>
          </a:p>
          <a:p>
            <a:pPr eaLnBrk="1" hangingPunct="1">
              <a:spcBef>
                <a:spcPct val="0"/>
              </a:spcBef>
            </a:pPr>
            <a:endParaRPr lang="ja-JP" altLang="en-US" dirty="0"/>
          </a:p>
        </p:txBody>
      </p:sp>
      <p:sp>
        <p:nvSpPr>
          <p:cNvPr id="6656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BE71B6-D1D5-44FA-943D-3CF38E6712FC}" type="slidenum">
              <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2652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FAD0CE76-88AE-42BD-A004-499B41F3A70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8469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D0B111CC-CD95-447E-B191-42E8619C7827}"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976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CF388134-11E8-4EC6-8FA7-DBEB2EBADA3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51436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0" indent="0" algn="ctr">
              <a:buNone/>
              <a:defRPr>
                <a:solidFill>
                  <a:schemeClr val="tx1">
                    <a:tint val="75000"/>
                  </a:schemeClr>
                </a:solidFill>
              </a:defRPr>
            </a:lvl2pPr>
            <a:lvl3pPr marL="913960" indent="0" algn="ctr">
              <a:buNone/>
              <a:defRPr>
                <a:solidFill>
                  <a:schemeClr val="tx1">
                    <a:tint val="75000"/>
                  </a:schemeClr>
                </a:solidFill>
              </a:defRPr>
            </a:lvl3pPr>
            <a:lvl4pPr marL="1370940" indent="0" algn="ctr">
              <a:buNone/>
              <a:defRPr>
                <a:solidFill>
                  <a:schemeClr val="tx1">
                    <a:tint val="75000"/>
                  </a:schemeClr>
                </a:solidFill>
              </a:defRPr>
            </a:lvl4pPr>
            <a:lvl5pPr marL="1827921" indent="0" algn="ctr">
              <a:buNone/>
              <a:defRPr>
                <a:solidFill>
                  <a:schemeClr val="tx1">
                    <a:tint val="75000"/>
                  </a:schemeClr>
                </a:solidFill>
              </a:defRPr>
            </a:lvl5pPr>
            <a:lvl6pPr marL="2284901" indent="0" algn="ctr">
              <a:buNone/>
              <a:defRPr>
                <a:solidFill>
                  <a:schemeClr val="tx1">
                    <a:tint val="75000"/>
                  </a:schemeClr>
                </a:solidFill>
              </a:defRPr>
            </a:lvl6pPr>
            <a:lvl7pPr marL="2741884" indent="0" algn="ctr">
              <a:buNone/>
              <a:defRPr>
                <a:solidFill>
                  <a:schemeClr val="tx1">
                    <a:tint val="75000"/>
                  </a:schemeClr>
                </a:solidFill>
              </a:defRPr>
            </a:lvl7pPr>
            <a:lvl8pPr marL="3198864" indent="0" algn="ctr">
              <a:buNone/>
              <a:defRPr>
                <a:solidFill>
                  <a:schemeClr val="tx1">
                    <a:tint val="75000"/>
                  </a:schemeClr>
                </a:solidFill>
              </a:defRPr>
            </a:lvl8pPr>
            <a:lvl9pPr marL="3655844"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6660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311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80" indent="0">
              <a:buNone/>
              <a:defRPr sz="1800">
                <a:solidFill>
                  <a:schemeClr val="tx1">
                    <a:tint val="75000"/>
                  </a:schemeClr>
                </a:solidFill>
              </a:defRPr>
            </a:lvl2pPr>
            <a:lvl3pPr marL="913960" indent="0">
              <a:buNone/>
              <a:defRPr sz="1600">
                <a:solidFill>
                  <a:schemeClr val="tx1">
                    <a:tint val="75000"/>
                  </a:schemeClr>
                </a:solidFill>
              </a:defRPr>
            </a:lvl3pPr>
            <a:lvl4pPr marL="1370940" indent="0">
              <a:buNone/>
              <a:defRPr sz="1400">
                <a:solidFill>
                  <a:schemeClr val="tx1">
                    <a:tint val="75000"/>
                  </a:schemeClr>
                </a:solidFill>
              </a:defRPr>
            </a:lvl4pPr>
            <a:lvl5pPr marL="1827921" indent="0">
              <a:buNone/>
              <a:defRPr sz="1400">
                <a:solidFill>
                  <a:schemeClr val="tx1">
                    <a:tint val="75000"/>
                  </a:schemeClr>
                </a:solidFill>
              </a:defRPr>
            </a:lvl5pPr>
            <a:lvl6pPr marL="2284901" indent="0">
              <a:buNone/>
              <a:defRPr sz="1400">
                <a:solidFill>
                  <a:schemeClr val="tx1">
                    <a:tint val="75000"/>
                  </a:schemeClr>
                </a:solidFill>
              </a:defRPr>
            </a:lvl6pPr>
            <a:lvl7pPr marL="2741884" indent="0">
              <a:buNone/>
              <a:defRPr sz="1400">
                <a:solidFill>
                  <a:schemeClr val="tx1">
                    <a:tint val="75000"/>
                  </a:schemeClr>
                </a:solidFill>
              </a:defRPr>
            </a:lvl7pPr>
            <a:lvl8pPr marL="3198864" indent="0">
              <a:buNone/>
              <a:defRPr sz="1400">
                <a:solidFill>
                  <a:schemeClr val="tx1">
                    <a:tint val="75000"/>
                  </a:schemeClr>
                </a:solidFill>
              </a:defRPr>
            </a:lvl8pPr>
            <a:lvl9pPr marL="3655844"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3190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621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6980" indent="0">
              <a:buNone/>
              <a:defRPr sz="2000" b="1"/>
            </a:lvl2pPr>
            <a:lvl3pPr marL="913960" indent="0">
              <a:buNone/>
              <a:defRPr sz="1800" b="1"/>
            </a:lvl3pPr>
            <a:lvl4pPr marL="1370940" indent="0">
              <a:buNone/>
              <a:defRPr sz="1600" b="1"/>
            </a:lvl4pPr>
            <a:lvl5pPr marL="1827921" indent="0">
              <a:buNone/>
              <a:defRPr sz="1600" b="1"/>
            </a:lvl5pPr>
            <a:lvl6pPr marL="2284901" indent="0">
              <a:buNone/>
              <a:defRPr sz="1600" b="1"/>
            </a:lvl6pPr>
            <a:lvl7pPr marL="2741884" indent="0">
              <a:buNone/>
              <a:defRPr sz="1600" b="1"/>
            </a:lvl7pPr>
            <a:lvl8pPr marL="3198864" indent="0">
              <a:buNone/>
              <a:defRPr sz="1600" b="1"/>
            </a:lvl8pPr>
            <a:lvl9pPr marL="3655844"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6980" indent="0">
              <a:buNone/>
              <a:defRPr sz="2000" b="1"/>
            </a:lvl2pPr>
            <a:lvl3pPr marL="913960" indent="0">
              <a:buNone/>
              <a:defRPr sz="1800" b="1"/>
            </a:lvl3pPr>
            <a:lvl4pPr marL="1370940" indent="0">
              <a:buNone/>
              <a:defRPr sz="1600" b="1"/>
            </a:lvl4pPr>
            <a:lvl5pPr marL="1827921" indent="0">
              <a:buNone/>
              <a:defRPr sz="1600" b="1"/>
            </a:lvl5pPr>
            <a:lvl6pPr marL="2284901" indent="0">
              <a:buNone/>
              <a:defRPr sz="1600" b="1"/>
            </a:lvl6pPr>
            <a:lvl7pPr marL="2741884" indent="0">
              <a:buNone/>
              <a:defRPr sz="1600" b="1"/>
            </a:lvl7pPr>
            <a:lvl8pPr marL="3198864" indent="0">
              <a:buNone/>
              <a:defRPr sz="1600" b="1"/>
            </a:lvl8pPr>
            <a:lvl9pPr marL="3655844"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6880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97657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4324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1" y="1435101"/>
            <a:ext cx="3008313" cy="4691063"/>
          </a:xfrm>
        </p:spPr>
        <p:txBody>
          <a:bodyPr/>
          <a:lstStyle>
            <a:lvl1pPr marL="0" indent="0">
              <a:buNone/>
              <a:defRPr sz="1400"/>
            </a:lvl1pPr>
            <a:lvl2pPr marL="456980" indent="0">
              <a:buNone/>
              <a:defRPr sz="1200"/>
            </a:lvl2pPr>
            <a:lvl3pPr marL="913960" indent="0">
              <a:buNone/>
              <a:defRPr sz="1000"/>
            </a:lvl3pPr>
            <a:lvl4pPr marL="1370940" indent="0">
              <a:buNone/>
              <a:defRPr sz="900"/>
            </a:lvl4pPr>
            <a:lvl5pPr marL="1827921" indent="0">
              <a:buNone/>
              <a:defRPr sz="900"/>
            </a:lvl5pPr>
            <a:lvl6pPr marL="2284901" indent="0">
              <a:buNone/>
              <a:defRPr sz="900"/>
            </a:lvl6pPr>
            <a:lvl7pPr marL="2741884" indent="0">
              <a:buNone/>
              <a:defRPr sz="900"/>
            </a:lvl7pPr>
            <a:lvl8pPr marL="3198864" indent="0">
              <a:buNone/>
              <a:defRPr sz="900"/>
            </a:lvl8pPr>
            <a:lvl9pPr marL="3655844"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37417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FF29CA8A-7A1A-416A-A4AE-3A9F387F8DC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56679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6980" indent="0">
              <a:buNone/>
              <a:defRPr sz="2800"/>
            </a:lvl2pPr>
            <a:lvl3pPr marL="913960" indent="0">
              <a:buNone/>
              <a:defRPr sz="2400"/>
            </a:lvl3pPr>
            <a:lvl4pPr marL="1370940" indent="0">
              <a:buNone/>
              <a:defRPr sz="2000"/>
            </a:lvl4pPr>
            <a:lvl5pPr marL="1827921" indent="0">
              <a:buNone/>
              <a:defRPr sz="2000"/>
            </a:lvl5pPr>
            <a:lvl6pPr marL="2284901" indent="0">
              <a:buNone/>
              <a:defRPr sz="2000"/>
            </a:lvl6pPr>
            <a:lvl7pPr marL="2741884" indent="0">
              <a:buNone/>
              <a:defRPr sz="2000"/>
            </a:lvl7pPr>
            <a:lvl8pPr marL="3198864" indent="0">
              <a:buNone/>
              <a:defRPr sz="2000"/>
            </a:lvl8pPr>
            <a:lvl9pPr marL="3655844"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6980" indent="0">
              <a:buNone/>
              <a:defRPr sz="1200"/>
            </a:lvl2pPr>
            <a:lvl3pPr marL="913960" indent="0">
              <a:buNone/>
              <a:defRPr sz="1000"/>
            </a:lvl3pPr>
            <a:lvl4pPr marL="1370940" indent="0">
              <a:buNone/>
              <a:defRPr sz="900"/>
            </a:lvl4pPr>
            <a:lvl5pPr marL="1827921" indent="0">
              <a:buNone/>
              <a:defRPr sz="900"/>
            </a:lvl5pPr>
            <a:lvl6pPr marL="2284901" indent="0">
              <a:buNone/>
              <a:defRPr sz="900"/>
            </a:lvl6pPr>
            <a:lvl7pPr marL="2741884" indent="0">
              <a:buNone/>
              <a:defRPr sz="900"/>
            </a:lvl7pPr>
            <a:lvl8pPr marL="3198864" indent="0">
              <a:buNone/>
              <a:defRPr sz="900"/>
            </a:lvl8pPr>
            <a:lvl9pPr marL="3655844"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73838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1103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42"/>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581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a:lvl1pPr>
          </a:lstStyle>
          <a:p>
            <a:pPr>
              <a:defRPr/>
            </a:pPr>
            <a:fld id="{2971D05F-C591-47AD-B9FB-F006F693EDB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6376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86176C53-2680-4AC9-829A-49F1CE92BB4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88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ー 5"/>
          <p:cNvSpPr>
            <a:spLocks noGrp="1"/>
          </p:cNvSpPr>
          <p:nvPr>
            <p:ph type="sldNum" sz="quarter" idx="12"/>
          </p:nvPr>
        </p:nvSpPr>
        <p:spPr/>
        <p:txBody>
          <a:bodyPr/>
          <a:lstStyle>
            <a:lvl1pPr>
              <a:defRPr/>
            </a:lvl1pPr>
          </a:lstStyle>
          <a:p>
            <a:pPr>
              <a:defRPr/>
            </a:pPr>
            <a:fld id="{624DCF7F-396A-4A54-9649-F9B04053670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55332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p:cNvSpPr>
          <p:nvPr>
            <p:ph type="sldNum" sz="quarter" idx="12"/>
          </p:nvPr>
        </p:nvSpPr>
        <p:spPr/>
        <p:txBody>
          <a:bodyPr/>
          <a:lstStyle>
            <a:lvl1pPr>
              <a:defRPr/>
            </a:lvl1pPr>
          </a:lstStyle>
          <a:p>
            <a:pPr>
              <a:defRPr/>
            </a:pPr>
            <a:fld id="{8C026279-53AE-4C3C-AFDF-D2E677F72A1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5209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ー 5"/>
          <p:cNvSpPr>
            <a:spLocks noGrp="1"/>
          </p:cNvSpPr>
          <p:nvPr>
            <p:ph type="sldNum" sz="quarter" idx="12"/>
          </p:nvPr>
        </p:nvSpPr>
        <p:spPr/>
        <p:txBody>
          <a:bodyPr/>
          <a:lstStyle>
            <a:lvl1pPr>
              <a:defRPr/>
            </a:lvl1pPr>
          </a:lstStyle>
          <a:p>
            <a:pPr>
              <a:defRPr/>
            </a:pPr>
            <a:fld id="{AC5F0CB9-45FF-48BD-AC79-3AED4B9E76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309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65EFBE9E-612B-4D29-9A81-E0011F46F6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2616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ー 5"/>
          <p:cNvSpPr>
            <a:spLocks noGrp="1"/>
          </p:cNvSpPr>
          <p:nvPr>
            <p:ph type="sldNum" sz="quarter" idx="12"/>
          </p:nvPr>
        </p:nvSpPr>
        <p:spPr/>
        <p:txBody>
          <a:bodyPr/>
          <a:lstStyle>
            <a:lvl1pPr>
              <a:defRPr/>
            </a:lvl1pPr>
          </a:lstStyle>
          <a:p>
            <a:pPr>
              <a:defRPr/>
            </a:pPr>
            <a:fld id="{28C23948-AEE4-42FD-9B84-3678F52DF8A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27444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effectLst/>
                <a:latin typeface="+mn-lt"/>
                <a:ea typeface="+mn-ea"/>
              </a:defRPr>
            </a:lvl1pPr>
          </a:lstStyle>
          <a:p>
            <a:pPr>
              <a:defRPr/>
            </a:pP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effectLst/>
                <a:latin typeface="+mn-lt"/>
                <a:ea typeface="+mn-ea"/>
              </a:defRPr>
            </a:lvl1pPr>
          </a:lstStyle>
          <a:p>
            <a:pPr>
              <a:defRPr/>
            </a:pP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effectLst/>
                <a:latin typeface="+mn-lt"/>
                <a:ea typeface="+mn-ea"/>
              </a:defRPr>
            </a:lvl1pPr>
          </a:lstStyle>
          <a:p>
            <a:pPr>
              <a:defRPr/>
            </a:pPr>
            <a:fld id="{48DEC315-D132-4EF0-8FA3-F6D9E4CC790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052510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396" tIns="45700" rIns="91396" bIns="4570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1"/>
            <a:ext cx="8229600" cy="4525963"/>
          </a:xfrm>
          <a:prstGeom prst="rect">
            <a:avLst/>
          </a:prstGeom>
        </p:spPr>
        <p:txBody>
          <a:bodyPr vert="horz" lIns="91396" tIns="45700" rIns="91396" bIns="4570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4"/>
            <a:ext cx="2133600" cy="365125"/>
          </a:xfrm>
          <a:prstGeom prst="rect">
            <a:avLst/>
          </a:prstGeom>
        </p:spPr>
        <p:txBody>
          <a:bodyPr vert="horz" lIns="91396" tIns="45700" rIns="91396" bIns="45700" rtlCol="0" anchor="ctr"/>
          <a:lstStyle>
            <a:lvl1pPr algn="l">
              <a:defRPr sz="1200">
                <a:solidFill>
                  <a:schemeClr val="tx1">
                    <a:tint val="75000"/>
                  </a:schemeClr>
                </a:solidFill>
              </a:defRPr>
            </a:lvl1pPr>
          </a:lstStyle>
          <a:p>
            <a:pPr defTabSz="913960"/>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4"/>
            <a:ext cx="2895600" cy="365125"/>
          </a:xfrm>
          <a:prstGeom prst="rect">
            <a:avLst/>
          </a:prstGeom>
        </p:spPr>
        <p:txBody>
          <a:bodyPr vert="horz" lIns="91396" tIns="45700" rIns="91396" bIns="45700" rtlCol="0" anchor="ctr"/>
          <a:lstStyle>
            <a:lvl1pPr algn="ctr">
              <a:defRPr sz="1200">
                <a:solidFill>
                  <a:schemeClr val="tx1">
                    <a:tint val="75000"/>
                  </a:schemeClr>
                </a:solidFill>
              </a:defRPr>
            </a:lvl1pPr>
          </a:lstStyle>
          <a:p>
            <a:pPr defTabSz="91396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4"/>
            <a:ext cx="2133600" cy="365125"/>
          </a:xfrm>
          <a:prstGeom prst="rect">
            <a:avLst/>
          </a:prstGeom>
        </p:spPr>
        <p:txBody>
          <a:bodyPr vert="horz" lIns="91396" tIns="45700" rIns="91396" bIns="45700" rtlCol="0" anchor="ctr"/>
          <a:lstStyle>
            <a:lvl1pPr algn="r">
              <a:defRPr sz="1200">
                <a:solidFill>
                  <a:schemeClr val="tx1">
                    <a:tint val="75000"/>
                  </a:schemeClr>
                </a:solidFill>
              </a:defRPr>
            </a:lvl1pPr>
          </a:lstStyle>
          <a:p>
            <a:pPr defTabSz="913960"/>
            <a:fld id="{D2D8002D-B5B0-4BAC-B1F6-782DDCCE6D9C}" type="slidenum">
              <a:rPr lang="ja-JP" altLang="en-US" smtClean="0">
                <a:solidFill>
                  <a:prstClr val="black">
                    <a:tint val="75000"/>
                  </a:prstClr>
                </a:solidFill>
              </a:rPr>
              <a:pPr defTabSz="913960"/>
              <a:t>‹#›</a:t>
            </a:fld>
            <a:endParaRPr lang="ja-JP" altLang="en-US">
              <a:solidFill>
                <a:prstClr val="black">
                  <a:tint val="75000"/>
                </a:prstClr>
              </a:solidFill>
            </a:endParaRPr>
          </a:p>
        </p:txBody>
      </p:sp>
    </p:spTree>
    <p:extLst>
      <p:ext uri="{BB962C8B-B14F-4D97-AF65-F5344CB8AC3E}">
        <p14:creationId xmlns:p14="http://schemas.microsoft.com/office/powerpoint/2010/main" val="267567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3960" rtl="0" eaLnBrk="1" latinLnBrk="0" hangingPunct="1">
        <a:spcBef>
          <a:spcPct val="0"/>
        </a:spcBef>
        <a:buNone/>
        <a:defRPr kumimoji="1" sz="4400" kern="1200">
          <a:solidFill>
            <a:schemeClr val="tx1"/>
          </a:solidFill>
          <a:latin typeface="+mj-lt"/>
          <a:ea typeface="+mj-ea"/>
          <a:cs typeface="+mj-cs"/>
        </a:defRPr>
      </a:lvl1pPr>
    </p:titleStyle>
    <p:bodyStyle>
      <a:lvl1pPr marL="342736" indent="-342736" algn="l" defTabSz="91396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594" indent="-285611" algn="l" defTabSz="91396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452" indent="-228490" algn="l" defTabSz="91396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432"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6412"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3393"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0373"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7354"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4336" indent="-228490" algn="l" defTabSz="91396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960" rtl="0" eaLnBrk="1" latinLnBrk="0" hangingPunct="1">
        <a:defRPr kumimoji="1" sz="1800" kern="1200">
          <a:solidFill>
            <a:schemeClr val="tx1"/>
          </a:solidFill>
          <a:latin typeface="+mn-lt"/>
          <a:ea typeface="+mn-ea"/>
          <a:cs typeface="+mn-cs"/>
        </a:defRPr>
      </a:lvl1pPr>
      <a:lvl2pPr marL="456980" algn="l" defTabSz="913960" rtl="0" eaLnBrk="1" latinLnBrk="0" hangingPunct="1">
        <a:defRPr kumimoji="1" sz="1800" kern="1200">
          <a:solidFill>
            <a:schemeClr val="tx1"/>
          </a:solidFill>
          <a:latin typeface="+mn-lt"/>
          <a:ea typeface="+mn-ea"/>
          <a:cs typeface="+mn-cs"/>
        </a:defRPr>
      </a:lvl2pPr>
      <a:lvl3pPr marL="913960" algn="l" defTabSz="913960" rtl="0" eaLnBrk="1" latinLnBrk="0" hangingPunct="1">
        <a:defRPr kumimoji="1" sz="1800" kern="1200">
          <a:solidFill>
            <a:schemeClr val="tx1"/>
          </a:solidFill>
          <a:latin typeface="+mn-lt"/>
          <a:ea typeface="+mn-ea"/>
          <a:cs typeface="+mn-cs"/>
        </a:defRPr>
      </a:lvl3pPr>
      <a:lvl4pPr marL="1370940" algn="l" defTabSz="913960" rtl="0" eaLnBrk="1" latinLnBrk="0" hangingPunct="1">
        <a:defRPr kumimoji="1" sz="1800" kern="1200">
          <a:solidFill>
            <a:schemeClr val="tx1"/>
          </a:solidFill>
          <a:latin typeface="+mn-lt"/>
          <a:ea typeface="+mn-ea"/>
          <a:cs typeface="+mn-cs"/>
        </a:defRPr>
      </a:lvl4pPr>
      <a:lvl5pPr marL="1827921" algn="l" defTabSz="913960" rtl="0" eaLnBrk="1" latinLnBrk="0" hangingPunct="1">
        <a:defRPr kumimoji="1" sz="1800" kern="1200">
          <a:solidFill>
            <a:schemeClr val="tx1"/>
          </a:solidFill>
          <a:latin typeface="+mn-lt"/>
          <a:ea typeface="+mn-ea"/>
          <a:cs typeface="+mn-cs"/>
        </a:defRPr>
      </a:lvl5pPr>
      <a:lvl6pPr marL="2284901" algn="l" defTabSz="913960" rtl="0" eaLnBrk="1" latinLnBrk="0" hangingPunct="1">
        <a:defRPr kumimoji="1" sz="1800" kern="1200">
          <a:solidFill>
            <a:schemeClr val="tx1"/>
          </a:solidFill>
          <a:latin typeface="+mn-lt"/>
          <a:ea typeface="+mn-ea"/>
          <a:cs typeface="+mn-cs"/>
        </a:defRPr>
      </a:lvl6pPr>
      <a:lvl7pPr marL="2741884" algn="l" defTabSz="913960" rtl="0" eaLnBrk="1" latinLnBrk="0" hangingPunct="1">
        <a:defRPr kumimoji="1" sz="1800" kern="1200">
          <a:solidFill>
            <a:schemeClr val="tx1"/>
          </a:solidFill>
          <a:latin typeface="+mn-lt"/>
          <a:ea typeface="+mn-ea"/>
          <a:cs typeface="+mn-cs"/>
        </a:defRPr>
      </a:lvl7pPr>
      <a:lvl8pPr marL="3198864" algn="l" defTabSz="913960" rtl="0" eaLnBrk="1" latinLnBrk="0" hangingPunct="1">
        <a:defRPr kumimoji="1" sz="1800" kern="1200">
          <a:solidFill>
            <a:schemeClr val="tx1"/>
          </a:solidFill>
          <a:latin typeface="+mn-lt"/>
          <a:ea typeface="+mn-ea"/>
          <a:cs typeface="+mn-cs"/>
        </a:defRPr>
      </a:lvl8pPr>
      <a:lvl9pPr marL="3655844" algn="l" defTabSz="91396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png"/><Relationship Id="rId7" Type="http://schemas.openxmlformats.org/officeDocument/2006/relationships/image" Target="../media/image37.jpeg"/><Relationship Id="rId12"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6.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jpe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9.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105.png"/><Relationship Id="rId3" Type="http://schemas.openxmlformats.org/officeDocument/2006/relationships/image" Target="../media/image98.png"/><Relationship Id="rId7" Type="http://schemas.openxmlformats.org/officeDocument/2006/relationships/image" Target="../media/image100.png"/><Relationship Id="rId12" Type="http://schemas.openxmlformats.org/officeDocument/2006/relationships/image" Target="../media/image104.png"/><Relationship Id="rId17" Type="http://schemas.openxmlformats.org/officeDocument/2006/relationships/image" Target="../media/image107.jpeg"/><Relationship Id="rId2" Type="http://schemas.openxmlformats.org/officeDocument/2006/relationships/notesSlide" Target="../notesSlides/notesSlide35.xml"/><Relationship Id="rId16" Type="http://schemas.microsoft.com/office/2007/relationships/hdphoto" Target="../media/hdphoto15.wdp"/><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103.jpeg"/><Relationship Id="rId5" Type="http://schemas.openxmlformats.org/officeDocument/2006/relationships/image" Target="../media/image99.png"/><Relationship Id="rId15" Type="http://schemas.openxmlformats.org/officeDocument/2006/relationships/image" Target="../media/image106.png"/><Relationship Id="rId10" Type="http://schemas.openxmlformats.org/officeDocument/2006/relationships/image" Target="../media/image102.jpeg"/><Relationship Id="rId4" Type="http://schemas.microsoft.com/office/2007/relationships/hdphoto" Target="../media/hdphoto11.wdp"/><Relationship Id="rId9" Type="http://schemas.openxmlformats.org/officeDocument/2006/relationships/image" Target="../media/image101.jpeg"/><Relationship Id="rId14" Type="http://schemas.microsoft.com/office/2007/relationships/hdphoto" Target="../media/hdphoto14.wdp"/></Relationships>
</file>

<file path=ppt/slides/_rels/slide5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2.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9.png"/><Relationship Id="rId11" Type="http://schemas.microsoft.com/office/2007/relationships/hdphoto" Target="../media/hdphoto16.wdp"/><Relationship Id="rId5" Type="http://schemas.openxmlformats.org/officeDocument/2006/relationships/image" Target="../media/image108.jpeg"/><Relationship Id="rId10" Type="http://schemas.openxmlformats.org/officeDocument/2006/relationships/image" Target="../media/image113.png"/><Relationship Id="rId4" Type="http://schemas.openxmlformats.org/officeDocument/2006/relationships/image" Target="../media/image61.png"/><Relationship Id="rId9" Type="http://schemas.openxmlformats.org/officeDocument/2006/relationships/image" Target="../media/image1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4.bp.blogspot.com/-CTij1cyLluI/WFJWTHMXalI/AAAAAAABAaU/ABuBbVM9CoUrz4_38pT7wdXCRtNF8tIiACLcB/s800/school_gakkyu_houkai_seifuku.p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3.bp.blogspot.com/-JcK_3ipNNew/VCN2jcWBqAI/AAAAAAAAmrw/sHlrmt1_nXs/s800/jyugyou_fukei.png"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4.bp.blogspot.com/-CTij1cyLluI/WFJWTHMXalI/AAAAAAABAaU/ABuBbVM9CoUrz4_38pT7wdXCRtNF8tIiACLcB/s800/school_gakkyu_houkai_seifuku.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656F8E-8067-4E78-B053-C3689CF367D0}"/>
              </a:ext>
            </a:extLst>
          </p:cNvPr>
          <p:cNvSpPr>
            <a:spLocks noGrp="1"/>
          </p:cNvSpPr>
          <p:nvPr>
            <p:ph type="ctrTitle"/>
          </p:nvPr>
        </p:nvSpPr>
        <p:spPr>
          <a:xfrm>
            <a:off x="611560" y="188640"/>
            <a:ext cx="7772400" cy="735013"/>
          </a:xfrm>
        </p:spPr>
        <p:txBody>
          <a:bodyPr/>
          <a:lstStyle/>
          <a:p>
            <a:pPr algn="l"/>
            <a:r>
              <a:rPr kumimoji="1" lang="en-US" altLang="ja-JP" sz="4000" dirty="0">
                <a:latin typeface="UD デジタル 教科書体 NK-R" panose="02020400000000000000" pitchFamily="18" charset="-128"/>
                <a:ea typeface="UD デジタル 教科書体 NK-R" panose="02020400000000000000" pitchFamily="18" charset="-128"/>
              </a:rPr>
              <a:t>※</a:t>
            </a:r>
            <a:r>
              <a:rPr kumimoji="1" lang="ja-JP" altLang="en-US" sz="4000" dirty="0">
                <a:latin typeface="UD デジタル 教科書体 NK-R" panose="02020400000000000000" pitchFamily="18" charset="-128"/>
                <a:ea typeface="UD デジタル 教科書体 NK-R" panose="02020400000000000000" pitchFamily="18" charset="-128"/>
              </a:rPr>
              <a:t>使用上の注意</a:t>
            </a:r>
          </a:p>
        </p:txBody>
      </p:sp>
      <p:sp>
        <p:nvSpPr>
          <p:cNvPr id="3" name="字幕 2">
            <a:extLst>
              <a:ext uri="{FF2B5EF4-FFF2-40B4-BE49-F238E27FC236}">
                <a16:creationId xmlns:a16="http://schemas.microsoft.com/office/drawing/2014/main" id="{5B23CA4F-2895-4E14-B829-B589CE090FBB}"/>
              </a:ext>
            </a:extLst>
          </p:cNvPr>
          <p:cNvSpPr>
            <a:spLocks noGrp="1"/>
          </p:cNvSpPr>
          <p:nvPr>
            <p:ph type="subTitle" idx="1"/>
          </p:nvPr>
        </p:nvSpPr>
        <p:spPr>
          <a:xfrm>
            <a:off x="107504" y="1052736"/>
            <a:ext cx="9036496" cy="5400600"/>
          </a:xfrm>
        </p:spPr>
        <p:txBody>
          <a:bodyPr/>
          <a:lstStyle/>
          <a:p>
            <a:pPr marL="457200" indent="-457200" algn="l">
              <a:buFont typeface="Wingdings" panose="05000000000000000000" pitchFamily="2" charset="2"/>
              <a:buChar char="u"/>
            </a:pP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このスライドは投影用スライドです。</a:t>
            </a:r>
            <a:endParaRPr kumimoji="1"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marL="457200" indent="-457200" algn="l">
              <a:buFont typeface="Wingdings" panose="05000000000000000000" pitchFamily="2" charset="2"/>
              <a:buChar char="u"/>
            </a:pP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著書等を引用しているスライドを修正することは禁止です。</a:t>
            </a:r>
            <a:endParaRPr kumimoji="1"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marL="457200" indent="-457200" algn="l">
              <a:buFont typeface="Wingdings" panose="05000000000000000000" pitchFamily="2" charset="2"/>
              <a:buChar char="u"/>
            </a:pP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スライドごと削除したり、先生方作成のスライドを追加することは可能です。</a:t>
            </a:r>
            <a:endParaRPr kumimoji="1" lang="en-US" altLang="ja-JP" sz="2400" dirty="0">
              <a:solidFill>
                <a:schemeClr val="tx1"/>
              </a:solidFill>
              <a:latin typeface="UD デジタル 教科書体 NK-R" panose="02020400000000000000" pitchFamily="18" charset="-128"/>
              <a:ea typeface="UD デジタル 教科書体 NK-R" panose="02020400000000000000" pitchFamily="18" charset="-128"/>
            </a:endParaRPr>
          </a:p>
          <a:p>
            <a:pPr marL="457200" indent="-457200" algn="l">
              <a:buFont typeface="Wingdings" panose="05000000000000000000" pitchFamily="2" charset="2"/>
              <a:buChar char="u"/>
            </a:pPr>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rPr>
              <a:t>インターネットやＳＮＳ等への転載は禁止です。</a:t>
            </a:r>
          </a:p>
        </p:txBody>
      </p:sp>
    </p:spTree>
    <p:extLst>
      <p:ext uri="{BB962C8B-B14F-4D97-AF65-F5344CB8AC3E}">
        <p14:creationId xmlns:p14="http://schemas.microsoft.com/office/powerpoint/2010/main" val="60964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265908" y="1768080"/>
            <a:ext cx="6643688" cy="4192190"/>
          </a:xfrm>
        </p:spPr>
        <p:txBody>
          <a:bodyPr>
            <a:normAutofit fontScale="92500" lnSpcReduction="10000"/>
          </a:bodyPr>
          <a:lstStyle/>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sz="675"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sz="2250" dirty="0">
                <a:latin typeface="UD デジタル 教科書体 NK-R" panose="02020400000000000000" pitchFamily="18" charset="-128"/>
                <a:ea typeface="UD デジタル 教科書体 NK-R" panose="02020400000000000000" pitchFamily="18" charset="-128"/>
              </a:rPr>
              <a:t>　　　　　　　　　　　　　　　　　　　　　</a:t>
            </a:r>
          </a:p>
        </p:txBody>
      </p:sp>
      <p:grpSp>
        <p:nvGrpSpPr>
          <p:cNvPr id="2" name="グループ化 1"/>
          <p:cNvGrpSpPr/>
          <p:nvPr/>
        </p:nvGrpSpPr>
        <p:grpSpPr>
          <a:xfrm>
            <a:off x="614317" y="1768080"/>
            <a:ext cx="8062958" cy="543188"/>
            <a:chOff x="539940" y="2069541"/>
            <a:chExt cx="8062958" cy="543188"/>
          </a:xfrm>
        </p:grpSpPr>
        <p:sp>
          <p:nvSpPr>
            <p:cNvPr id="37891" name="テキスト ボックス 4"/>
            <p:cNvSpPr txBox="1">
              <a:spLocks noChangeArrowheads="1"/>
            </p:cNvSpPr>
            <p:nvPr/>
          </p:nvSpPr>
          <p:spPr bwMode="auto">
            <a:xfrm>
              <a:off x="539940" y="2104898"/>
              <a:ext cx="169727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行動の前</a:t>
              </a:r>
            </a:p>
          </p:txBody>
        </p:sp>
        <p:sp>
          <p:nvSpPr>
            <p:cNvPr id="37892" name="テキスト ボックス 5"/>
            <p:cNvSpPr txBox="1">
              <a:spLocks noChangeArrowheads="1"/>
            </p:cNvSpPr>
            <p:nvPr/>
          </p:nvSpPr>
          <p:spPr bwMode="auto">
            <a:xfrm>
              <a:off x="3346016" y="2104898"/>
              <a:ext cx="227444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893" name="テキスト ボックス 6"/>
            <p:cNvSpPr txBox="1">
              <a:spLocks noChangeArrowheads="1"/>
            </p:cNvSpPr>
            <p:nvPr/>
          </p:nvSpPr>
          <p:spPr bwMode="auto">
            <a:xfrm>
              <a:off x="6819784" y="2069541"/>
              <a:ext cx="178311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行動の後</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19" name="タイトル 1"/>
          <p:cNvSpPr txBox="1">
            <a:spLocks/>
          </p:cNvSpPr>
          <p:nvPr/>
        </p:nvSpPr>
        <p:spPr bwMode="auto">
          <a:xfrm>
            <a:off x="272958" y="-4701"/>
            <a:ext cx="8619522" cy="1410655"/>
          </a:xfrm>
          <a:prstGeom prst="rect">
            <a:avLst/>
          </a:prstGeom>
          <a:noFill/>
          <a:ln w="9525">
            <a:noFill/>
            <a:miter lim="800000"/>
            <a:headEnd/>
            <a:tailEnd/>
          </a:ln>
        </p:spPr>
        <p:txBody>
          <a:bodyPr lIns="0" rIns="0" bIns="0" anchor="b"/>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同じ行動をこんな風に「指導」することもできますが・・・</a:t>
            </a:r>
            <a:endParaRPr kumimoji="0" lang="en-US" altLang="ja-JP"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7" name="グループ化 6">
            <a:extLst>
              <a:ext uri="{FF2B5EF4-FFF2-40B4-BE49-F238E27FC236}">
                <a16:creationId xmlns:a16="http://schemas.microsoft.com/office/drawing/2014/main" id="{C883757D-48A5-4D0F-AFEB-D1D877C66499}"/>
              </a:ext>
            </a:extLst>
          </p:cNvPr>
          <p:cNvGrpSpPr/>
          <p:nvPr/>
        </p:nvGrpSpPr>
        <p:grpSpPr>
          <a:xfrm>
            <a:off x="137192" y="2350755"/>
            <a:ext cx="8901120" cy="4118671"/>
            <a:chOff x="265901" y="2174810"/>
            <a:chExt cx="8901120" cy="4118671"/>
          </a:xfrm>
        </p:grpSpPr>
        <p:grpSp>
          <p:nvGrpSpPr>
            <p:cNvPr id="5" name="グループ化 4"/>
            <p:cNvGrpSpPr/>
            <p:nvPr/>
          </p:nvGrpSpPr>
          <p:grpSpPr>
            <a:xfrm>
              <a:off x="265901" y="2174810"/>
              <a:ext cx="8901120" cy="4118671"/>
              <a:chOff x="1234454" y="4659845"/>
              <a:chExt cx="6573233" cy="1188811"/>
            </a:xfrm>
          </p:grpSpPr>
          <p:sp>
            <p:nvSpPr>
              <p:cNvPr id="14" name="AutoShape 3"/>
              <p:cNvSpPr>
                <a:spLocks noChangeArrowheads="1"/>
              </p:cNvSpPr>
              <p:nvPr/>
            </p:nvSpPr>
            <p:spPr bwMode="auto">
              <a:xfrm>
                <a:off x="1234454" y="4664375"/>
                <a:ext cx="1973969"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「早くやりなさい！」</a:t>
                </a: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 name="AutoShape 6"/>
              <p:cNvSpPr>
                <a:spLocks noChangeArrowheads="1"/>
              </p:cNvSpPr>
              <p:nvPr/>
            </p:nvSpPr>
            <p:spPr bwMode="auto">
              <a:xfrm>
                <a:off x="3515994" y="4673507"/>
                <a:ext cx="1959167" cy="1175149"/>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子どもの</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望ましい</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6" name="AutoShape 7"/>
              <p:cNvSpPr>
                <a:spLocks noChangeArrowheads="1"/>
              </p:cNvSpPr>
              <p:nvPr/>
            </p:nvSpPr>
            <p:spPr bwMode="auto">
              <a:xfrm>
                <a:off x="5789210" y="4659845"/>
                <a:ext cx="2018477" cy="1188811"/>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「うるさく言われなくなったぞ・・・」</a:t>
                </a: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6" name="右矢印 5"/>
            <p:cNvSpPr/>
            <p:nvPr/>
          </p:nvSpPr>
          <p:spPr>
            <a:xfrm>
              <a:off x="2978750" y="3860799"/>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右矢印 16"/>
            <p:cNvSpPr/>
            <p:nvPr/>
          </p:nvSpPr>
          <p:spPr>
            <a:xfrm>
              <a:off x="6060868" y="3860799"/>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pic>
        <p:nvPicPr>
          <p:cNvPr id="18"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604" y="4473987"/>
            <a:ext cx="1979748" cy="1979748"/>
          </a:xfrm>
          <a:prstGeom prst="rect">
            <a:avLst/>
          </a:prstGeom>
        </p:spPr>
      </p:pic>
      <p:sp>
        <p:nvSpPr>
          <p:cNvPr id="9" name="スライド番号プレースホルダー 8">
            <a:extLst>
              <a:ext uri="{FF2B5EF4-FFF2-40B4-BE49-F238E27FC236}">
                <a16:creationId xmlns:a16="http://schemas.microsoft.com/office/drawing/2014/main" id="{F14E8686-F15F-3E93-1DD3-55D85D426CE3}"/>
              </a:ext>
            </a:extLst>
          </p:cNvPr>
          <p:cNvSpPr>
            <a:spLocks noGrp="1"/>
          </p:cNvSpPr>
          <p:nvPr>
            <p:ph type="sldNum" sz="quarter" idx="12"/>
          </p:nvPr>
        </p:nvSpPr>
        <p:spPr>
          <a:xfrm>
            <a:off x="6695070" y="6442074"/>
            <a:ext cx="2133600" cy="365125"/>
          </a:xfrm>
        </p:spPr>
        <p:txBody>
          <a:bodyPr/>
          <a:lstStyle/>
          <a:p>
            <a:fld id="{D2D8002D-B5B0-4BAC-B1F6-782DDCCE6D9C}" type="slidenum">
              <a:rPr lang="ja-JP" altLang="en-US" smtClean="0">
                <a:solidFill>
                  <a:prstClr val="black">
                    <a:tint val="75000"/>
                  </a:prstClr>
                </a:solidFill>
              </a:rPr>
              <a:pPr/>
              <a:t>10</a:t>
            </a:fld>
            <a:endParaRPr lang="ja-JP" altLang="en-US">
              <a:solidFill>
                <a:prstClr val="black">
                  <a:tint val="75000"/>
                </a:prstClr>
              </a:solidFill>
            </a:endParaRPr>
          </a:p>
        </p:txBody>
      </p:sp>
      <p:pic>
        <p:nvPicPr>
          <p:cNvPr id="4" name="図 3">
            <a:extLst>
              <a:ext uri="{FF2B5EF4-FFF2-40B4-BE49-F238E27FC236}">
                <a16:creationId xmlns:a16="http://schemas.microsoft.com/office/drawing/2014/main" id="{4518D78D-D95B-41FF-9FB9-06C46391068E}"/>
              </a:ext>
            </a:extLst>
          </p:cNvPr>
          <p:cNvPicPr>
            <a:picLocks noChangeAspect="1"/>
          </p:cNvPicPr>
          <p:nvPr/>
        </p:nvPicPr>
        <p:blipFill>
          <a:blip r:embed="rId4">
            <a:clrChange>
              <a:clrFrom>
                <a:srgbClr val="F2F2F2"/>
              </a:clrFrom>
              <a:clrTo>
                <a:srgbClr val="F2F2F2">
                  <a:alpha val="0"/>
                </a:srgbClr>
              </a:clrTo>
            </a:clrChange>
          </a:blip>
          <a:stretch>
            <a:fillRect/>
          </a:stretch>
        </p:blipFill>
        <p:spPr>
          <a:xfrm>
            <a:off x="272958" y="4291307"/>
            <a:ext cx="2306569" cy="2031088"/>
          </a:xfrm>
          <a:prstGeom prst="rect">
            <a:avLst/>
          </a:prstGeom>
        </p:spPr>
      </p:pic>
      <p:pic>
        <p:nvPicPr>
          <p:cNvPr id="8" name="図 7">
            <a:extLst>
              <a:ext uri="{FF2B5EF4-FFF2-40B4-BE49-F238E27FC236}">
                <a16:creationId xmlns:a16="http://schemas.microsoft.com/office/drawing/2014/main" id="{40405D70-4C88-45F0-B1C1-38DCA0B416C0}"/>
              </a:ext>
            </a:extLst>
          </p:cNvPr>
          <p:cNvPicPr>
            <a:picLocks noChangeAspect="1"/>
          </p:cNvPicPr>
          <p:nvPr/>
        </p:nvPicPr>
        <p:blipFill>
          <a:blip r:embed="rId5"/>
          <a:stretch>
            <a:fillRect/>
          </a:stretch>
        </p:blipFill>
        <p:spPr>
          <a:xfrm>
            <a:off x="6972230" y="4518422"/>
            <a:ext cx="1397914" cy="1640583"/>
          </a:xfrm>
          <a:prstGeom prst="rect">
            <a:avLst/>
          </a:prstGeom>
        </p:spPr>
      </p:pic>
    </p:spTree>
    <p:extLst>
      <p:ext uri="{BB962C8B-B14F-4D97-AF65-F5344CB8AC3E}">
        <p14:creationId xmlns:p14="http://schemas.microsoft.com/office/powerpoint/2010/main" val="2493543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883757D-48A5-4D0F-AFEB-D1D877C66499}"/>
              </a:ext>
            </a:extLst>
          </p:cNvPr>
          <p:cNvGrpSpPr/>
          <p:nvPr/>
        </p:nvGrpSpPr>
        <p:grpSpPr>
          <a:xfrm>
            <a:off x="139563" y="2413393"/>
            <a:ext cx="8949323" cy="4091780"/>
            <a:chOff x="220911" y="2024249"/>
            <a:chExt cx="8949323" cy="4091780"/>
          </a:xfrm>
        </p:grpSpPr>
        <p:grpSp>
          <p:nvGrpSpPr>
            <p:cNvPr id="5" name="グループ化 4"/>
            <p:cNvGrpSpPr/>
            <p:nvPr/>
          </p:nvGrpSpPr>
          <p:grpSpPr>
            <a:xfrm>
              <a:off x="220911" y="2024249"/>
              <a:ext cx="8949323" cy="4091780"/>
              <a:chOff x="1201230" y="4616386"/>
              <a:chExt cx="6608829" cy="1181049"/>
            </a:xfrm>
          </p:grpSpPr>
          <p:sp>
            <p:nvSpPr>
              <p:cNvPr id="16" name="AutoShape 7"/>
              <p:cNvSpPr>
                <a:spLocks noChangeArrowheads="1"/>
              </p:cNvSpPr>
              <p:nvPr/>
            </p:nvSpPr>
            <p:spPr bwMode="auto">
              <a:xfrm>
                <a:off x="5740764" y="4616386"/>
                <a:ext cx="2069295"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「わかった」</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「できた</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「頑張ったね！」</a:t>
                </a:r>
                <a:endParaRPr kumimoji="1" lang="en-US" altLang="ja-JP" sz="28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AutoShape 3"/>
              <p:cNvSpPr>
                <a:spLocks noChangeArrowheads="1"/>
              </p:cNvSpPr>
              <p:nvPr/>
            </p:nvSpPr>
            <p:spPr bwMode="auto">
              <a:xfrm>
                <a:off x="1201230" y="4617683"/>
                <a:ext cx="2206189"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子どもが</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「頑張ろう！」「なるほど！」</a:t>
                </a:r>
                <a:r>
                  <a:rPr kumimoji="1" lang="ja-JP" altLang="en-US" sz="2800" b="1"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と思える仕掛け</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 name="AutoShape 6"/>
              <p:cNvSpPr>
                <a:spLocks noChangeArrowheads="1"/>
              </p:cNvSpPr>
              <p:nvPr/>
            </p:nvSpPr>
            <p:spPr bwMode="auto">
              <a:xfrm>
                <a:off x="3776761" y="4617683"/>
                <a:ext cx="1622288" cy="1179752"/>
              </a:xfrm>
              <a:prstGeom prst="roundRect">
                <a:avLst>
                  <a:gd name="adj" fmla="val 16667"/>
                </a:avLst>
              </a:prstGeom>
              <a:solidFill>
                <a:srgbClr val="FFFFFF"/>
              </a:solidFill>
              <a:ln w="9525">
                <a:solidFill>
                  <a:srgbClr val="000000"/>
                </a:solidFill>
                <a:round/>
                <a:headEnd/>
                <a:tailEnd/>
              </a:ln>
            </p:spPr>
            <p:txBody>
              <a:bodyPr anchor="t"/>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子どもの</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望ましい</a:t>
                </a:r>
                <a:endPar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6" name="右矢印 5"/>
            <p:cNvSpPr/>
            <p:nvPr/>
          </p:nvSpPr>
          <p:spPr>
            <a:xfrm>
              <a:off x="3279545" y="3809918"/>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右矢印 16"/>
            <p:cNvSpPr/>
            <p:nvPr/>
          </p:nvSpPr>
          <p:spPr>
            <a:xfrm>
              <a:off x="5982263" y="3809917"/>
              <a:ext cx="364067" cy="524933"/>
            </a:xfrm>
            <a:prstGeom prst="rightArrow">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pic>
        <p:nvPicPr>
          <p:cNvPr id="20" name="図 19">
            <a:extLst>
              <a:ext uri="{FF2B5EF4-FFF2-40B4-BE49-F238E27FC236}">
                <a16:creationId xmlns:a16="http://schemas.microsoft.com/office/drawing/2014/main" id="{2E28EF56-7EED-46B9-93E4-31A91ADC58C0}"/>
              </a:ext>
            </a:extLst>
          </p:cNvPr>
          <p:cNvPicPr>
            <a:picLocks noChangeAspect="1"/>
          </p:cNvPicPr>
          <p:nvPr/>
        </p:nvPicPr>
        <p:blipFill>
          <a:blip r:embed="rId3"/>
          <a:stretch>
            <a:fillRect/>
          </a:stretch>
        </p:blipFill>
        <p:spPr>
          <a:xfrm>
            <a:off x="6595175" y="4723993"/>
            <a:ext cx="2005341" cy="1655145"/>
          </a:xfrm>
          <a:prstGeom prst="rect">
            <a:avLst/>
          </a:prstGeom>
        </p:spPr>
      </p:pic>
      <p:sp>
        <p:nvSpPr>
          <p:cNvPr id="3" name="コンテンツ プレースホルダー 2"/>
          <p:cNvSpPr>
            <a:spLocks noGrp="1"/>
          </p:cNvSpPr>
          <p:nvPr>
            <p:ph idx="1"/>
          </p:nvPr>
        </p:nvSpPr>
        <p:spPr>
          <a:xfrm>
            <a:off x="1265908" y="1768080"/>
            <a:ext cx="6643688" cy="4192190"/>
          </a:xfrm>
        </p:spPr>
        <p:txBody>
          <a:bodyPr>
            <a:normAutofit fontScale="92500" lnSpcReduction="10000"/>
          </a:bodyPr>
          <a:lstStyle/>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dirty="0">
                <a:latin typeface="UD デジタル 教科書体 NK-R" panose="02020400000000000000" pitchFamily="18" charset="-128"/>
                <a:ea typeface="UD デジタル 教科書体 NK-R" panose="02020400000000000000" pitchFamily="18" charset="-128"/>
              </a:rPr>
              <a:t>　　　　　　　　　　　　　　　　　　　　　　　　　</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dirty="0">
              <a:latin typeface="UD デジタル 教科書体 NK-R" panose="02020400000000000000" pitchFamily="18" charset="-128"/>
              <a:ea typeface="UD デジタル 教科書体 NK-R" panose="02020400000000000000" pitchFamily="18" charset="-128"/>
            </a:endParaRPr>
          </a:p>
          <a:p>
            <a:pPr marL="0" indent="0">
              <a:buNone/>
              <a:defRPr/>
            </a:pPr>
            <a:endParaRPr lang="en-US" altLang="ja-JP" sz="675" dirty="0">
              <a:latin typeface="UD デジタル 教科書体 NK-R" panose="02020400000000000000" pitchFamily="18" charset="-128"/>
              <a:ea typeface="UD デジタル 教科書体 NK-R" panose="02020400000000000000" pitchFamily="18" charset="-128"/>
            </a:endParaRPr>
          </a:p>
          <a:p>
            <a:pPr marL="0" indent="0">
              <a:buNone/>
              <a:defRPr/>
            </a:pPr>
            <a:r>
              <a:rPr lang="ja-JP" altLang="en-US" sz="2250" dirty="0">
                <a:latin typeface="UD デジタル 教科書体 NK-R" panose="02020400000000000000" pitchFamily="18" charset="-128"/>
                <a:ea typeface="UD デジタル 教科書体 NK-R" panose="02020400000000000000" pitchFamily="18" charset="-128"/>
              </a:rPr>
              <a:t>　　　　　　　　　　　　　　　　　　　　　</a:t>
            </a:r>
          </a:p>
        </p:txBody>
      </p:sp>
      <p:grpSp>
        <p:nvGrpSpPr>
          <p:cNvPr id="2" name="グループ化 1"/>
          <p:cNvGrpSpPr/>
          <p:nvPr/>
        </p:nvGrpSpPr>
        <p:grpSpPr>
          <a:xfrm>
            <a:off x="702280" y="1836822"/>
            <a:ext cx="8170377" cy="507832"/>
            <a:chOff x="658853" y="2068464"/>
            <a:chExt cx="8170377" cy="507832"/>
          </a:xfrm>
        </p:grpSpPr>
        <p:sp>
          <p:nvSpPr>
            <p:cNvPr id="37891" name="テキスト ボックス 4"/>
            <p:cNvSpPr txBox="1">
              <a:spLocks noChangeArrowheads="1"/>
            </p:cNvSpPr>
            <p:nvPr/>
          </p:nvSpPr>
          <p:spPr bwMode="auto">
            <a:xfrm>
              <a:off x="658853" y="2068464"/>
              <a:ext cx="169727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行動の前</a:t>
              </a:r>
            </a:p>
          </p:txBody>
        </p:sp>
        <p:sp>
          <p:nvSpPr>
            <p:cNvPr id="37892" name="テキスト ボックス 5"/>
            <p:cNvSpPr txBox="1">
              <a:spLocks noChangeArrowheads="1"/>
            </p:cNvSpPr>
            <p:nvPr/>
          </p:nvSpPr>
          <p:spPr bwMode="auto">
            <a:xfrm>
              <a:off x="3489765" y="2068465"/>
              <a:ext cx="227444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893" name="テキスト ボックス 6"/>
            <p:cNvSpPr txBox="1">
              <a:spLocks noChangeArrowheads="1"/>
            </p:cNvSpPr>
            <p:nvPr/>
          </p:nvSpPr>
          <p:spPr bwMode="auto">
            <a:xfrm>
              <a:off x="6779725" y="2068464"/>
              <a:ext cx="204950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行動の後</a:t>
              </a:r>
              <a:endPar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19" name="タイトル 1"/>
          <p:cNvSpPr txBox="1">
            <a:spLocks/>
          </p:cNvSpPr>
          <p:nvPr/>
        </p:nvSpPr>
        <p:spPr bwMode="auto">
          <a:xfrm>
            <a:off x="279466" y="173134"/>
            <a:ext cx="8241459" cy="1410655"/>
          </a:xfrm>
          <a:prstGeom prst="rect">
            <a:avLst/>
          </a:prstGeom>
          <a:noFill/>
          <a:ln w="9525">
            <a:noFill/>
            <a:miter lim="800000"/>
            <a:headEnd/>
            <a:tailEnd/>
          </a:ln>
        </p:spPr>
        <p:txBody>
          <a:bodyPr lIns="0" rIns="0" bIns="0" anchor="b"/>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行動だけをみるのではなく、</a:t>
            </a:r>
            <a:b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b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いかに</a:t>
            </a:r>
            <a:r>
              <a:rPr kumimoji="0" lang="ja-JP" altLang="en-US" sz="4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成功体験</a:t>
            </a:r>
            <a:r>
              <a:rPr kumimoji="0" lang="ja-JP" altLang="en-US"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rPr>
              <a:t>に繋げるかが大切</a:t>
            </a:r>
            <a:endParaRPr kumimoji="0" lang="en-US" altLang="ja-JP" sz="4000" b="1" i="0" u="none" strike="noStrike" kern="1200" cap="none" spc="0" normalizeH="0" baseline="0" noProof="0" dirty="0">
              <a:ln>
                <a:noFill/>
              </a:ln>
              <a:solidFill>
                <a:srgbClr val="3366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2" name="図 21">
            <a:extLst>
              <a:ext uri="{FF2B5EF4-FFF2-40B4-BE49-F238E27FC236}">
                <a16:creationId xmlns:a16="http://schemas.microsoft.com/office/drawing/2014/main" id="{0D342EDE-F033-4DC4-8D7B-FBBC795CC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236" y="3911027"/>
            <a:ext cx="2331169" cy="2331169"/>
          </a:xfrm>
          <a:prstGeom prst="rect">
            <a:avLst/>
          </a:prstGeom>
        </p:spPr>
      </p:pic>
      <p:sp>
        <p:nvSpPr>
          <p:cNvPr id="4" name="スライド番号プレースホルダー 3">
            <a:extLst>
              <a:ext uri="{FF2B5EF4-FFF2-40B4-BE49-F238E27FC236}">
                <a16:creationId xmlns:a16="http://schemas.microsoft.com/office/drawing/2014/main" id="{23C8F2F8-48D8-6211-3793-23CC5E261ED5}"/>
              </a:ext>
            </a:extLst>
          </p:cNvPr>
          <p:cNvSpPr>
            <a:spLocks noGrp="1"/>
          </p:cNvSpPr>
          <p:nvPr>
            <p:ph type="sldNum" sz="quarter" idx="12"/>
          </p:nvPr>
        </p:nvSpPr>
        <p:spPr>
          <a:xfrm>
            <a:off x="6820254" y="6468050"/>
            <a:ext cx="2133600" cy="365125"/>
          </a:xfrm>
        </p:spPr>
        <p:txBody>
          <a:bodyPr/>
          <a:lstStyle/>
          <a:p>
            <a:fld id="{D2D8002D-B5B0-4BAC-B1F6-782DDCCE6D9C}" type="slidenum">
              <a:rPr lang="ja-JP" altLang="en-US" smtClean="0">
                <a:solidFill>
                  <a:prstClr val="black">
                    <a:tint val="75000"/>
                  </a:prstClr>
                </a:solidFill>
              </a:rPr>
              <a:pPr/>
              <a:t>11</a:t>
            </a:fld>
            <a:endParaRPr lang="ja-JP" altLang="en-US">
              <a:solidFill>
                <a:prstClr val="black">
                  <a:tint val="75000"/>
                </a:prstClr>
              </a:solidFill>
            </a:endParaRPr>
          </a:p>
        </p:txBody>
      </p:sp>
      <p:pic>
        <p:nvPicPr>
          <p:cNvPr id="21" name="図 20">
            <a:extLst>
              <a:ext uri="{FF2B5EF4-FFF2-40B4-BE49-F238E27FC236}">
                <a16:creationId xmlns:a16="http://schemas.microsoft.com/office/drawing/2014/main" id="{A1BC165C-3B37-4F8C-A195-8082C5551074}"/>
              </a:ext>
            </a:extLst>
          </p:cNvPr>
          <p:cNvPicPr>
            <a:picLocks noChangeAspect="1"/>
          </p:cNvPicPr>
          <p:nvPr/>
        </p:nvPicPr>
        <p:blipFill>
          <a:blip r:embed="rId5"/>
          <a:stretch>
            <a:fillRect/>
          </a:stretch>
        </p:blipFill>
        <p:spPr>
          <a:xfrm>
            <a:off x="715247" y="4264142"/>
            <a:ext cx="1800029" cy="1978054"/>
          </a:xfrm>
          <a:prstGeom prst="rect">
            <a:avLst/>
          </a:prstGeom>
        </p:spPr>
      </p:pic>
    </p:spTree>
    <p:extLst>
      <p:ext uri="{BB962C8B-B14F-4D97-AF65-F5344CB8AC3E}">
        <p14:creationId xmlns:p14="http://schemas.microsoft.com/office/powerpoint/2010/main" val="419622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CC5B51E-C219-4B9E-8E20-D0CBECDD45B0}"/>
              </a:ext>
            </a:extLst>
          </p:cNvPr>
          <p:cNvSpPr txBox="1"/>
          <p:nvPr/>
        </p:nvSpPr>
        <p:spPr>
          <a:xfrm>
            <a:off x="215008" y="1484784"/>
            <a:ext cx="8928992" cy="4524315"/>
          </a:xfrm>
          <a:prstGeom prst="rect">
            <a:avLst/>
          </a:prstGeom>
          <a:noFill/>
        </p:spPr>
        <p:txBody>
          <a:bodyPr wrap="square" rtlCol="0">
            <a:spAutoFit/>
          </a:bodyPr>
          <a:lstStyle/>
          <a:p>
            <a:pPr lvl="0" defTabSz="457200">
              <a:defRPr/>
            </a:pPr>
            <a:r>
              <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lang="ja-JP" altLang="en-US" sz="4000" dirty="0">
                <a:solidFill>
                  <a:prstClr val="black"/>
                </a:solidFill>
                <a:latin typeface="UD デジタル 教科書体 NK-R" panose="02020400000000000000" pitchFamily="18" charset="-128"/>
                <a:ea typeface="UD デジタル 教科書体 NK-R" panose="02020400000000000000" pitchFamily="18" charset="-128"/>
              </a:rPr>
              <a:t>ルール</a:t>
            </a:r>
            <a:r>
              <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a:t>
            </a:r>
            <a:r>
              <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1</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組</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（難しければ</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3</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人</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1</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組）</a:t>
            </a: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になる。</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教える役（教師）</a:t>
            </a:r>
            <a:r>
              <a:rPr kumimoji="1" lang="ja-JP" altLang="en-US"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と</a:t>
            </a: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教わる役（子ども）</a:t>
            </a:r>
            <a:r>
              <a:rPr kumimoji="1" lang="ja-JP" altLang="en-US"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を決める。</a:t>
            </a:r>
            <a:endParaRPr kumimoji="1" lang="en-US" altLang="ja-JP"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2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・教師役はどのようなポーズ（望ましい行動）を</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子ども役に教えるか考える。</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800" u="sng" dirty="0">
              <a:solidFill>
                <a:prstClr val="black"/>
              </a:solidFill>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・子ども役にポーズを知られてはいけない。</a:t>
            </a:r>
            <a:endParaRPr kumimoji="1" lang="en-US" altLang="ja-JP"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 name="タイトル 1">
            <a:extLst>
              <a:ext uri="{FF2B5EF4-FFF2-40B4-BE49-F238E27FC236}">
                <a16:creationId xmlns:a16="http://schemas.microsoft.com/office/drawing/2014/main" id="{DFB427A6-05F0-4F49-B596-DAD3B8055A03}"/>
              </a:ext>
            </a:extLst>
          </p:cNvPr>
          <p:cNvSpPr txBox="1">
            <a:spLocks/>
          </p:cNvSpPr>
          <p:nvPr/>
        </p:nvSpPr>
        <p:spPr>
          <a:xfrm>
            <a:off x="0" y="0"/>
            <a:ext cx="9144000" cy="1285032"/>
          </a:xfrm>
          <a:prstGeom prst="rect">
            <a:avLst/>
          </a:prstGeom>
          <a:solidFill>
            <a:srgbClr val="00206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演習１</a:t>
            </a:r>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b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b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まずは体験してみましょう！</a:t>
            </a:r>
            <a:endPar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a:t>
            </a:r>
          </a:p>
        </p:txBody>
      </p:sp>
      <p:sp>
        <p:nvSpPr>
          <p:cNvPr id="2" name="スライド番号プレースホルダー 1">
            <a:extLst>
              <a:ext uri="{FF2B5EF4-FFF2-40B4-BE49-F238E27FC236}">
                <a16:creationId xmlns:a16="http://schemas.microsoft.com/office/drawing/2014/main" id="{328187CA-3395-227C-9CA0-C38F28C99148}"/>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12</a:t>
            </a:fld>
            <a:endParaRPr lang="ja-JP" altLang="en-US">
              <a:solidFill>
                <a:prstClr val="black">
                  <a:tint val="75000"/>
                </a:prstClr>
              </a:solidFill>
            </a:endParaRPr>
          </a:p>
        </p:txBody>
      </p:sp>
    </p:spTree>
    <p:extLst>
      <p:ext uri="{BB962C8B-B14F-4D97-AF65-F5344CB8AC3E}">
        <p14:creationId xmlns:p14="http://schemas.microsoft.com/office/powerpoint/2010/main" val="4049007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CC5B51E-C219-4B9E-8E20-D0CBECDD45B0}"/>
              </a:ext>
            </a:extLst>
          </p:cNvPr>
          <p:cNvSpPr txBox="1"/>
          <p:nvPr/>
        </p:nvSpPr>
        <p:spPr>
          <a:xfrm>
            <a:off x="89756" y="1700808"/>
            <a:ext cx="8964488" cy="53245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教師役</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・指さしたり、直接ポーズをとって見せたり、ヒントになる言葉</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を言ったりすることは</a:t>
            </a:r>
            <a:r>
              <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NG</a:t>
            </a:r>
            <a:r>
              <a:rPr kumimoji="1" lang="ja-JP" altLang="en-US" sz="2800" b="0" i="0"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・「違う」「ダメ」などの</a:t>
            </a:r>
            <a:r>
              <a:rPr kumimoji="1" lang="ja-JP" altLang="en-US"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ネガティブ・フィードバック</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のみで、</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ポーズを子ども役にしてもらう。</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・部分的にできていても、完全にできていなければ否定する。</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・あくまでも</a:t>
            </a:r>
            <a:r>
              <a:rPr kumimoji="1" lang="ja-JP" altLang="en-US" sz="2800" b="0" i="0"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rPr>
              <a:t>演技</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なので、リアルな厳しい口調・雰囲気で。</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800" dirty="0">
              <a:latin typeface="UD デジタル 教科書体 NK-R" panose="02020400000000000000" pitchFamily="18" charset="-128"/>
              <a:ea typeface="UD デジタル 教科書体 NK-R" panose="02020400000000000000" pitchFamily="18" charset="-128"/>
            </a:endParaRPr>
          </a:p>
          <a:p>
            <a:pPr lvl="0" defTabSz="457200">
              <a:defRPr/>
            </a:pP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子ども役</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p>
          <a:p>
            <a:pPr lvl="0" defTabSz="457200">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・いろいろなポーズを試行錯誤しながら、繰り返しとってみる。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lvl="0" defTabSz="457200">
              <a:defRPr/>
            </a:pP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defTabSz="457200">
              <a:defRPr/>
            </a:pPr>
            <a:r>
              <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時間は</a:t>
            </a:r>
            <a:r>
              <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30</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秒</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
        <p:nvSpPr>
          <p:cNvPr id="4" name="タイトル 1">
            <a:extLst>
              <a:ext uri="{FF2B5EF4-FFF2-40B4-BE49-F238E27FC236}">
                <a16:creationId xmlns:a16="http://schemas.microsoft.com/office/drawing/2014/main" id="{DFB427A6-05F0-4F49-B596-DAD3B8055A03}"/>
              </a:ext>
            </a:extLst>
          </p:cNvPr>
          <p:cNvSpPr txBox="1">
            <a:spLocks/>
          </p:cNvSpPr>
          <p:nvPr/>
        </p:nvSpPr>
        <p:spPr>
          <a:xfrm>
            <a:off x="0" y="0"/>
            <a:ext cx="9144000" cy="1700808"/>
          </a:xfrm>
          <a:prstGeom prst="rect">
            <a:avLst/>
          </a:prstGeom>
          <a:solidFill>
            <a:srgbClr val="002060"/>
          </a:solidFill>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演習１</a:t>
            </a:r>
            <a: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t>】</a:t>
            </a:r>
            <a:br>
              <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rPr>
            </a:br>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①ネガティブな方法で行動を教えよう</a:t>
            </a:r>
            <a:endParaRPr lang="en-US" altLang="ja-JP" sz="4000" b="1"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sz="4000" dirty="0">
                <a:solidFill>
                  <a:schemeClr val="bg1"/>
                </a:solidFill>
                <a:latin typeface="UD デジタル 教科書体 NK-R" panose="02020400000000000000" pitchFamily="18" charset="-128"/>
                <a:ea typeface="UD デジタル 教科書体 NK-R" panose="02020400000000000000" pitchFamily="18" charset="-128"/>
              </a:rPr>
              <a:t>～「あれダメ、これダメ」タイプの指導～</a:t>
            </a:r>
          </a:p>
        </p:txBody>
      </p:sp>
      <p:sp>
        <p:nvSpPr>
          <p:cNvPr id="2" name="スライド番号プレースホルダー 1">
            <a:extLst>
              <a:ext uri="{FF2B5EF4-FFF2-40B4-BE49-F238E27FC236}">
                <a16:creationId xmlns:a16="http://schemas.microsoft.com/office/drawing/2014/main" id="{328187CA-3395-227C-9CA0-C38F28C99148}"/>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13</a:t>
            </a:fld>
            <a:endParaRPr lang="ja-JP" altLang="en-US">
              <a:solidFill>
                <a:prstClr val="black">
                  <a:tint val="75000"/>
                </a:prstClr>
              </a:solidFill>
            </a:endParaRPr>
          </a:p>
        </p:txBody>
      </p:sp>
    </p:spTree>
    <p:extLst>
      <p:ext uri="{BB962C8B-B14F-4D97-AF65-F5344CB8AC3E}">
        <p14:creationId xmlns:p14="http://schemas.microsoft.com/office/powerpoint/2010/main" val="1397330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022F8F1-AD33-4944-81C6-62BAB650C4F2}"/>
              </a:ext>
            </a:extLst>
          </p:cNvPr>
          <p:cNvSpPr/>
          <p:nvPr/>
        </p:nvSpPr>
        <p:spPr>
          <a:xfrm>
            <a:off x="0" y="0"/>
            <a:ext cx="9144000" cy="126876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l" defTabSz="91396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②ポジティブな方法で行動で教えよう</a:t>
            </a:r>
            <a:endParaRPr kumimoji="1" lang="en-US" altLang="ja-JP"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396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～「いいね！できてるね！」タイプの指導～</a:t>
            </a:r>
          </a:p>
        </p:txBody>
      </p:sp>
      <p:sp>
        <p:nvSpPr>
          <p:cNvPr id="2" name="スライド番号プレースホルダー 1">
            <a:extLst>
              <a:ext uri="{FF2B5EF4-FFF2-40B4-BE49-F238E27FC236}">
                <a16:creationId xmlns:a16="http://schemas.microsoft.com/office/drawing/2014/main" id="{FA84D6FF-2044-2D21-C42F-CEDF34C1F137}"/>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14</a:t>
            </a:fld>
            <a:endParaRPr lang="ja-JP" altLang="en-US">
              <a:solidFill>
                <a:prstClr val="black">
                  <a:tint val="75000"/>
                </a:prstClr>
              </a:solidFill>
            </a:endParaRPr>
          </a:p>
        </p:txBody>
      </p:sp>
      <p:sp>
        <p:nvSpPr>
          <p:cNvPr id="5" name="テキスト ボックス 4">
            <a:extLst>
              <a:ext uri="{FF2B5EF4-FFF2-40B4-BE49-F238E27FC236}">
                <a16:creationId xmlns:a16="http://schemas.microsoft.com/office/drawing/2014/main" id="{26E50B23-6C1F-4C20-96CB-D0D63C9EDBBC}"/>
              </a:ext>
            </a:extLst>
          </p:cNvPr>
          <p:cNvSpPr txBox="1"/>
          <p:nvPr/>
        </p:nvSpPr>
        <p:spPr>
          <a:xfrm>
            <a:off x="89756" y="1533465"/>
            <a:ext cx="8964488"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教師役</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・「そう」「おしい」「いいよ」「もうちょっと」などの</a:t>
            </a:r>
            <a:r>
              <a:rPr kumimoji="1" lang="ja-JP" altLang="en-US"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ポジティブ・</a:t>
            </a:r>
            <a:endParaRPr kumimoji="1" lang="en-US" altLang="ja-JP"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　フィードバック</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のみで、ポーズを子ども役にしてもらう。</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rPr>
              <a:t>子どもが部分的にできている点を具体的に伝えてあげる。</a:t>
            </a:r>
            <a:endParaRPr kumimoji="1" lang="en-US" altLang="ja-JP"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rPr>
              <a:t>　ポーズに近づいている行動を褒める。</a:t>
            </a:r>
            <a:endParaRPr kumimoji="1" lang="en-US" altLang="ja-JP" sz="2800" b="0" i="0" strike="noStrike" kern="1200" cap="none" spc="0" normalizeH="0" baseline="0" noProof="0" dirty="0">
              <a:ln>
                <a:noFill/>
              </a:ln>
              <a:solidFill>
                <a:prstClr val="black"/>
              </a:solidFill>
              <a:effectLst/>
              <a:highlight>
                <a:srgbClr val="FFFF00"/>
              </a:highligh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ex</a:t>
            </a:r>
            <a:r>
              <a:rPr kumimoji="1" lang="ja-JP" altLang="en-US" sz="2800" b="0" i="0"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「○○はあってる」「</a:t>
            </a:r>
            <a:r>
              <a:rPr kumimoji="1" lang="ja-JP" altLang="en-US" sz="2800" b="0" i="0" strike="noStrike" kern="1200" cap="none" spc="0" normalizeH="0" baseline="0" noProof="0" dirty="0" err="1">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～して</a:t>
            </a: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いるのいいよ」</a:t>
            </a: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・存分に、惜しみなく、ポジティブにフィードバックする。</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2800" dirty="0">
              <a:latin typeface="UD デジタル 教科書体 NK-R" panose="02020400000000000000" pitchFamily="18" charset="-128"/>
              <a:ea typeface="UD デジタル 教科書体 NK-R" panose="02020400000000000000" pitchFamily="18" charset="-128"/>
            </a:endParaRPr>
          </a:p>
          <a:p>
            <a:pPr lvl="0" defTabSz="457200">
              <a:defRPr/>
            </a:pP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子ども役</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p>
          <a:p>
            <a:pPr lvl="0" defTabSz="457200">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・いろいろなポーズを試行錯誤しながら、繰り返しとってみる。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lvl="0" defTabSz="457200">
              <a:defRPr/>
            </a:pPr>
            <a:endParaRPr kumimoji="1" lang="en-US" altLang="ja-JP" sz="2800" b="0" i="0"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defTabSz="457200">
              <a:defRPr/>
            </a:pPr>
            <a:r>
              <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時間は１分</a:t>
            </a:r>
            <a:endParaRPr kumimoji="1" lang="en-US" altLang="ja-JP" sz="2800" b="0" i="0"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17379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6F4BE0E-7A52-4D35-BFB4-724B6FE22EB7}"/>
              </a:ext>
            </a:extLst>
          </p:cNvPr>
          <p:cNvSpPr>
            <a:spLocks noGrp="1"/>
          </p:cNvSpPr>
          <p:nvPr>
            <p:ph idx="1"/>
          </p:nvPr>
        </p:nvSpPr>
        <p:spPr>
          <a:xfrm>
            <a:off x="457200" y="1987821"/>
            <a:ext cx="8435280" cy="4525963"/>
          </a:xfrm>
        </p:spPr>
        <p:txBody>
          <a:bodyPr>
            <a:normAutofit lnSpcReduction="10000"/>
          </a:bodyPr>
          <a:lstStyle/>
          <a:p>
            <a:r>
              <a:rPr kumimoji="1" lang="ja-JP" altLang="en-US" dirty="0">
                <a:latin typeface="UD デジタル 教科書体 NK-R" panose="02020400000000000000" pitchFamily="18" charset="-128"/>
                <a:ea typeface="UD デジタル 教科書体 NK-R" panose="02020400000000000000" pitchFamily="18" charset="-128"/>
              </a:rPr>
              <a:t>ネガティブな関わりによる指導</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　</a:t>
            </a:r>
            <a:endParaRPr kumimoji="1" lang="en-US" altLang="ja-JP" dirty="0">
              <a:latin typeface="UD デジタル 教科書体 NK-R" panose="02020400000000000000" pitchFamily="18" charset="-128"/>
              <a:ea typeface="UD デジタル 教科書体 NK-R" panose="02020400000000000000" pitchFamily="18" charset="-128"/>
            </a:endParaRPr>
          </a:p>
          <a:p>
            <a:r>
              <a:rPr kumimoji="1" lang="ja-JP" altLang="en-US" dirty="0">
                <a:latin typeface="UD デジタル 教科書体 NK-R" panose="02020400000000000000" pitchFamily="18" charset="-128"/>
                <a:ea typeface="UD デジタル 教科書体 NK-R" panose="02020400000000000000" pitchFamily="18" charset="-128"/>
              </a:rPr>
              <a:t>ポジティブな関わりによる指導　</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latin typeface="UD デジタル 教科書体 NK-R" panose="02020400000000000000" pitchFamily="18" charset="-128"/>
                <a:ea typeface="UD デジタル 教科書体 NK-R" panose="02020400000000000000" pitchFamily="18" charset="-128"/>
              </a:rPr>
              <a:t>　</a:t>
            </a:r>
            <a:endParaRPr kumimoji="1" lang="en-US" altLang="ja-JP"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a:t>
            </a:r>
            <a:r>
              <a:rPr kumimoji="1" lang="ja-JP" altLang="en-US" u="sng"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ネガティブな関わりとポジティブな関わりによる</a:t>
            </a:r>
            <a:endParaRPr kumimoji="1" lang="en-US" altLang="ja-JP" u="sng"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　　</a:t>
            </a:r>
            <a:r>
              <a:rPr kumimoji="1" lang="ja-JP" altLang="en-US" u="sng"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違い</a:t>
            </a: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、良かったところや困ったところ等を</a:t>
            </a:r>
            <a:r>
              <a:rPr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、ペア</a:t>
            </a:r>
            <a:endParaRPr kumimoji="1" lang="en-US" altLang="ja-JP" dirty="0">
              <a:solidFill>
                <a:schemeClr val="accent1">
                  <a:lumMod val="75000"/>
                </a:schemeClr>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　　</a:t>
            </a:r>
            <a:r>
              <a:rPr kumimoji="1" lang="ja-JP" altLang="en-US" dirty="0" err="1">
                <a:solidFill>
                  <a:schemeClr val="accent1">
                    <a:lumMod val="75000"/>
                  </a:schemeClr>
                </a:solidFill>
                <a:latin typeface="UD デジタル 教科書体 NK-R" panose="02020400000000000000" pitchFamily="18" charset="-128"/>
                <a:ea typeface="UD デジタル 教科書体 NK-R" panose="02020400000000000000" pitchFamily="18" charset="-128"/>
              </a:rPr>
              <a:t>で話</a:t>
            </a:r>
            <a:r>
              <a:rPr kumimoji="1" lang="ja-JP" altLang="en-US" dirty="0">
                <a:solidFill>
                  <a:schemeClr val="accent1">
                    <a:lumMod val="75000"/>
                  </a:schemeClr>
                </a:solidFill>
                <a:latin typeface="UD デジタル 教科書体 NK-R" panose="02020400000000000000" pitchFamily="18" charset="-128"/>
                <a:ea typeface="UD デジタル 教科書体 NK-R" panose="02020400000000000000" pitchFamily="18" charset="-128"/>
              </a:rPr>
              <a:t>し合ってみましょう。</a:t>
            </a:r>
          </a:p>
        </p:txBody>
      </p:sp>
      <p:sp>
        <p:nvSpPr>
          <p:cNvPr id="8" name="タイトル 1">
            <a:extLst>
              <a:ext uri="{FF2B5EF4-FFF2-40B4-BE49-F238E27FC236}">
                <a16:creationId xmlns:a16="http://schemas.microsoft.com/office/drawing/2014/main" id="{5D9BB585-1DDB-4708-B26D-0A9F318DCB54}"/>
              </a:ext>
            </a:extLst>
          </p:cNvPr>
          <p:cNvSpPr>
            <a:spLocks noGrp="1"/>
          </p:cNvSpPr>
          <p:nvPr>
            <p:ph type="title"/>
          </p:nvPr>
        </p:nvSpPr>
        <p:spPr>
          <a:xfrm>
            <a:off x="0" y="-11400"/>
            <a:ext cx="9144000" cy="1347800"/>
          </a:xfrm>
          <a:solidFill>
            <a:srgbClr val="002060"/>
          </a:solidFill>
        </p:spPr>
        <p:txBody>
          <a:bodyPr>
            <a:normAutofit fontScale="90000"/>
          </a:bodyPr>
          <a:lstStyle/>
          <a:p>
            <a:pPr algn="l"/>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③協議</a:t>
            </a:r>
            <a:br>
              <a:rPr lang="en-US" altLang="ja-JP" b="1" dirty="0">
                <a:solidFill>
                  <a:schemeClr val="bg1"/>
                </a:solidFill>
                <a:latin typeface="UD デジタル 教科書体 NK-R" panose="02020400000000000000" pitchFamily="18" charset="-128"/>
                <a:ea typeface="UD デジタル 教科書体 NK-R" panose="02020400000000000000" pitchFamily="18" charset="-128"/>
              </a:rPr>
            </a:br>
            <a:r>
              <a:rPr lang="ja-JP" altLang="en-US" b="1"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両方を体験してみて、どう感じましたか？</a:t>
            </a:r>
            <a:endParaRPr lang="ja-JP" altLang="en-US" sz="4000" dirty="0">
              <a:solidFill>
                <a:schemeClr val="bg1"/>
              </a:solidFill>
              <a:latin typeface="UD デジタル 教科書体 NK-R" panose="02020400000000000000" pitchFamily="18" charset="-128"/>
              <a:ea typeface="UD デジタル 教科書体 NK-R" panose="02020400000000000000" pitchFamily="18" charset="-128"/>
            </a:endParaRPr>
          </a:p>
        </p:txBody>
      </p:sp>
      <p:pic>
        <p:nvPicPr>
          <p:cNvPr id="9" name="図 8">
            <a:extLst>
              <a:ext uri="{FF2B5EF4-FFF2-40B4-BE49-F238E27FC236}">
                <a16:creationId xmlns:a16="http://schemas.microsoft.com/office/drawing/2014/main" id="{851A10B3-FCFF-402B-963D-1F1BF4A864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6785" y="1680400"/>
            <a:ext cx="1531590" cy="1347800"/>
          </a:xfrm>
          <a:prstGeom prst="rect">
            <a:avLst/>
          </a:prstGeom>
        </p:spPr>
      </p:pic>
      <p:pic>
        <p:nvPicPr>
          <p:cNvPr id="11" name="図 10">
            <a:extLst>
              <a:ext uri="{FF2B5EF4-FFF2-40B4-BE49-F238E27FC236}">
                <a16:creationId xmlns:a16="http://schemas.microsoft.com/office/drawing/2014/main" id="{ECF335D7-6231-429A-A9E2-26AFB568A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348210"/>
            <a:ext cx="1531590" cy="1347799"/>
          </a:xfrm>
          <a:prstGeom prst="rect">
            <a:avLst/>
          </a:prstGeom>
        </p:spPr>
      </p:pic>
      <p:sp>
        <p:nvSpPr>
          <p:cNvPr id="2" name="スライド番号プレースホルダー 1">
            <a:extLst>
              <a:ext uri="{FF2B5EF4-FFF2-40B4-BE49-F238E27FC236}">
                <a16:creationId xmlns:a16="http://schemas.microsoft.com/office/drawing/2014/main" id="{A5D89753-2939-21BF-E8C3-F64D8B2F508F}"/>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15</a:t>
            </a:fld>
            <a:endParaRPr lang="ja-JP" altLang="en-US" dirty="0">
              <a:solidFill>
                <a:prstClr val="black">
                  <a:tint val="75000"/>
                </a:prstClr>
              </a:solidFill>
            </a:endParaRPr>
          </a:p>
        </p:txBody>
      </p:sp>
    </p:spTree>
    <p:extLst>
      <p:ext uri="{BB962C8B-B14F-4D97-AF65-F5344CB8AC3E}">
        <p14:creationId xmlns:p14="http://schemas.microsoft.com/office/powerpoint/2010/main" val="133734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339977" y="5445126"/>
            <a:ext cx="3529013" cy="1079500"/>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前向きで、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意欲的になる。</a:t>
            </a:r>
            <a:endParaRPr kumimoji="1" lang="ja-JP" altLang="en-US" sz="32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3" name="Rectangle 3"/>
          <p:cNvSpPr>
            <a:spLocks noChangeArrowheads="1"/>
          </p:cNvSpPr>
          <p:nvPr/>
        </p:nvSpPr>
        <p:spPr bwMode="auto">
          <a:xfrm>
            <a:off x="6110155" y="3348915"/>
            <a:ext cx="2879725" cy="1871663"/>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子どもは自分に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自信がもてる。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どうすればいいか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わかる。</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4" name="Rectangle 4"/>
          <p:cNvSpPr>
            <a:spLocks noChangeArrowheads="1"/>
          </p:cNvSpPr>
          <p:nvPr/>
        </p:nvSpPr>
        <p:spPr bwMode="auto">
          <a:xfrm>
            <a:off x="1325991" y="1444815"/>
            <a:ext cx="6553200" cy="1008063"/>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望ましい行動を見つけ、しっかり</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褒める。（認める。）　　正しい行動を教える。</a:t>
            </a: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5" name="AutoShape 5"/>
          <p:cNvSpPr>
            <a:spLocks noChangeArrowheads="1"/>
          </p:cNvSpPr>
          <p:nvPr/>
        </p:nvSpPr>
        <p:spPr bwMode="auto">
          <a:xfrm rot="9366860">
            <a:off x="1523593" y="4421802"/>
            <a:ext cx="1632768" cy="1690151"/>
          </a:xfrm>
          <a:custGeom>
            <a:avLst/>
            <a:gdLst>
              <a:gd name="T0" fmla="*/ 951732 w 21600"/>
              <a:gd name="T1" fmla="*/ 311609 h 21600"/>
              <a:gd name="T2" fmla="*/ 722584 w 21600"/>
              <a:gd name="T3" fmla="*/ 223622 h 21600"/>
              <a:gd name="T4" fmla="*/ 727858 w 21600"/>
              <a:gd name="T5" fmla="*/ 443936 h 21600"/>
              <a:gd name="T6" fmla="*/ 1134070 w 21600"/>
              <a:gd name="T7" fmla="*/ 576263 h 21600"/>
              <a:gd name="T8" fmla="*/ 882054 w 21600"/>
              <a:gd name="T9" fmla="*/ 864394 h 21600"/>
              <a:gd name="T10" fmla="*/ 630039 w 21600"/>
              <a:gd name="T11" fmla="*/ 5762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7" name="AutoShape 7"/>
          <p:cNvSpPr>
            <a:spLocks noChangeArrowheads="1"/>
          </p:cNvSpPr>
          <p:nvPr/>
        </p:nvSpPr>
        <p:spPr bwMode="auto">
          <a:xfrm rot="-1339629">
            <a:off x="5750083" y="2515533"/>
            <a:ext cx="1560990" cy="1566003"/>
          </a:xfrm>
          <a:custGeom>
            <a:avLst/>
            <a:gdLst>
              <a:gd name="T0" fmla="*/ 951732 w 21600"/>
              <a:gd name="T1" fmla="*/ 330923 h 21600"/>
              <a:gd name="T2" fmla="*/ 722584 w 21600"/>
              <a:gd name="T3" fmla="*/ 237483 h 21600"/>
              <a:gd name="T4" fmla="*/ 727858 w 21600"/>
              <a:gd name="T5" fmla="*/ 471452 h 21600"/>
              <a:gd name="T6" fmla="*/ 1134070 w 21600"/>
              <a:gd name="T7" fmla="*/ 611982 h 21600"/>
              <a:gd name="T8" fmla="*/ 882054 w 21600"/>
              <a:gd name="T9" fmla="*/ 917972 h 21600"/>
              <a:gd name="T10" fmla="*/ 630039 w 21600"/>
              <a:gd name="T11" fmla="*/ 61198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8" name="AutoShape 8"/>
          <p:cNvSpPr>
            <a:spLocks noChangeArrowheads="1"/>
          </p:cNvSpPr>
          <p:nvPr/>
        </p:nvSpPr>
        <p:spPr bwMode="auto">
          <a:xfrm rot="3075195">
            <a:off x="5179244" y="4485077"/>
            <a:ext cx="1632466" cy="1975194"/>
          </a:xfrm>
          <a:custGeom>
            <a:avLst/>
            <a:gdLst>
              <a:gd name="T0" fmla="*/ 951733 w 21600"/>
              <a:gd name="T1" fmla="*/ 392730 h 21600"/>
              <a:gd name="T2" fmla="*/ 722585 w 21600"/>
              <a:gd name="T3" fmla="*/ 281837 h 21600"/>
              <a:gd name="T4" fmla="*/ 727859 w 21600"/>
              <a:gd name="T5" fmla="*/ 559505 h 21600"/>
              <a:gd name="T6" fmla="*/ 1134071 w 21600"/>
              <a:gd name="T7" fmla="*/ 726281 h 21600"/>
              <a:gd name="T8" fmla="*/ 882055 w 21600"/>
              <a:gd name="T9" fmla="*/ 1089421 h 21600"/>
              <a:gd name="T10" fmla="*/ 630039 w 21600"/>
              <a:gd name="T11" fmla="*/ 72628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49" name="AutoShape 9"/>
          <p:cNvSpPr>
            <a:spLocks noChangeArrowheads="1"/>
          </p:cNvSpPr>
          <p:nvPr/>
        </p:nvSpPr>
        <p:spPr bwMode="auto">
          <a:xfrm rot="-8087776">
            <a:off x="1422576" y="2440383"/>
            <a:ext cx="1443868" cy="1623594"/>
          </a:xfrm>
          <a:custGeom>
            <a:avLst/>
            <a:gdLst>
              <a:gd name="T0" fmla="*/ 951732 w 21600"/>
              <a:gd name="T1" fmla="*/ 388867 h 21600"/>
              <a:gd name="T2" fmla="*/ 722584 w 21600"/>
              <a:gd name="T3" fmla="*/ 279065 h 21600"/>
              <a:gd name="T4" fmla="*/ 727858 w 21600"/>
              <a:gd name="T5" fmla="*/ 554002 h 21600"/>
              <a:gd name="T6" fmla="*/ 1134070 w 21600"/>
              <a:gd name="T7" fmla="*/ 719138 h 21600"/>
              <a:gd name="T8" fmla="*/ 882054 w 21600"/>
              <a:gd name="T9" fmla="*/ 1078706 h 21600"/>
              <a:gd name="T10" fmla="*/ 630039 w 21600"/>
              <a:gd name="T11" fmla="*/ 7191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7050" name="Oval 10"/>
          <p:cNvSpPr>
            <a:spLocks noChangeArrowheads="1"/>
          </p:cNvSpPr>
          <p:nvPr/>
        </p:nvSpPr>
        <p:spPr bwMode="auto">
          <a:xfrm>
            <a:off x="3884529" y="2918963"/>
            <a:ext cx="1947391" cy="1667778"/>
          </a:xfrm>
          <a:prstGeom prst="donut">
            <a:avLst/>
          </a:prstGeom>
          <a:solidFill>
            <a:srgbClr val="FFFF65"/>
          </a:solidFill>
          <a:ln w="9525">
            <a:noFill/>
            <a:round/>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プラスの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サイクル</a:t>
            </a:r>
          </a:p>
        </p:txBody>
      </p:sp>
      <p:sp>
        <p:nvSpPr>
          <p:cNvPr id="87055" name="Rectangle 15"/>
          <p:cNvSpPr>
            <a:spLocks noChangeArrowheads="1"/>
          </p:cNvSpPr>
          <p:nvPr/>
        </p:nvSpPr>
        <p:spPr bwMode="auto">
          <a:xfrm>
            <a:off x="65028" y="3456866"/>
            <a:ext cx="3529012" cy="1655763"/>
          </a:xfrm>
          <a:prstGeom prst="rect">
            <a:avLst/>
          </a:prstGeom>
          <a:solidFill>
            <a:srgbClr val="FFFF89"/>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指導の仕方がわかる。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sng"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もっといいところを</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1" i="0" u="sng"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見つけようとする。</a:t>
            </a:r>
            <a:endParaRPr kumimoji="1" lang="ja-JP" altLang="en-US" sz="28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テキスト ボックス 16"/>
          <p:cNvSpPr txBox="1"/>
          <p:nvPr/>
        </p:nvSpPr>
        <p:spPr>
          <a:xfrm>
            <a:off x="792977" y="1204672"/>
            <a:ext cx="217759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スタート！</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2313" y="1967324"/>
            <a:ext cx="1169332" cy="1330677"/>
          </a:xfrm>
          <a:prstGeom prst="rect">
            <a:avLst/>
          </a:prstGeom>
        </p:spPr>
      </p:pic>
      <p:pic>
        <p:nvPicPr>
          <p:cNvPr id="4" name="図 3"/>
          <p:cNvPicPr>
            <a:picLocks noChangeAspect="1"/>
          </p:cNvPicPr>
          <p:nvPr/>
        </p:nvPicPr>
        <p:blipFill rotWithShape="1">
          <a:blip r:embed="rId4" cstate="print">
            <a:extLst>
              <a:ext uri="{28A0092B-C50C-407E-A947-70E740481C1C}">
                <a14:useLocalDpi xmlns:a14="http://schemas.microsoft.com/office/drawing/2010/main" val="0"/>
              </a:ext>
            </a:extLst>
          </a:blip>
          <a:srcRect l="35782" r="12705"/>
          <a:stretch/>
        </p:blipFill>
        <p:spPr>
          <a:xfrm>
            <a:off x="7324026" y="5445126"/>
            <a:ext cx="796575" cy="1484490"/>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86" y="2167902"/>
            <a:ext cx="1379783" cy="1364261"/>
          </a:xfrm>
          <a:prstGeom prst="rect">
            <a:avLst/>
          </a:prstGeom>
        </p:spPr>
      </p:pic>
      <p:sp>
        <p:nvSpPr>
          <p:cNvPr id="3" name="正方形/長方形 2">
            <a:extLst>
              <a:ext uri="{FF2B5EF4-FFF2-40B4-BE49-F238E27FC236}">
                <a16:creationId xmlns:a16="http://schemas.microsoft.com/office/drawing/2014/main" id="{ACBDDA67-23B2-0365-157D-375598DF90E5}"/>
              </a:ext>
            </a:extLst>
          </p:cNvPr>
          <p:cNvSpPr/>
          <p:nvPr/>
        </p:nvSpPr>
        <p:spPr>
          <a:xfrm>
            <a:off x="-1129" y="-34289"/>
            <a:ext cx="9144000" cy="1036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ポジティブ行動支援の目指すもの</a:t>
            </a:r>
          </a:p>
        </p:txBody>
      </p:sp>
      <p:sp>
        <p:nvSpPr>
          <p:cNvPr id="6" name="スライド番号プレースホルダー 5">
            <a:extLst>
              <a:ext uri="{FF2B5EF4-FFF2-40B4-BE49-F238E27FC236}">
                <a16:creationId xmlns:a16="http://schemas.microsoft.com/office/drawing/2014/main" id="{FD2E79EF-0E36-EE23-5873-D58462F5395B}"/>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16</a:t>
            </a:fld>
            <a:endParaRPr lang="ja-JP" altLang="en-US">
              <a:solidFill>
                <a:prstClr val="black">
                  <a:tint val="75000"/>
                </a:prstClr>
              </a:solidFill>
            </a:endParaRPr>
          </a:p>
        </p:txBody>
      </p:sp>
    </p:spTree>
    <p:extLst>
      <p:ext uri="{BB962C8B-B14F-4D97-AF65-F5344CB8AC3E}">
        <p14:creationId xmlns:p14="http://schemas.microsoft.com/office/powerpoint/2010/main" val="73397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fade">
                                      <p:cBhvr>
                                        <p:cTn id="7" dur="500"/>
                                        <p:tgtEl>
                                          <p:spTgt spid="870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7043"/>
                                        </p:tgtEl>
                                        <p:attrNameLst>
                                          <p:attrName>style.visibility</p:attrName>
                                        </p:attrNameLst>
                                      </p:cBhvr>
                                      <p:to>
                                        <p:strVal val="visible"/>
                                      </p:to>
                                    </p:set>
                                    <p:animEffect transition="in" filter="fade">
                                      <p:cBhvr>
                                        <p:cTn id="10" dur="500"/>
                                        <p:tgtEl>
                                          <p:spTgt spid="8704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7048"/>
                                        </p:tgtEl>
                                        <p:attrNameLst>
                                          <p:attrName>style.visibility</p:attrName>
                                        </p:attrNameLst>
                                      </p:cBhvr>
                                      <p:to>
                                        <p:strVal val="visible"/>
                                      </p:to>
                                    </p:set>
                                    <p:animEffect transition="in" filter="fade">
                                      <p:cBhvr>
                                        <p:cTn id="18" dur="500"/>
                                        <p:tgtEl>
                                          <p:spTgt spid="870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7042"/>
                                        </p:tgtEl>
                                        <p:attrNameLst>
                                          <p:attrName>style.visibility</p:attrName>
                                        </p:attrNameLst>
                                      </p:cBhvr>
                                      <p:to>
                                        <p:strVal val="visible"/>
                                      </p:to>
                                    </p:set>
                                    <p:animEffect transition="in" filter="fade">
                                      <p:cBhvr>
                                        <p:cTn id="21" dur="500"/>
                                        <p:tgtEl>
                                          <p:spTgt spid="87042"/>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7045"/>
                                        </p:tgtEl>
                                        <p:attrNameLst>
                                          <p:attrName>style.visibility</p:attrName>
                                        </p:attrNameLst>
                                      </p:cBhvr>
                                      <p:to>
                                        <p:strVal val="visible"/>
                                      </p:to>
                                    </p:set>
                                    <p:animEffect transition="in" filter="fade">
                                      <p:cBhvr>
                                        <p:cTn id="29" dur="500"/>
                                        <p:tgtEl>
                                          <p:spTgt spid="870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7055"/>
                                        </p:tgtEl>
                                        <p:attrNameLst>
                                          <p:attrName>style.visibility</p:attrName>
                                        </p:attrNameLst>
                                      </p:cBhvr>
                                      <p:to>
                                        <p:strVal val="visible"/>
                                      </p:to>
                                    </p:set>
                                    <p:animEffect transition="in" filter="fade">
                                      <p:cBhvr>
                                        <p:cTn id="32" dur="500"/>
                                        <p:tgtEl>
                                          <p:spTgt spid="8705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7049"/>
                                        </p:tgtEl>
                                        <p:attrNameLst>
                                          <p:attrName>style.visibility</p:attrName>
                                        </p:attrNameLst>
                                      </p:cBhvr>
                                      <p:to>
                                        <p:strVal val="visible"/>
                                      </p:to>
                                    </p:set>
                                    <p:animEffect transition="in" filter="fade">
                                      <p:cBhvr>
                                        <p:cTn id="35" dur="500"/>
                                        <p:tgtEl>
                                          <p:spTgt spid="87049"/>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7050"/>
                                        </p:tgtEl>
                                        <p:attrNameLst>
                                          <p:attrName>style.visibility</p:attrName>
                                        </p:attrNameLst>
                                      </p:cBhvr>
                                      <p:to>
                                        <p:strVal val="visible"/>
                                      </p:to>
                                    </p:set>
                                    <p:animEffect transition="in" filter="fade">
                                      <p:cBhvr>
                                        <p:cTn id="43" dur="500"/>
                                        <p:tgtEl>
                                          <p:spTgt spid="87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P spid="87043" grpId="0" animBg="1"/>
      <p:bldP spid="87045" grpId="0" animBg="1"/>
      <p:bldP spid="87047" grpId="0" animBg="1"/>
      <p:bldP spid="87048" grpId="0" animBg="1"/>
      <p:bldP spid="87049" grpId="0" animBg="1"/>
      <p:bldP spid="87050" grpId="0" animBg="1"/>
      <p:bldP spid="870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テキスト ボックス 9"/>
          <p:cNvSpPr txBox="1">
            <a:spLocks noChangeArrowheads="1"/>
          </p:cNvSpPr>
          <p:nvPr/>
        </p:nvSpPr>
        <p:spPr bwMode="auto">
          <a:xfrm>
            <a:off x="5733436" y="2751310"/>
            <a:ext cx="2987949" cy="1200329"/>
          </a:xfrm>
          <a:prstGeom prst="rect">
            <a:avLst/>
          </a:prstGeom>
          <a:solidFill>
            <a:srgbClr val="FFFF65"/>
          </a:solidFill>
          <a:ln w="25400">
            <a:solidFill>
              <a:schemeClr val="bg1">
                <a:lumMod val="65000"/>
              </a:scheme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全体の支援よりも少し手厚い支援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algn="ct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2</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19" name="二等辺三角形 18"/>
          <p:cNvSpPr/>
          <p:nvPr/>
        </p:nvSpPr>
        <p:spPr>
          <a:xfrm>
            <a:off x="1831586" y="1295142"/>
            <a:ext cx="5120469" cy="4814011"/>
          </a:xfrm>
          <a:prstGeom prst="triangle">
            <a:avLst>
              <a:gd name="adj" fmla="val 51225"/>
            </a:avLst>
          </a:prstGeom>
          <a:gradFill flip="none" rotWithShape="1">
            <a:gsLst>
              <a:gs pos="4000">
                <a:srgbClr val="FF3399"/>
              </a:gs>
              <a:gs pos="41000">
                <a:srgbClr val="FFFF00"/>
              </a:gs>
              <a:gs pos="71000">
                <a:srgbClr val="00FF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white"/>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8" name="左中かっこ 7"/>
          <p:cNvSpPr/>
          <p:nvPr/>
        </p:nvSpPr>
        <p:spPr>
          <a:xfrm rot="1708539">
            <a:off x="2751143" y="899959"/>
            <a:ext cx="404698" cy="5441899"/>
          </a:xfrm>
          <a:prstGeom prst="leftBrace">
            <a:avLst>
              <a:gd name="adj1" fmla="val 22989"/>
              <a:gd name="adj2" fmla="val 5845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2054" name="テキスト ボックス 8"/>
          <p:cNvSpPr txBox="1">
            <a:spLocks noChangeArrowheads="1"/>
          </p:cNvSpPr>
          <p:nvPr/>
        </p:nvSpPr>
        <p:spPr bwMode="auto">
          <a:xfrm>
            <a:off x="97268" y="2977020"/>
            <a:ext cx="2440522" cy="1200329"/>
          </a:xfrm>
          <a:prstGeom prst="rect">
            <a:avLst/>
          </a:prstGeom>
          <a:solidFill>
            <a:schemeClr val="accent5">
              <a:lumMod val="20000"/>
              <a:lumOff val="80000"/>
              <a:alpha val="50195"/>
            </a:schemeClr>
          </a:solidFill>
          <a:ln w="25400">
            <a:solidFill>
              <a:schemeClr val="bg1">
                <a:lumMod val="65000"/>
              </a:schemeClr>
            </a:solidFill>
            <a:miter lim="800000"/>
            <a:headEnd/>
            <a:tailEnd/>
          </a:ln>
        </p:spPr>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学校・学級全体への支援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1</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p>
        </p:txBody>
      </p:sp>
      <p:sp>
        <p:nvSpPr>
          <p:cNvPr id="2056" name="テキスト ボックス 10"/>
          <p:cNvSpPr txBox="1">
            <a:spLocks noChangeArrowheads="1"/>
          </p:cNvSpPr>
          <p:nvPr/>
        </p:nvSpPr>
        <p:spPr bwMode="auto">
          <a:xfrm>
            <a:off x="5561288" y="829811"/>
            <a:ext cx="2781531" cy="830997"/>
          </a:xfrm>
          <a:prstGeom prst="rect">
            <a:avLst/>
          </a:prstGeom>
          <a:solidFill>
            <a:srgbClr val="FF7979">
              <a:alpha val="50000"/>
            </a:srgbClr>
          </a:solidFill>
          <a:ln w="25400">
            <a:solidFill>
              <a:schemeClr val="bg1">
                <a:lumMod val="65000"/>
              </a:schemeClr>
            </a:solidFill>
            <a:miter lim="800000"/>
            <a:headEnd/>
            <a:tailEnd/>
          </a:ln>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さらに個別的な支援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fontAlgn="base">
              <a:spcBef>
                <a:spcPct val="0"/>
              </a:spcBef>
              <a:spcAft>
                <a:spcPct val="0"/>
              </a:spcAft>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3</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12" name="左中かっこ 11"/>
          <p:cNvSpPr/>
          <p:nvPr/>
        </p:nvSpPr>
        <p:spPr>
          <a:xfrm rot="8991380">
            <a:off x="4987296" y="1182622"/>
            <a:ext cx="472704" cy="763433"/>
          </a:xfrm>
          <a:prstGeom prst="leftBrace">
            <a:avLst>
              <a:gd name="adj1" fmla="val 22989"/>
              <a:gd name="adj2" fmla="val 45544"/>
            </a:avLst>
          </a:prstGeom>
          <a:ln w="25400">
            <a:solidFill>
              <a:srgbClr val="FF7979"/>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3" name="左中かっこ 12"/>
          <p:cNvSpPr/>
          <p:nvPr/>
        </p:nvSpPr>
        <p:spPr>
          <a:xfrm rot="9192070">
            <a:off x="4940002" y="1114667"/>
            <a:ext cx="456340" cy="1998702"/>
          </a:xfrm>
          <a:prstGeom prst="leftBrace">
            <a:avLst>
              <a:gd name="adj1" fmla="val 22989"/>
              <a:gd name="adj2" fmla="val 11444"/>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2059" name="テキスト ボックス 15"/>
          <p:cNvSpPr txBox="1">
            <a:spLocks noChangeArrowheads="1"/>
          </p:cNvSpPr>
          <p:nvPr/>
        </p:nvSpPr>
        <p:spPr bwMode="auto">
          <a:xfrm>
            <a:off x="1876902" y="6581001"/>
            <a:ext cx="5096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fontAlgn="base">
              <a:spcBef>
                <a:spcPct val="0"/>
              </a:spcBef>
              <a:spcAft>
                <a:spcPct val="0"/>
              </a:spcAft>
            </a:pP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r>
              <a:rPr lang="ja-JP" altLang="en-US"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参考</a:t>
            </a: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r>
              <a:rPr lang="ja-JP" altLang="en-US"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「学校全体で取り組むポジティブな行動支援」パンフレット（</a:t>
            </a: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2017</a:t>
            </a:r>
            <a:r>
              <a:rPr lang="ja-JP" altLang="en-US"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p>
        </p:txBody>
      </p:sp>
      <p:sp>
        <p:nvSpPr>
          <p:cNvPr id="3" name="テキスト ボックス 2"/>
          <p:cNvSpPr txBox="1"/>
          <p:nvPr/>
        </p:nvSpPr>
        <p:spPr>
          <a:xfrm>
            <a:off x="30629" y="1168328"/>
            <a:ext cx="3439818" cy="1077218"/>
          </a:xfrm>
          <a:prstGeom prst="rect">
            <a:avLst/>
          </a:prstGeom>
          <a:noFill/>
        </p:spPr>
        <p:txBody>
          <a:bodyPr wrap="square" rtlCol="0">
            <a:spAutoFit/>
          </a:bodyPr>
          <a:lstStyle/>
          <a:p>
            <a:pPr fontAlgn="base">
              <a:spcBef>
                <a:spcPct val="0"/>
              </a:spcBef>
              <a:spcAft>
                <a:spcPct val="0"/>
              </a:spcAft>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通常の学級を</a:t>
            </a:r>
            <a:endParaRPr lang="en-US" altLang="ja-JP" sz="3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a:p>
            <a:pPr fontAlgn="base">
              <a:spcBef>
                <a:spcPct val="0"/>
              </a:spcBef>
              <a:spcAft>
                <a:spcPct val="0"/>
              </a:spcAft>
            </a:pPr>
            <a:r>
              <a:rPr lang="ja-JP" altLang="en-US" sz="3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モデルにすると</a:t>
            </a:r>
          </a:p>
        </p:txBody>
      </p:sp>
      <p:pic>
        <p:nvPicPr>
          <p:cNvPr id="33" name="図 32"/>
          <p:cNvPicPr>
            <a:picLocks noChangeAspect="1"/>
          </p:cNvPicPr>
          <p:nvPr/>
        </p:nvPicPr>
        <p:blipFill rotWithShape="1">
          <a:blip r:embed="rId3" cstate="print">
            <a:extLst>
              <a:ext uri="{28A0092B-C50C-407E-A947-70E740481C1C}">
                <a14:useLocalDpi xmlns:a14="http://schemas.microsoft.com/office/drawing/2010/main" val="0"/>
              </a:ext>
            </a:extLst>
          </a:blip>
          <a:srcRect l="3078" t="-1370" r="63552" b="65468"/>
          <a:stretch/>
        </p:blipFill>
        <p:spPr>
          <a:xfrm>
            <a:off x="4140838" y="1503359"/>
            <a:ext cx="641430" cy="690112"/>
          </a:xfrm>
          <a:prstGeom prst="rect">
            <a:avLst/>
          </a:prstGeom>
        </p:spPr>
      </p:pic>
      <p:pic>
        <p:nvPicPr>
          <p:cNvPr id="34" name="図 33"/>
          <p:cNvPicPr>
            <a:picLocks noChangeAspect="1"/>
          </p:cNvPicPr>
          <p:nvPr/>
        </p:nvPicPr>
        <p:blipFill rotWithShape="1">
          <a:blip r:embed="rId3" cstate="print">
            <a:extLst>
              <a:ext uri="{28A0092B-C50C-407E-A947-70E740481C1C}">
                <a14:useLocalDpi xmlns:a14="http://schemas.microsoft.com/office/drawing/2010/main" val="0"/>
              </a:ext>
            </a:extLst>
          </a:blip>
          <a:srcRect r="33166" b="35027"/>
          <a:stretch/>
        </p:blipFill>
        <p:spPr>
          <a:xfrm>
            <a:off x="3800686" y="2075114"/>
            <a:ext cx="1232916" cy="1198574"/>
          </a:xfrm>
          <a:prstGeom prst="rect">
            <a:avLst/>
          </a:prstGeom>
        </p:spPr>
      </p:pic>
      <p:pic>
        <p:nvPicPr>
          <p:cNvPr id="35" name="図 34"/>
          <p:cNvPicPr>
            <a:picLocks noChangeAspect="1"/>
          </p:cNvPicPr>
          <p:nvPr/>
        </p:nvPicPr>
        <p:blipFill rotWithShape="1">
          <a:blip r:embed="rId3" cstate="print">
            <a:extLst>
              <a:ext uri="{28A0092B-C50C-407E-A947-70E740481C1C}">
                <a14:useLocalDpi xmlns:a14="http://schemas.microsoft.com/office/drawing/2010/main" val="0"/>
              </a:ext>
            </a:extLst>
          </a:blip>
          <a:srcRect b="33722"/>
          <a:stretch/>
        </p:blipFill>
        <p:spPr>
          <a:xfrm>
            <a:off x="3467869" y="3209982"/>
            <a:ext cx="1847905" cy="1224750"/>
          </a:xfrm>
          <a:prstGeom prst="rect">
            <a:avLst/>
          </a:prstGeom>
        </p:spPr>
      </p:pic>
      <p:pic>
        <p:nvPicPr>
          <p:cNvPr id="36" name="図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367" y="4384872"/>
            <a:ext cx="1808636" cy="1808636"/>
          </a:xfrm>
          <a:prstGeom prst="rect">
            <a:avLst/>
          </a:prstGeom>
        </p:spPr>
      </p:pic>
      <p:pic>
        <p:nvPicPr>
          <p:cNvPr id="37" name="図 36"/>
          <p:cNvPicPr>
            <a:picLocks noChangeAspect="1"/>
          </p:cNvPicPr>
          <p:nvPr/>
        </p:nvPicPr>
        <p:blipFill rotWithShape="1">
          <a:blip r:embed="rId3" cstate="print">
            <a:extLst>
              <a:ext uri="{28A0092B-C50C-407E-A947-70E740481C1C}">
                <a14:useLocalDpi xmlns:a14="http://schemas.microsoft.com/office/drawing/2010/main" val="0"/>
              </a:ext>
            </a:extLst>
          </a:blip>
          <a:srcRect r="33166"/>
          <a:stretch/>
        </p:blipFill>
        <p:spPr>
          <a:xfrm>
            <a:off x="4649941" y="4410240"/>
            <a:ext cx="1208788" cy="1808636"/>
          </a:xfrm>
          <a:prstGeom prst="rect">
            <a:avLst/>
          </a:prstGeom>
        </p:spPr>
      </p:pic>
      <p:sp>
        <p:nvSpPr>
          <p:cNvPr id="26" name="テキスト ボックス 25"/>
          <p:cNvSpPr txBox="1"/>
          <p:nvPr/>
        </p:nvSpPr>
        <p:spPr>
          <a:xfrm>
            <a:off x="10685" y="2596839"/>
            <a:ext cx="2581987" cy="461665"/>
          </a:xfrm>
          <a:prstGeom prst="rect">
            <a:avLst/>
          </a:prstGeom>
          <a:noFill/>
        </p:spPr>
        <p:txBody>
          <a:bodyPr wrap="square" rtlCol="0">
            <a:spAutoFit/>
          </a:bodyPr>
          <a:lstStyle/>
          <a:p>
            <a:pPr fontAlgn="base">
              <a:spcBef>
                <a:spcPct val="0"/>
              </a:spcBef>
              <a:spcAft>
                <a:spcPct val="0"/>
              </a:spcAft>
            </a:pPr>
            <a:r>
              <a:rPr lang="ja-JP" altLang="en-US" sz="2400" b="1" dirty="0">
                <a:solidFill>
                  <a:srgbClr val="4545FD"/>
                </a:solidFill>
                <a:latin typeface="UD デジタル 教科書体 NK-R" panose="02020400000000000000" pitchFamily="18" charset="-128"/>
                <a:ea typeface="UD デジタル 教科書体 NK-R" panose="02020400000000000000" pitchFamily="18" charset="-128"/>
              </a:rPr>
              <a:t>まずは、</a:t>
            </a:r>
          </a:p>
        </p:txBody>
      </p:sp>
      <p:sp>
        <p:nvSpPr>
          <p:cNvPr id="22" name="テキスト ボックス 21">
            <a:extLst>
              <a:ext uri="{FF2B5EF4-FFF2-40B4-BE49-F238E27FC236}">
                <a16:creationId xmlns:a16="http://schemas.microsoft.com/office/drawing/2014/main" id="{7EDFBA83-D7B1-4A3A-B914-E0316E3A298F}"/>
              </a:ext>
            </a:extLst>
          </p:cNvPr>
          <p:cNvSpPr txBox="1"/>
          <p:nvPr/>
        </p:nvSpPr>
        <p:spPr>
          <a:xfrm>
            <a:off x="0" y="14448"/>
            <a:ext cx="9143999"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ポジティブ行動支援の階層的支援モデル</a:t>
            </a:r>
          </a:p>
        </p:txBody>
      </p:sp>
      <p:sp>
        <p:nvSpPr>
          <p:cNvPr id="21" name="スライド番号プレースホルダー 1">
            <a:extLst>
              <a:ext uri="{FF2B5EF4-FFF2-40B4-BE49-F238E27FC236}">
                <a16:creationId xmlns:a16="http://schemas.microsoft.com/office/drawing/2014/main" id="{97FD9341-6A7E-4974-AF6B-F7AA04F3C68D}"/>
              </a:ext>
            </a:extLst>
          </p:cNvPr>
          <p:cNvSpPr>
            <a:spLocks noGrp="1"/>
          </p:cNvSpPr>
          <p:nvPr>
            <p:ph type="sldNum" sz="quarter" idx="12"/>
          </p:nvPr>
        </p:nvSpPr>
        <p:spPr>
          <a:xfrm>
            <a:off x="6553200" y="6356350"/>
            <a:ext cx="2133600" cy="365125"/>
          </a:xfrm>
        </p:spPr>
        <p:txBody>
          <a:bodyPr/>
          <a:lstStyle/>
          <a:p>
            <a:fld id="{D2D8002D-B5B0-4BAC-B1F6-782DDCCE6D9C}" type="slidenum">
              <a:rPr lang="ja-JP" altLang="en-US" smtClean="0">
                <a:solidFill>
                  <a:prstClr val="black">
                    <a:tint val="75000"/>
                  </a:prstClr>
                </a:solidFill>
              </a:rPr>
              <a:pPr/>
              <a:t>17</a:t>
            </a:fld>
            <a:endParaRPr lang="ja-JP" altLang="en-US" dirty="0">
              <a:solidFill>
                <a:prstClr val="black">
                  <a:tint val="75000"/>
                </a:prstClr>
              </a:solidFill>
            </a:endParaRPr>
          </a:p>
        </p:txBody>
      </p:sp>
    </p:spTree>
    <p:extLst>
      <p:ext uri="{BB962C8B-B14F-4D97-AF65-F5344CB8AC3E}">
        <p14:creationId xmlns:p14="http://schemas.microsoft.com/office/powerpoint/2010/main" val="24350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55"/>
                                        </p:tgtEl>
                                        <p:attrNameLst>
                                          <p:attrName>style.visibility</p:attrName>
                                        </p:attrNameLst>
                                      </p:cBhvr>
                                      <p:to>
                                        <p:strVal val="visible"/>
                                      </p:to>
                                    </p:set>
                                    <p:animEffect transition="in" filter="fade">
                                      <p:cBhvr>
                                        <p:cTn id="21" dur="500"/>
                                        <p:tgtEl>
                                          <p:spTgt spid="20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fade">
                                      <p:cBhvr>
                                        <p:cTn id="29"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8" grpId="0" animBg="1"/>
      <p:bldP spid="2054" grpId="0" animBg="1"/>
      <p:bldP spid="2056" grpId="0" animBg="1"/>
      <p:bldP spid="12" grpId="0" animBg="1"/>
      <p:bldP spid="13"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4" name="図 3"/>
          <p:cNvPicPr>
            <a:picLocks noChangeAspect="1"/>
          </p:cNvPicPr>
          <p:nvPr/>
        </p:nvPicPr>
        <p:blipFill>
          <a:blip r:embed="rId3"/>
          <a:stretch>
            <a:fillRect/>
          </a:stretch>
        </p:blipFill>
        <p:spPr>
          <a:xfrm>
            <a:off x="-33765" y="1692806"/>
            <a:ext cx="5270880" cy="3991116"/>
          </a:xfrm>
          <a:prstGeom prst="rect">
            <a:avLst/>
          </a:prstGeom>
        </p:spPr>
      </p:pic>
      <p:sp>
        <p:nvSpPr>
          <p:cNvPr id="3025" name="スライド番号プレースホルダー 1"/>
          <p:cNvSpPr>
            <a:spLocks noGrp="1"/>
          </p:cNvSpPr>
          <p:nvPr>
            <p:ph type="sldNum" sz="quarter" idx="12"/>
          </p:nvPr>
        </p:nvSpPr>
        <p:spPr>
          <a:xfrm>
            <a:off x="7361498" y="6475159"/>
            <a:ext cx="1600200" cy="273844"/>
          </a:xfrm>
        </p:spPr>
        <p:txBody>
          <a:bodyPr/>
          <a:lstStyle/>
          <a:p>
            <a:fld id="{D2D8002D-B5B0-4BAC-B1F6-782DDCCE6D9C}"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3027" name="テキスト ボックス 1"/>
          <p:cNvSpPr txBox="1"/>
          <p:nvPr/>
        </p:nvSpPr>
        <p:spPr>
          <a:xfrm>
            <a:off x="971600" y="5836778"/>
            <a:ext cx="3096344" cy="369332"/>
          </a:xfrm>
          <a:prstGeom prst="rect">
            <a:avLst/>
          </a:prstGeom>
          <a:noFill/>
        </p:spPr>
        <p:txBody>
          <a:bodyPr wrap="square" rtlCol="0">
            <a:sp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生徒指導の重層的支援構造</a:t>
            </a:r>
          </a:p>
        </p:txBody>
      </p:sp>
      <p:sp>
        <p:nvSpPr>
          <p:cNvPr id="3028" name="左中かっこ 8"/>
          <p:cNvSpPr/>
          <p:nvPr/>
        </p:nvSpPr>
        <p:spPr>
          <a:xfrm rot="1801566">
            <a:off x="5990150" y="2133201"/>
            <a:ext cx="365200" cy="3558831"/>
          </a:xfrm>
          <a:prstGeom prst="leftBrace">
            <a:avLst>
              <a:gd name="adj1" fmla="val 14882"/>
              <a:gd name="adj2" fmla="val 7687"/>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3029" name="テキスト ボックス 8"/>
          <p:cNvSpPr txBox="1">
            <a:spLocks noChangeArrowheads="1"/>
          </p:cNvSpPr>
          <p:nvPr/>
        </p:nvSpPr>
        <p:spPr>
          <a:xfrm>
            <a:off x="5692379" y="2055163"/>
            <a:ext cx="1278601" cy="323161"/>
          </a:xfrm>
          <a:prstGeom prst="rect">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a:t>
            </a:r>
            <a:r>
              <a:rPr lang="en-US" altLang="ja-JP"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1</a:t>
            </a: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層支援</a:t>
            </a:r>
            <a:endParaRPr lang="ja-JP" altLang="en-US" sz="135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3030" name="左中かっこ 11"/>
          <p:cNvSpPr/>
          <p:nvPr/>
        </p:nvSpPr>
        <p:spPr>
          <a:xfrm rot="9101678">
            <a:off x="7623557" y="2368609"/>
            <a:ext cx="257470" cy="607331"/>
          </a:xfrm>
          <a:prstGeom prst="leftBrace">
            <a:avLst>
              <a:gd name="adj1" fmla="val 21518"/>
              <a:gd name="adj2" fmla="val 70469"/>
            </a:avLst>
          </a:prstGeom>
          <a:ln w="25400">
            <a:solidFill>
              <a:srgbClr val="FF7979"/>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3031" name="左中かっこ 12"/>
          <p:cNvSpPr/>
          <p:nvPr/>
        </p:nvSpPr>
        <p:spPr>
          <a:xfrm rot="9114305">
            <a:off x="7624259" y="2443446"/>
            <a:ext cx="211563" cy="1183802"/>
          </a:xfrm>
          <a:prstGeom prst="leftBrace">
            <a:avLst>
              <a:gd name="adj1" fmla="val 22989"/>
              <a:gd name="adj2" fmla="val 9087"/>
            </a:avLst>
          </a:prstGeom>
          <a:ln w="2540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3032" name="テキスト ボックス 18"/>
          <p:cNvSpPr txBox="1"/>
          <p:nvPr/>
        </p:nvSpPr>
        <p:spPr>
          <a:xfrm>
            <a:off x="6224833" y="4277788"/>
            <a:ext cx="1052087" cy="923330"/>
          </a:xfrm>
          <a:prstGeom prst="rect">
            <a:avLst/>
          </a:prstGeom>
          <a:noFill/>
        </p:spPr>
        <p:txBody>
          <a:bodyPr wrap="square" rtlCol="0">
            <a:spAutoFit/>
          </a:bodyPr>
          <a:lstStyle/>
          <a:p>
            <a:pPr algn="ctr" fontAlgn="base">
              <a:spcBef>
                <a:spcPct val="0"/>
              </a:spcBef>
              <a:spcAft>
                <a:spcPct val="0"/>
              </a:spcAft>
            </a:pPr>
            <a:r>
              <a:rPr lang="ja-JP" altLang="en-US" b="1" dirty="0">
                <a:latin typeface="UD デジタル 教科書体 NK-R" panose="02020400000000000000" pitchFamily="18" charset="-128"/>
                <a:ea typeface="UD デジタル 教科書体 NK-R" panose="02020400000000000000" pitchFamily="18" charset="-128"/>
              </a:rPr>
              <a:t>全ての</a:t>
            </a:r>
            <a:endParaRPr lang="en-US" altLang="ja-JP" b="1" dirty="0">
              <a:latin typeface="UD デジタル 教科書体 NK-R" panose="02020400000000000000" pitchFamily="18" charset="-128"/>
              <a:ea typeface="UD デジタル 教科書体 NK-R" panose="02020400000000000000" pitchFamily="18" charset="-128"/>
            </a:endParaRPr>
          </a:p>
          <a:p>
            <a:pPr algn="ctr" fontAlgn="base">
              <a:spcBef>
                <a:spcPct val="0"/>
              </a:spcBef>
              <a:spcAft>
                <a:spcPct val="0"/>
              </a:spcAft>
            </a:pPr>
            <a:r>
              <a:rPr lang="ja-JP" altLang="en-US" b="1" dirty="0">
                <a:latin typeface="UD デジタル 教科書体 NK-R" panose="02020400000000000000" pitchFamily="18" charset="-128"/>
                <a:ea typeface="UD デジタル 教科書体 NK-R" panose="02020400000000000000" pitchFamily="18" charset="-128"/>
              </a:rPr>
              <a:t>児童生徒</a:t>
            </a:r>
          </a:p>
        </p:txBody>
      </p:sp>
      <p:sp>
        <p:nvSpPr>
          <p:cNvPr id="3033" name="テキスト ボックス 8"/>
          <p:cNvSpPr txBox="1">
            <a:spLocks noChangeArrowheads="1"/>
          </p:cNvSpPr>
          <p:nvPr/>
        </p:nvSpPr>
        <p:spPr>
          <a:xfrm>
            <a:off x="8048814" y="3164605"/>
            <a:ext cx="1089932" cy="323165"/>
          </a:xfrm>
          <a:prstGeom prst="rect">
            <a:avLst/>
          </a:prstGeom>
          <a:ln>
            <a:solidFill>
              <a:srgbClr val="FFC000"/>
            </a:solidFill>
            <a:headEnd/>
            <a:tailEnd/>
          </a:ln>
        </p:spPr>
        <p:style>
          <a:lnRef idx="2">
            <a:schemeClr val="accent4"/>
          </a:lnRef>
          <a:fillRef idx="1">
            <a:schemeClr val="lt1"/>
          </a:fillRef>
          <a:effectRef idx="0">
            <a:schemeClr val="accent4"/>
          </a:effectRef>
          <a:fontRef idx="minor">
            <a:schemeClr val="dk1"/>
          </a:fontRef>
        </p:style>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第２層支援</a:t>
            </a:r>
            <a:endParaRPr lang="en-US" altLang="ja-JP" sz="135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3034" name="テキスト ボックス 8"/>
          <p:cNvSpPr txBox="1">
            <a:spLocks noChangeArrowheads="1"/>
          </p:cNvSpPr>
          <p:nvPr/>
        </p:nvSpPr>
        <p:spPr>
          <a:xfrm>
            <a:off x="7779059" y="2080459"/>
            <a:ext cx="1278601" cy="323165"/>
          </a:xfrm>
          <a:prstGeom prst="rect">
            <a:avLst/>
          </a:prstGeom>
          <a:ln>
            <a:solidFill>
              <a:srgbClr val="FF99CC"/>
            </a:solidFill>
            <a:headEnd/>
            <a:tailEnd/>
          </a:ln>
        </p:spPr>
        <p:style>
          <a:lnRef idx="2">
            <a:schemeClr val="accent4"/>
          </a:lnRef>
          <a:fillRef idx="1">
            <a:schemeClr val="lt1"/>
          </a:fillRef>
          <a:effectRef idx="0">
            <a:schemeClr val="accent4"/>
          </a:effectRef>
          <a:fontRef idx="minor">
            <a:schemeClr val="dk1"/>
          </a:fontRef>
        </p:style>
        <p:txBody>
          <a:bodyPr wrap="square" anchor="ctr">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fontAlgn="base">
              <a:spcBef>
                <a:spcPct val="0"/>
              </a:spcBef>
              <a:spcAft>
                <a:spcPct val="0"/>
              </a:spcAft>
            </a:pPr>
            <a:r>
              <a:rPr lang="ja-JP" altLang="en-US"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第３層支援</a:t>
            </a:r>
            <a:endParaRPr lang="en-US" altLang="ja-JP" sz="15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sp>
        <p:nvSpPr>
          <p:cNvPr id="3035" name="テキスト ボックス 23"/>
          <p:cNvSpPr txBox="1"/>
          <p:nvPr/>
        </p:nvSpPr>
        <p:spPr>
          <a:xfrm>
            <a:off x="5547737" y="5794369"/>
            <a:ext cx="3123893" cy="369332"/>
          </a:xfrm>
          <a:prstGeom prst="rect">
            <a:avLst/>
          </a:prstGeom>
          <a:noFill/>
        </p:spPr>
        <p:txBody>
          <a:bodyPr wrap="square" rtlCol="0">
            <a:spAutoFit/>
          </a:bodyPr>
          <a:lstStyle/>
          <a:p>
            <a:pPr algn="ctr"/>
            <a:r>
              <a:rPr lang="ja-JP" altLang="en-US" dirty="0">
                <a:latin typeface="UD デジタル 教科書体 NK-R" panose="02020400000000000000" pitchFamily="18" charset="-128"/>
                <a:ea typeface="UD デジタル 教科書体 NK-R" panose="02020400000000000000" pitchFamily="18" charset="-128"/>
              </a:rPr>
              <a:t>ＳＷＰＢＳの階層的支援モデル</a:t>
            </a:r>
          </a:p>
        </p:txBody>
      </p:sp>
      <p:grpSp>
        <p:nvGrpSpPr>
          <p:cNvPr id="3036" name="グループ化 28"/>
          <p:cNvGrpSpPr/>
          <p:nvPr/>
        </p:nvGrpSpPr>
        <p:grpSpPr>
          <a:xfrm>
            <a:off x="5620916" y="2509337"/>
            <a:ext cx="3356437" cy="3069689"/>
            <a:chOff x="6720569" y="2232332"/>
            <a:chExt cx="4474639" cy="3937249"/>
          </a:xfrm>
        </p:grpSpPr>
        <p:sp>
          <p:nvSpPr>
            <p:cNvPr id="3037" name="二等辺三角形 7"/>
            <p:cNvSpPr/>
            <p:nvPr/>
          </p:nvSpPr>
          <p:spPr>
            <a:xfrm>
              <a:off x="6720569" y="2232332"/>
              <a:ext cx="4474639" cy="3937249"/>
            </a:xfrm>
            <a:prstGeom prst="triangle">
              <a:avLst>
                <a:gd name="adj" fmla="val 51225"/>
              </a:avLst>
            </a:prstGeom>
            <a:gradFill flip="none" rotWithShape="1">
              <a:gsLst>
                <a:gs pos="4000">
                  <a:srgbClr val="FF3399"/>
                </a:gs>
                <a:gs pos="41000">
                  <a:srgbClr val="FFFF00"/>
                </a:gs>
                <a:gs pos="71000">
                  <a:srgbClr val="00FF00"/>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1350">
                <a:solidFill>
                  <a:prstClr val="white"/>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cxnSp>
          <p:nvCxnSpPr>
            <p:cNvPr id="3038" name="直線コネクタ 25"/>
            <p:cNvCxnSpPr>
              <a:cxnSpLocks/>
            </p:cNvCxnSpPr>
            <p:nvPr/>
          </p:nvCxnSpPr>
          <p:spPr>
            <a:xfrm>
              <a:off x="8159445" y="3668954"/>
              <a:ext cx="1655887" cy="0"/>
            </a:xfrm>
            <a:prstGeom prst="line">
              <a:avLst/>
            </a:prstGeom>
          </p:spPr>
          <p:style>
            <a:lnRef idx="1">
              <a:schemeClr val="dk1"/>
            </a:lnRef>
            <a:fillRef idx="0">
              <a:schemeClr val="dk1"/>
            </a:fillRef>
            <a:effectRef idx="0">
              <a:schemeClr val="dk1"/>
            </a:effectRef>
            <a:fontRef idx="minor">
              <a:schemeClr val="tx1"/>
            </a:fontRef>
          </p:style>
        </p:cxnSp>
      </p:grpSp>
      <p:cxnSp>
        <p:nvCxnSpPr>
          <p:cNvPr id="3039" name="直線コネクタ 29"/>
          <p:cNvCxnSpPr>
            <a:cxnSpLocks/>
          </p:cNvCxnSpPr>
          <p:nvPr/>
        </p:nvCxnSpPr>
        <p:spPr>
          <a:xfrm>
            <a:off x="7015276" y="3169263"/>
            <a:ext cx="654723" cy="0"/>
          </a:xfrm>
          <a:prstGeom prst="line">
            <a:avLst/>
          </a:prstGeom>
        </p:spPr>
        <p:style>
          <a:lnRef idx="1">
            <a:schemeClr val="dk1"/>
          </a:lnRef>
          <a:fillRef idx="0">
            <a:schemeClr val="dk1"/>
          </a:fillRef>
          <a:effectRef idx="0">
            <a:schemeClr val="dk1"/>
          </a:effectRef>
          <a:fontRef idx="minor">
            <a:schemeClr val="tx1"/>
          </a:fontRef>
        </p:style>
      </p:cxnSp>
      <p:sp>
        <p:nvSpPr>
          <p:cNvPr id="3041" name="テキスト ボックス 33"/>
          <p:cNvSpPr txBox="1"/>
          <p:nvPr/>
        </p:nvSpPr>
        <p:spPr>
          <a:xfrm>
            <a:off x="6580827" y="4420576"/>
            <a:ext cx="1631742" cy="707886"/>
          </a:xfrm>
          <a:prstGeom prst="rect">
            <a:avLst/>
          </a:prstGeom>
          <a:noFill/>
        </p:spPr>
        <p:txBody>
          <a:bodyPr wrap="square" rtlCol="0">
            <a:spAutoFit/>
          </a:bodyPr>
          <a:lstStyle/>
          <a:p>
            <a:pPr algn="ctr"/>
            <a:r>
              <a:rPr lang="ja-JP" altLang="en-US" sz="2000" b="1" dirty="0">
                <a:latin typeface="UD デジタル 教科書体 NK-R" panose="02020400000000000000" pitchFamily="18" charset="-128"/>
                <a:ea typeface="UD デジタル 教科書体 NK-R" panose="02020400000000000000" pitchFamily="18" charset="-128"/>
              </a:rPr>
              <a:t>全ての</a:t>
            </a:r>
            <a:endParaRPr lang="en-US" altLang="ja-JP" sz="2000" b="1" dirty="0">
              <a:latin typeface="UD デジタル 教科書体 NK-R" panose="02020400000000000000" pitchFamily="18" charset="-128"/>
              <a:ea typeface="UD デジタル 教科書体 NK-R" panose="02020400000000000000" pitchFamily="18" charset="-128"/>
            </a:endParaRPr>
          </a:p>
          <a:p>
            <a:pPr algn="ctr"/>
            <a:r>
              <a:rPr lang="ja-JP" altLang="en-US" sz="2000" b="1" dirty="0">
                <a:latin typeface="UD デジタル 教科書体 NK-R" panose="02020400000000000000" pitchFamily="18" charset="-128"/>
                <a:ea typeface="UD デジタル 教科書体 NK-R" panose="02020400000000000000" pitchFamily="18" charset="-128"/>
              </a:rPr>
              <a:t>児童生徒</a:t>
            </a:r>
          </a:p>
        </p:txBody>
      </p:sp>
      <p:sp>
        <p:nvSpPr>
          <p:cNvPr id="22" name="正方形/長方形 21">
            <a:extLst>
              <a:ext uri="{FF2B5EF4-FFF2-40B4-BE49-F238E27FC236}">
                <a16:creationId xmlns:a16="http://schemas.microsoft.com/office/drawing/2014/main" id="{72485150-CB21-449B-ADD6-C4D247764D7C}"/>
              </a:ext>
            </a:extLst>
          </p:cNvPr>
          <p:cNvSpPr/>
          <p:nvPr/>
        </p:nvSpPr>
        <p:spPr>
          <a:xfrm>
            <a:off x="0" y="-6816"/>
            <a:ext cx="9180512"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生徒指導とＳＷＰＢＳ</a:t>
            </a:r>
          </a:p>
        </p:txBody>
      </p:sp>
    </p:spTree>
    <p:extLst>
      <p:ext uri="{BB962C8B-B14F-4D97-AF65-F5344CB8AC3E}">
        <p14:creationId xmlns:p14="http://schemas.microsoft.com/office/powerpoint/2010/main" val="2359403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9EC8267-DD3E-4A73-BD89-1C1AFC9E64A0}"/>
              </a:ext>
            </a:extLst>
          </p:cNvPr>
          <p:cNvSpPr/>
          <p:nvPr/>
        </p:nvSpPr>
        <p:spPr>
          <a:xfrm>
            <a:off x="0" y="-3215"/>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ポジティブ行動支援とは・・・</a:t>
            </a:r>
          </a:p>
        </p:txBody>
      </p:sp>
      <p:sp>
        <p:nvSpPr>
          <p:cNvPr id="2" name="正方形/長方形 1">
            <a:extLst>
              <a:ext uri="{FF2B5EF4-FFF2-40B4-BE49-F238E27FC236}">
                <a16:creationId xmlns:a16="http://schemas.microsoft.com/office/drawing/2014/main" id="{91DBF16C-9465-4632-BCAA-B3AF2A4604B8}"/>
              </a:ext>
            </a:extLst>
          </p:cNvPr>
          <p:cNvSpPr/>
          <p:nvPr/>
        </p:nvSpPr>
        <p:spPr>
          <a:xfrm>
            <a:off x="323528" y="1257945"/>
            <a:ext cx="9001000" cy="1200329"/>
          </a:xfrm>
          <a:prstGeom prst="rect">
            <a:avLst/>
          </a:prstGeom>
        </p:spPr>
        <p:txBody>
          <a:bodyPr wrap="square">
            <a:spAutoFit/>
          </a:bodyPr>
          <a:lstStyle/>
          <a:p>
            <a:r>
              <a:rPr lang="ja-JP" altLang="en-US" sz="3600" dirty="0">
                <a:solidFill>
                  <a:srgbClr val="0070C0"/>
                </a:solidFill>
                <a:latin typeface="UD デジタル 教科書体 NK-R" panose="02020400000000000000" pitchFamily="18" charset="-128"/>
                <a:ea typeface="UD デジタル 教科書体 NK-R" panose="02020400000000000000" pitchFamily="18" charset="-128"/>
              </a:rPr>
              <a:t>「ポジティブな行動を」「ポジティブな方法で」支援するための枠組み</a:t>
            </a:r>
          </a:p>
        </p:txBody>
      </p:sp>
      <p:sp>
        <p:nvSpPr>
          <p:cNvPr id="5" name="コンテンツ プレースホルダー 6">
            <a:extLst>
              <a:ext uri="{FF2B5EF4-FFF2-40B4-BE49-F238E27FC236}">
                <a16:creationId xmlns:a16="http://schemas.microsoft.com/office/drawing/2014/main" id="{8FD2B4B3-71A8-43C7-9819-B3487948EC1C}"/>
              </a:ext>
            </a:extLst>
          </p:cNvPr>
          <p:cNvSpPr txBox="1">
            <a:spLocks/>
          </p:cNvSpPr>
          <p:nvPr/>
        </p:nvSpPr>
        <p:spPr>
          <a:xfrm>
            <a:off x="311728" y="2687986"/>
            <a:ext cx="10802416" cy="4032447"/>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望ましい行動に注目</a:t>
            </a:r>
            <a:r>
              <a:rPr lang="ja-JP" altLang="en-US" sz="3600" dirty="0">
                <a:latin typeface="UD デジタル 教科書体 NK-R" panose="02020400000000000000" pitchFamily="18" charset="-128"/>
                <a:ea typeface="UD デジタル 教科書体 NK-R" panose="02020400000000000000" pitchFamily="18" charset="-128"/>
              </a:rPr>
              <a:t>し、その</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行動を増やす</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3600" dirty="0">
                <a:latin typeface="UD デジタル 教科書体 NK-R" panose="02020400000000000000" pitchFamily="18" charset="-128"/>
                <a:ea typeface="UD デジタル 教科書体 NK-R" panose="02020400000000000000" pitchFamily="18" charset="-128"/>
              </a:rPr>
              <a:t>児童生徒の</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成功と達成を重視</a:t>
            </a:r>
            <a:endParaRPr lang="en-US" altLang="ja-JP" sz="3600" dirty="0">
              <a:solidFill>
                <a:srgbClr val="FF0000"/>
              </a:solidFill>
              <a:latin typeface="UD デジタル 教科書体 NK-R" panose="02020400000000000000" pitchFamily="18" charset="-128"/>
              <a:ea typeface="UD デジタル 教科書体 NK-R" panose="02020400000000000000" pitchFamily="18" charset="-128"/>
            </a:endParaRPr>
          </a:p>
          <a:p>
            <a:pPr lvl="1">
              <a:buClr>
                <a:schemeClr val="tx1"/>
              </a:buClr>
              <a:buFont typeface="Wingdings" panose="05000000000000000000" pitchFamily="2" charset="2"/>
              <a:buChar char="ü"/>
            </a:pPr>
            <a:r>
              <a:rPr lang="ja-JP" altLang="en-US" sz="3200" dirty="0">
                <a:solidFill>
                  <a:srgbClr val="FF0000"/>
                </a:solidFill>
                <a:latin typeface="UD デジタル 教科書体 NK-R" panose="02020400000000000000" pitchFamily="18" charset="-128"/>
                <a:ea typeface="UD デジタル 教科書体 NK-R" panose="02020400000000000000" pitchFamily="18" charset="-128"/>
              </a:rPr>
              <a:t>成功体験</a:t>
            </a:r>
            <a:r>
              <a:rPr lang="ja-JP" altLang="en-US" sz="3200" dirty="0">
                <a:latin typeface="UD デジタル 教科書体 NK-R" panose="02020400000000000000" pitchFamily="18" charset="-128"/>
                <a:ea typeface="UD デジタル 教科書体 NK-R" panose="02020400000000000000" pitchFamily="18" charset="-128"/>
              </a:rPr>
              <a:t>を支える</a:t>
            </a:r>
            <a:endParaRPr lang="en-US" altLang="ja-JP" sz="2400" dirty="0">
              <a:latin typeface="UD デジタル 教科書体 NK-R" panose="02020400000000000000" pitchFamily="18" charset="-128"/>
              <a:ea typeface="UD デジタル 教科書体 NK-R" panose="02020400000000000000" pitchFamily="18" charset="-128"/>
            </a:endParaRPr>
          </a:p>
          <a:p>
            <a:pPr>
              <a:buClr>
                <a:schemeClr val="tx1"/>
              </a:buClr>
            </a:pP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予防的な対応</a:t>
            </a:r>
            <a:endParaRPr lang="en-US" altLang="ja-JP" sz="3600" dirty="0">
              <a:solidFill>
                <a:srgbClr val="FF0000"/>
              </a:solidFill>
              <a:latin typeface="UD デジタル 教科書体 NK-R" panose="02020400000000000000" pitchFamily="18" charset="-128"/>
              <a:ea typeface="UD デジタル 教科書体 NK-R" panose="02020400000000000000" pitchFamily="18" charset="-128"/>
            </a:endParaRPr>
          </a:p>
          <a:p>
            <a:pPr lvl="1">
              <a:buFont typeface="Wingdings" panose="05000000000000000000" pitchFamily="2" charset="2"/>
              <a:buChar char="ü"/>
            </a:pPr>
            <a:r>
              <a:rPr lang="ja-JP" altLang="en-US" sz="3200" dirty="0">
                <a:latin typeface="UD デジタル 教科書体 NK-R" panose="02020400000000000000" pitchFamily="18" charset="-128"/>
                <a:ea typeface="UD デジタル 教科書体 NK-R" panose="02020400000000000000" pitchFamily="18" charset="-128"/>
              </a:rPr>
              <a:t>予防的：　</a:t>
            </a:r>
            <a:r>
              <a:rPr lang="ja-JP" altLang="en-US" sz="3200" dirty="0">
                <a:solidFill>
                  <a:srgbClr val="FF0000"/>
                </a:solidFill>
                <a:latin typeface="UD デジタル 教科書体 NK-R" panose="02020400000000000000" pitchFamily="18" charset="-128"/>
                <a:ea typeface="UD デジタル 教科書体 NK-R" panose="02020400000000000000" pitchFamily="18" charset="-128"/>
              </a:rPr>
              <a:t>困った行動が起こる前</a:t>
            </a:r>
            <a:r>
              <a:rPr lang="ja-JP" altLang="en-US" sz="3200" dirty="0">
                <a:latin typeface="UD デジタル 教科書体 NK-R" panose="02020400000000000000" pitchFamily="18" charset="-128"/>
                <a:ea typeface="UD デジタル 教科書体 NK-R" panose="02020400000000000000" pitchFamily="18" charset="-128"/>
              </a:rPr>
              <a:t>の対応</a:t>
            </a:r>
            <a:endParaRPr lang="en-US" altLang="ja-JP" sz="3200" dirty="0">
              <a:latin typeface="UD デジタル 教科書体 NK-R" panose="02020400000000000000" pitchFamily="18" charset="-128"/>
              <a:ea typeface="UD デジタル 教科書体 NK-R" panose="02020400000000000000" pitchFamily="18" charset="-128"/>
            </a:endParaRPr>
          </a:p>
          <a:p>
            <a:pPr lvl="1">
              <a:buFont typeface="Wingdings" panose="05000000000000000000" pitchFamily="2" charset="2"/>
              <a:buChar char="ü"/>
            </a:pPr>
            <a:r>
              <a:rPr lang="ja-JP" altLang="en-US" sz="3200" dirty="0">
                <a:latin typeface="UD デジタル 教科書体 NK-R" panose="02020400000000000000" pitchFamily="18" charset="-128"/>
                <a:ea typeface="UD デジタル 教科書体 NK-R" panose="02020400000000000000" pitchFamily="18" charset="-128"/>
              </a:rPr>
              <a:t>事後的：　困った行動が起こってからの対応</a:t>
            </a:r>
            <a:endParaRPr lang="en-US" altLang="ja-JP" sz="32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3E271540-3A03-4335-9F4A-9E9D632BDCB5}"/>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19</a:t>
            </a:fld>
            <a:endParaRPr lang="ja-JP" altLang="en-US">
              <a:solidFill>
                <a:prstClr val="black">
                  <a:tint val="75000"/>
                </a:prstClr>
              </a:solidFill>
            </a:endParaRPr>
          </a:p>
        </p:txBody>
      </p:sp>
    </p:spTree>
    <p:extLst>
      <p:ext uri="{BB962C8B-B14F-4D97-AF65-F5344CB8AC3E}">
        <p14:creationId xmlns:p14="http://schemas.microsoft.com/office/powerpoint/2010/main" val="2852099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796136" y="6277326"/>
            <a:ext cx="2556792" cy="523180"/>
          </a:xfrm>
          <a:prstGeom prst="rect">
            <a:avLst/>
          </a:prstGeom>
          <a:noFill/>
        </p:spPr>
        <p:txBody>
          <a:bodyPr wrap="square" lIns="91396" tIns="45700" rIns="91396" bIns="45700" rtlCol="0">
            <a:spAutoFit/>
          </a:bodyPr>
          <a:lstStyle/>
          <a:p>
            <a:pPr defTabSz="913960"/>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徳島県立総合教育センター</a:t>
            </a:r>
            <a:endParaRPr lang="en-US" altLang="ja-JP" sz="1400" dirty="0">
              <a:solidFill>
                <a:prstClr val="black"/>
              </a:solidFill>
              <a:latin typeface="UD デジタル 教科書体 NK-R" panose="02020400000000000000" pitchFamily="18" charset="-128"/>
              <a:ea typeface="UD デジタル 教科書体 NK-R" panose="02020400000000000000" pitchFamily="18" charset="-128"/>
            </a:endParaRPr>
          </a:p>
          <a:p>
            <a:pPr defTabSz="913960"/>
            <a:r>
              <a:rPr lang="ja-JP" altLang="en-US" sz="1400" dirty="0">
                <a:solidFill>
                  <a:prstClr val="black"/>
                </a:solidFill>
                <a:latin typeface="UD デジタル 教科書体 NK-R" panose="02020400000000000000" pitchFamily="18" charset="-128"/>
                <a:ea typeface="UD デジタル 教科書体 NK-R" panose="02020400000000000000" pitchFamily="18" charset="-128"/>
              </a:rPr>
              <a:t>特別支援・相談課　提供資料</a:t>
            </a:r>
            <a:endParaRPr lang="en-US" altLang="ja-JP" sz="7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p:cNvSpPr txBox="1"/>
          <p:nvPr/>
        </p:nvSpPr>
        <p:spPr>
          <a:xfrm>
            <a:off x="143662" y="2139576"/>
            <a:ext cx="9040338" cy="1569660"/>
          </a:xfrm>
          <a:prstGeom prst="rect">
            <a:avLst/>
          </a:prstGeom>
          <a:noFill/>
        </p:spPr>
        <p:txBody>
          <a:bodyPr wrap="square" rtlCol="0">
            <a:spAutoFit/>
          </a:bodyPr>
          <a:lstStyle/>
          <a:p>
            <a:r>
              <a:rPr lang="ja-JP" altLang="en-US" sz="4800" b="1" dirty="0">
                <a:latin typeface="UD デジタル 教科書体 NK-R" panose="02020400000000000000" pitchFamily="18" charset="-128"/>
                <a:ea typeface="UD デジタル 教科書体 NK-R" panose="02020400000000000000" pitchFamily="18" charset="-128"/>
              </a:rPr>
              <a:t>「中学校における　　</a:t>
            </a:r>
            <a:endParaRPr lang="en-US" altLang="ja-JP" sz="4800" b="1" dirty="0">
              <a:latin typeface="UD デジタル 教科書体 NK-R" panose="02020400000000000000" pitchFamily="18" charset="-128"/>
              <a:ea typeface="UD デジタル 教科書体 NK-R" panose="02020400000000000000" pitchFamily="18" charset="-128"/>
            </a:endParaRPr>
          </a:p>
          <a:p>
            <a:r>
              <a:rPr lang="ja-JP" altLang="en-US" sz="4800" b="1" dirty="0">
                <a:latin typeface="UD デジタル 教科書体 NK-R" panose="02020400000000000000" pitchFamily="18" charset="-128"/>
                <a:ea typeface="UD デジタル 教科書体 NK-R" panose="02020400000000000000" pitchFamily="18" charset="-128"/>
              </a:rPr>
              <a:t>　　　　ポジティブ行動支援（ＰＢＳ）」</a:t>
            </a:r>
            <a:endParaRPr lang="en-US" altLang="ja-JP" sz="4800" b="1"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1097DEA5-59E7-981F-217E-2ADE296DA2A6}"/>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2</a:t>
            </a:fld>
            <a:endParaRPr lang="ja-JP" altLang="en-US" dirty="0">
              <a:solidFill>
                <a:prstClr val="black">
                  <a:tint val="75000"/>
                </a:prstClr>
              </a:solidFill>
            </a:endParaRPr>
          </a:p>
        </p:txBody>
      </p:sp>
      <p:pic>
        <p:nvPicPr>
          <p:cNvPr id="6" name="図 5">
            <a:extLst>
              <a:ext uri="{FF2B5EF4-FFF2-40B4-BE49-F238E27FC236}">
                <a16:creationId xmlns:a16="http://schemas.microsoft.com/office/drawing/2014/main" id="{7E629752-E9C5-DF92-E5A1-9102E010D4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174" y="4804647"/>
            <a:ext cx="2094899" cy="1916832"/>
          </a:xfrm>
          <a:prstGeom prst="rect">
            <a:avLst/>
          </a:prstGeom>
        </p:spPr>
      </p:pic>
      <p:sp>
        <p:nvSpPr>
          <p:cNvPr id="9" name="正方形/長方形 8">
            <a:extLst>
              <a:ext uri="{FF2B5EF4-FFF2-40B4-BE49-F238E27FC236}">
                <a16:creationId xmlns:a16="http://schemas.microsoft.com/office/drawing/2014/main" id="{1D3BDE7E-CEA6-40B0-9A6F-BE334980816C}"/>
              </a:ext>
            </a:extLst>
          </p:cNvPr>
          <p:cNvSpPr/>
          <p:nvPr/>
        </p:nvSpPr>
        <p:spPr>
          <a:xfrm>
            <a:off x="0" y="1"/>
            <a:ext cx="9144000" cy="11229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○○中学校校内研修会</a:t>
            </a:r>
          </a:p>
        </p:txBody>
      </p:sp>
      <p:pic>
        <p:nvPicPr>
          <p:cNvPr id="8" name="図 7">
            <a:extLst>
              <a:ext uri="{FF2B5EF4-FFF2-40B4-BE49-F238E27FC236}">
                <a16:creationId xmlns:a16="http://schemas.microsoft.com/office/drawing/2014/main" id="{9F943C09-D90D-41C8-BA87-A561BD5F9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955" y="172820"/>
            <a:ext cx="921669" cy="857758"/>
          </a:xfrm>
          <a:prstGeom prst="rect">
            <a:avLst/>
          </a:prstGeom>
        </p:spPr>
      </p:pic>
      <p:sp>
        <p:nvSpPr>
          <p:cNvPr id="10" name="テキスト ボックス 9">
            <a:extLst>
              <a:ext uri="{FF2B5EF4-FFF2-40B4-BE49-F238E27FC236}">
                <a16:creationId xmlns:a16="http://schemas.microsoft.com/office/drawing/2014/main" id="{53A0D3AE-0997-4585-9975-8C9FCCB241F3}"/>
              </a:ext>
            </a:extLst>
          </p:cNvPr>
          <p:cNvSpPr txBox="1"/>
          <p:nvPr/>
        </p:nvSpPr>
        <p:spPr>
          <a:xfrm>
            <a:off x="1488580" y="3850540"/>
            <a:ext cx="7515246" cy="954107"/>
          </a:xfrm>
          <a:prstGeom prst="rect">
            <a:avLst/>
          </a:prstGeom>
          <a:noFill/>
        </p:spPr>
        <p:txBody>
          <a:bodyPr wrap="square">
            <a:spAutoFit/>
          </a:bodyPr>
          <a:lstStyle/>
          <a:p>
            <a:pPr lvl="0">
              <a:defRPr/>
            </a:pPr>
            <a:r>
              <a:rPr kumimoji="1" lang="ja-JP" altLang="en-US" sz="28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ＰＢＳ</a:t>
            </a:r>
            <a:r>
              <a:rPr kumimoji="1" lang="ja-JP" altLang="en-US" sz="28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lang="en-US" altLang="ja-JP" sz="2800" dirty="0">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ＰＢＳ：</a:t>
            </a:r>
            <a:r>
              <a:rPr lang="en-US" altLang="ja-JP" sz="2800" u="sng" dirty="0">
                <a:solidFill>
                  <a:srgbClr val="FF0000"/>
                </a:solidFill>
                <a:latin typeface="UD デジタル 教科書体 NK-R" panose="02020400000000000000" pitchFamily="18" charset="-128"/>
                <a:ea typeface="UD デジタル 教科書体 NK-R" panose="02020400000000000000" pitchFamily="18" charset="-128"/>
              </a:rPr>
              <a:t>P</a:t>
            </a:r>
            <a:r>
              <a:rPr lang="en-US" altLang="ja-JP" sz="2800" dirty="0">
                <a:latin typeface="UD デジタル 教科書体 NK-R" panose="02020400000000000000" pitchFamily="18" charset="-128"/>
                <a:ea typeface="UD デジタル 教科書体 NK-R" panose="02020400000000000000" pitchFamily="18" charset="-128"/>
              </a:rPr>
              <a:t>ositive </a:t>
            </a:r>
            <a:r>
              <a:rPr lang="en-US" altLang="ja-JP" sz="2800" u="sng" dirty="0">
                <a:solidFill>
                  <a:srgbClr val="FF0000"/>
                </a:solidFill>
                <a:latin typeface="UD デジタル 教科書体 NK-R" panose="02020400000000000000" pitchFamily="18" charset="-128"/>
                <a:ea typeface="UD デジタル 教科書体 NK-R" panose="02020400000000000000" pitchFamily="18" charset="-128"/>
              </a:rPr>
              <a:t>B</a:t>
            </a:r>
            <a:r>
              <a:rPr lang="en-US" altLang="ja-JP" sz="2800" dirty="0">
                <a:latin typeface="UD デジタル 教科書体 NK-R" panose="02020400000000000000" pitchFamily="18" charset="-128"/>
                <a:ea typeface="UD デジタル 教科書体 NK-R" panose="02020400000000000000" pitchFamily="18" charset="-128"/>
              </a:rPr>
              <a:t>ehavior </a:t>
            </a:r>
            <a:r>
              <a:rPr lang="en-US" altLang="ja-JP" sz="2800" u="sng" dirty="0">
                <a:solidFill>
                  <a:srgbClr val="FF0000"/>
                </a:solidFill>
                <a:latin typeface="UD デジタル 教科書体 NK-R" panose="02020400000000000000" pitchFamily="18" charset="-128"/>
                <a:ea typeface="UD デジタル 教科書体 NK-R" panose="02020400000000000000" pitchFamily="18" charset="-128"/>
              </a:rPr>
              <a:t>S</a:t>
            </a:r>
            <a:r>
              <a:rPr lang="en-US" altLang="ja-JP" sz="2800" dirty="0">
                <a:latin typeface="UD デジタル 教科書体 NK-R" panose="02020400000000000000" pitchFamily="18" charset="-128"/>
                <a:ea typeface="UD デジタル 教科書体 NK-R" panose="02020400000000000000" pitchFamily="18" charset="-128"/>
              </a:rPr>
              <a:t>upport </a:t>
            </a:r>
            <a:r>
              <a:rPr lang="ja-JP" altLang="en-US" sz="2800" dirty="0">
                <a:latin typeface="UD デジタル 教科書体 NK-R" panose="02020400000000000000" pitchFamily="18" charset="-128"/>
                <a:ea typeface="UD デジタル 教科書体 NK-R" panose="02020400000000000000" pitchFamily="18" charset="-128"/>
              </a:rPr>
              <a:t>）</a:t>
            </a:r>
            <a:r>
              <a:rPr kumimoji="1" lang="ja-JP" altLang="en-US" sz="28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＝「ポジティブ行動支援」の略語</a:t>
            </a:r>
          </a:p>
        </p:txBody>
      </p:sp>
    </p:spTree>
    <p:extLst>
      <p:ext uri="{BB962C8B-B14F-4D97-AF65-F5344CB8AC3E}">
        <p14:creationId xmlns:p14="http://schemas.microsoft.com/office/powerpoint/2010/main" val="2207922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92136E-58CD-42A4-ACF3-E962DD9B4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606350"/>
            <a:ext cx="3190692" cy="3933056"/>
          </a:xfrm>
          <a:prstGeom prst="rect">
            <a:avLst/>
          </a:prstGeom>
        </p:spPr>
      </p:pic>
      <p:pic>
        <p:nvPicPr>
          <p:cNvPr id="6" name="図 5">
            <a:extLst>
              <a:ext uri="{FF2B5EF4-FFF2-40B4-BE49-F238E27FC236}">
                <a16:creationId xmlns:a16="http://schemas.microsoft.com/office/drawing/2014/main" id="{F991273F-03B3-4B2A-B46F-810065FE9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606350"/>
            <a:ext cx="3190692" cy="3933056"/>
          </a:xfrm>
          <a:prstGeom prst="rect">
            <a:avLst/>
          </a:prstGeom>
        </p:spPr>
      </p:pic>
      <p:sp>
        <p:nvSpPr>
          <p:cNvPr id="7" name="テキスト ボックス 6">
            <a:extLst>
              <a:ext uri="{FF2B5EF4-FFF2-40B4-BE49-F238E27FC236}">
                <a16:creationId xmlns:a16="http://schemas.microsoft.com/office/drawing/2014/main" id="{EA4598D2-B78F-4DD7-A905-D8A1D4D2ADA1}"/>
              </a:ext>
            </a:extLst>
          </p:cNvPr>
          <p:cNvSpPr txBox="1"/>
          <p:nvPr/>
        </p:nvSpPr>
        <p:spPr>
          <a:xfrm>
            <a:off x="0" y="-9624"/>
            <a:ext cx="9144000" cy="1446550"/>
          </a:xfrm>
          <a:prstGeom prst="rect">
            <a:avLst/>
          </a:prstGeom>
          <a:solidFill>
            <a:srgbClr val="002060"/>
          </a:solidFill>
        </p:spPr>
        <p:txBody>
          <a:bodyPr wrap="square" rtlCol="0">
            <a:spAutoFit/>
          </a:bodyPr>
          <a:lstStyle/>
          <a:p>
            <a:r>
              <a:rPr kumimoji="1" lang="ja-JP" altLang="en-US" sz="4400" b="1" dirty="0">
                <a:solidFill>
                  <a:schemeClr val="bg1"/>
                </a:solidFill>
                <a:latin typeface="UD デジタル 教科書体 NK-R" panose="02020400000000000000" pitchFamily="18" charset="-128"/>
                <a:ea typeface="UD デジタル 教科書体 NK-R" panose="02020400000000000000" pitchFamily="18" charset="-128"/>
              </a:rPr>
              <a:t>ポジティブ行動支援って</a:t>
            </a:r>
            <a:endParaRPr kumimoji="1" lang="en-US" altLang="ja-JP" sz="4400" b="1" dirty="0">
              <a:solidFill>
                <a:schemeClr val="bg1"/>
              </a:solidFill>
              <a:latin typeface="UD デジタル 教科書体 NK-R" panose="02020400000000000000" pitchFamily="18" charset="-128"/>
              <a:ea typeface="UD デジタル 教科書体 NK-R" panose="02020400000000000000" pitchFamily="18" charset="-128"/>
            </a:endParaRPr>
          </a:p>
          <a:p>
            <a:r>
              <a:rPr kumimoji="1" lang="ja-JP" altLang="en-US" sz="4400" b="1" dirty="0">
                <a:solidFill>
                  <a:schemeClr val="bg1"/>
                </a:solidFill>
                <a:latin typeface="UD デジタル 教科書体 NK-R" panose="02020400000000000000" pitchFamily="18" charset="-128"/>
                <a:ea typeface="UD デジタル 教科書体 NK-R" panose="02020400000000000000" pitchFamily="18" charset="-128"/>
              </a:rPr>
              <a:t>　　　　　　　　　　そんなに効果があるの？</a:t>
            </a:r>
          </a:p>
        </p:txBody>
      </p:sp>
      <p:sp>
        <p:nvSpPr>
          <p:cNvPr id="8" name="スライド番号プレースホルダー 1">
            <a:extLst>
              <a:ext uri="{FF2B5EF4-FFF2-40B4-BE49-F238E27FC236}">
                <a16:creationId xmlns:a16="http://schemas.microsoft.com/office/drawing/2014/main" id="{F48FD062-6002-47A5-ACE0-C367726230A0}"/>
              </a:ext>
            </a:extLst>
          </p:cNvPr>
          <p:cNvSpPr>
            <a:spLocks noGrp="1"/>
          </p:cNvSpPr>
          <p:nvPr>
            <p:ph type="sldNum" sz="quarter" idx="12"/>
          </p:nvPr>
        </p:nvSpPr>
        <p:spPr>
          <a:xfrm>
            <a:off x="6553200" y="6356350"/>
            <a:ext cx="2133600" cy="365125"/>
          </a:xfrm>
        </p:spPr>
        <p:txBody>
          <a:bodyPr/>
          <a:lstStyle/>
          <a:p>
            <a:fld id="{D2D8002D-B5B0-4BAC-B1F6-782DDCCE6D9C}" type="slidenum">
              <a:rPr lang="ja-JP" altLang="en-US" smtClean="0">
                <a:solidFill>
                  <a:prstClr val="black">
                    <a:tint val="75000"/>
                  </a:prstClr>
                </a:solidFill>
              </a:rPr>
              <a:pPr/>
              <a:t>20</a:t>
            </a:fld>
            <a:endParaRPr lang="ja-JP" altLang="en-US" dirty="0">
              <a:solidFill>
                <a:prstClr val="black">
                  <a:tint val="75000"/>
                </a:prstClr>
              </a:solidFill>
            </a:endParaRPr>
          </a:p>
        </p:txBody>
      </p:sp>
    </p:spTree>
    <p:extLst>
      <p:ext uri="{BB962C8B-B14F-4D97-AF65-F5344CB8AC3E}">
        <p14:creationId xmlns:p14="http://schemas.microsoft.com/office/powerpoint/2010/main" val="388980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41E8C9-5A43-B914-08C2-EA84CFBC7F0B}"/>
              </a:ext>
            </a:extLst>
          </p:cNvPr>
          <p:cNvPicPr>
            <a:picLocks noChangeAspect="1"/>
          </p:cNvPicPr>
          <p:nvPr/>
        </p:nvPicPr>
        <p:blipFill rotWithShape="1">
          <a:blip r:embed="rId2"/>
          <a:srcRect t="18182"/>
          <a:stretch/>
        </p:blipFill>
        <p:spPr>
          <a:xfrm>
            <a:off x="0" y="1340768"/>
            <a:ext cx="9144000" cy="4877070"/>
          </a:xfrm>
          <a:prstGeom prst="rect">
            <a:avLst/>
          </a:prstGeom>
        </p:spPr>
      </p:pic>
      <p:sp>
        <p:nvSpPr>
          <p:cNvPr id="5" name="テキスト ボックス 4">
            <a:extLst>
              <a:ext uri="{FF2B5EF4-FFF2-40B4-BE49-F238E27FC236}">
                <a16:creationId xmlns:a16="http://schemas.microsoft.com/office/drawing/2014/main" id="{64A53B97-3E3F-400E-BBE7-76C111F44D0B}"/>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Ｂ中学校の生徒会・委員会主体の取組</a:t>
            </a:r>
          </a:p>
        </p:txBody>
      </p:sp>
      <p:sp>
        <p:nvSpPr>
          <p:cNvPr id="6" name="スライド番号プレースホルダー 1">
            <a:extLst>
              <a:ext uri="{FF2B5EF4-FFF2-40B4-BE49-F238E27FC236}">
                <a16:creationId xmlns:a16="http://schemas.microsoft.com/office/drawing/2014/main" id="{90C1AF60-CA81-49D2-BA47-10AB9146C345}"/>
              </a:ext>
            </a:extLst>
          </p:cNvPr>
          <p:cNvSpPr>
            <a:spLocks noGrp="1"/>
          </p:cNvSpPr>
          <p:nvPr>
            <p:ph type="sldNum" sz="quarter" idx="12"/>
          </p:nvPr>
        </p:nvSpPr>
        <p:spPr>
          <a:xfrm>
            <a:off x="6553200" y="6356350"/>
            <a:ext cx="2133600" cy="365125"/>
          </a:xfrm>
        </p:spPr>
        <p:txBody>
          <a:bodyPr/>
          <a:lstStyle/>
          <a:p>
            <a:fld id="{D2D8002D-B5B0-4BAC-B1F6-782DDCCE6D9C}" type="slidenum">
              <a:rPr lang="ja-JP" altLang="en-US" smtClean="0">
                <a:solidFill>
                  <a:prstClr val="black">
                    <a:tint val="75000"/>
                  </a:prstClr>
                </a:solidFill>
              </a:rPr>
              <a:pPr/>
              <a:t>21</a:t>
            </a:fld>
            <a:endParaRPr lang="ja-JP" altLang="en-US" dirty="0">
              <a:solidFill>
                <a:prstClr val="black">
                  <a:tint val="75000"/>
                </a:prstClr>
              </a:solidFill>
            </a:endParaRPr>
          </a:p>
        </p:txBody>
      </p:sp>
    </p:spTree>
    <p:extLst>
      <p:ext uri="{BB962C8B-B14F-4D97-AF65-F5344CB8AC3E}">
        <p14:creationId xmlns:p14="http://schemas.microsoft.com/office/powerpoint/2010/main" val="4183882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9" name="正方形/長方形 1"/>
          <p:cNvSpPr/>
          <p:nvPr/>
        </p:nvSpPr>
        <p:spPr>
          <a:xfrm>
            <a:off x="2807800" y="4270431"/>
            <a:ext cx="5364600" cy="58246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80" name="スライド番号プレースホルダー 6"/>
          <p:cNvSpPr>
            <a:spLocks noGrp="1"/>
          </p:cNvSpPr>
          <p:nvPr>
            <p:ph type="sldNum" sz="quarter" idx="12"/>
          </p:nvPr>
        </p:nvSpPr>
        <p:spPr/>
        <p:txBody>
          <a:bodyPr/>
          <a:lstStyle/>
          <a:p>
            <a:pPr>
              <a:defRPr/>
            </a:pPr>
            <a:fld id="{AC5F0CB9-45FF-48BD-AC79-3AED4B9E762C}" type="slidenum">
              <a:rPr lang="ja-JP" altLang="en-US">
                <a:solidFill>
                  <a:prstClr val="black">
                    <a:tint val="75000"/>
                  </a:prstClr>
                </a:solidFill>
                <a:latin typeface="Calibri"/>
                <a:ea typeface="游ゴシック" panose="020B0400000000000000" pitchFamily="50" charset="-128"/>
              </a:rPr>
              <a:pPr>
                <a:defRPr/>
              </a:pPr>
              <a:t>22</a:t>
            </a:fld>
            <a:endParaRPr lang="ja-JP" altLang="en-US">
              <a:solidFill>
                <a:prstClr val="black">
                  <a:tint val="75000"/>
                </a:prstClr>
              </a:solidFill>
              <a:latin typeface="Calibri"/>
              <a:ea typeface="游ゴシック" panose="020B0400000000000000" pitchFamily="50" charset="-128"/>
            </a:endParaRPr>
          </a:p>
        </p:txBody>
      </p:sp>
      <p:sp>
        <p:nvSpPr>
          <p:cNvPr id="2281" name="テキスト ボックス 8"/>
          <p:cNvSpPr txBox="1"/>
          <p:nvPr/>
        </p:nvSpPr>
        <p:spPr>
          <a:xfrm>
            <a:off x="323528" y="1107693"/>
            <a:ext cx="5597574" cy="1431161"/>
          </a:xfrm>
          <a:prstGeom prst="rect">
            <a:avLst/>
          </a:prstGeom>
          <a:noFill/>
          <a:ln>
            <a:solidFill>
              <a:schemeClr val="tx1"/>
            </a:solidFill>
          </a:ln>
        </p:spPr>
        <p:txBody>
          <a:bodyPr wrap="square" rtlCol="0">
            <a:spAutoFit/>
          </a:bodyPr>
          <a:lstStyle/>
          <a:p>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自分にはよいところがある</a:t>
            </a:r>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」と応えた生徒が</a:t>
            </a:r>
            <a:endParaRPr lang="en-US" altLang="ja-JP" sz="2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　　　・県平均より</a:t>
            </a:r>
            <a:r>
              <a:rPr lang="en-US" altLang="ja-JP" sz="2100" dirty="0">
                <a:solidFill>
                  <a:prstClr val="black"/>
                </a:solidFill>
                <a:latin typeface="UD デジタル 教科書体 NK-R" panose="02020400000000000000" pitchFamily="18" charset="-128"/>
                <a:ea typeface="UD デジタル 教科書体 NK-R" panose="02020400000000000000" pitchFamily="18" charset="-128"/>
              </a:rPr>
              <a:t>5.8</a:t>
            </a:r>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ポイント上回る</a:t>
            </a:r>
            <a:endParaRPr lang="en-US" altLang="ja-JP" sz="2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　　　・全国平均より４．８ポイント上回る</a:t>
            </a:r>
            <a:endParaRPr lang="en-US" altLang="ja-JP" sz="2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100" dirty="0">
                <a:solidFill>
                  <a:prstClr val="black"/>
                </a:solidFill>
                <a:highlight>
                  <a:srgbClr val="FFFF00"/>
                </a:highlight>
                <a:latin typeface="UD デジタル 教科書体 NK-R" panose="02020400000000000000" pitchFamily="18" charset="-128"/>
                <a:ea typeface="UD デジタル 教科書体 NK-R" panose="02020400000000000000" pitchFamily="18" charset="-128"/>
              </a:rPr>
              <a:t>県・全国平均を上回ったのは</a:t>
            </a:r>
            <a:r>
              <a:rPr lang="en-US" altLang="ja-JP" sz="2100" dirty="0">
                <a:solidFill>
                  <a:prstClr val="black"/>
                </a:solidFill>
                <a:highlight>
                  <a:srgbClr val="FFFF00"/>
                </a:highlight>
                <a:latin typeface="UD デジタル 教科書体 NK-R" panose="02020400000000000000" pitchFamily="18" charset="-128"/>
                <a:ea typeface="UD デジタル 教科書体 NK-R" panose="02020400000000000000" pitchFamily="18" charset="-128"/>
              </a:rPr>
              <a:t>R5</a:t>
            </a:r>
            <a:r>
              <a:rPr lang="ja-JP" altLang="en-US" sz="2100" dirty="0">
                <a:solidFill>
                  <a:prstClr val="black"/>
                </a:solidFill>
                <a:highlight>
                  <a:srgbClr val="FFFF00"/>
                </a:highlight>
                <a:latin typeface="UD デジタル 教科書体 NK-R" panose="02020400000000000000" pitchFamily="18" charset="-128"/>
                <a:ea typeface="UD デジタル 教科書体 NK-R" panose="02020400000000000000" pitchFamily="18" charset="-128"/>
              </a:rPr>
              <a:t>年度が初</a:t>
            </a:r>
          </a:p>
        </p:txBody>
      </p:sp>
      <p:graphicFrame>
        <p:nvGraphicFramePr>
          <p:cNvPr id="2282" name="表 9"/>
          <p:cNvGraphicFramePr>
            <a:graphicFrameLocks noGrp="1"/>
          </p:cNvGraphicFramePr>
          <p:nvPr/>
        </p:nvGraphicFramePr>
        <p:xfrm>
          <a:off x="935592" y="3531403"/>
          <a:ext cx="7272816" cy="2685589"/>
        </p:xfrm>
        <a:graphic>
          <a:graphicData uri="http://schemas.openxmlformats.org/drawingml/2006/table">
            <a:tbl>
              <a:tblPr firstRow="1" bandRow="1">
                <a:tableStyleId>{F5AB1C69-6EDB-4FF4-983F-18BD219EF322}</a:tableStyleId>
              </a:tblPr>
              <a:tblGrid>
                <a:gridCol w="929028">
                  <a:extLst>
                    <a:ext uri="{9D8B030D-6E8A-4147-A177-3AD203B41FA5}">
                      <a16:colId xmlns:a16="http://schemas.microsoft.com/office/drawing/2014/main" val="20000"/>
                    </a:ext>
                  </a:extLst>
                </a:gridCol>
                <a:gridCol w="929028">
                  <a:extLst>
                    <a:ext uri="{9D8B030D-6E8A-4147-A177-3AD203B41FA5}">
                      <a16:colId xmlns:a16="http://schemas.microsoft.com/office/drawing/2014/main" val="20001"/>
                    </a:ext>
                  </a:extLst>
                </a:gridCol>
                <a:gridCol w="676845">
                  <a:extLst>
                    <a:ext uri="{9D8B030D-6E8A-4147-A177-3AD203B41FA5}">
                      <a16:colId xmlns:a16="http://schemas.microsoft.com/office/drawing/2014/main" val="20002"/>
                    </a:ext>
                  </a:extLst>
                </a:gridCol>
                <a:gridCol w="676845">
                  <a:extLst>
                    <a:ext uri="{9D8B030D-6E8A-4147-A177-3AD203B41FA5}">
                      <a16:colId xmlns:a16="http://schemas.microsoft.com/office/drawing/2014/main" val="20003"/>
                    </a:ext>
                  </a:extLst>
                </a:gridCol>
                <a:gridCol w="676845">
                  <a:extLst>
                    <a:ext uri="{9D8B030D-6E8A-4147-A177-3AD203B41FA5}">
                      <a16:colId xmlns:a16="http://schemas.microsoft.com/office/drawing/2014/main" val="20004"/>
                    </a:ext>
                  </a:extLst>
                </a:gridCol>
                <a:gridCol w="676845">
                  <a:extLst>
                    <a:ext uri="{9D8B030D-6E8A-4147-A177-3AD203B41FA5}">
                      <a16:colId xmlns:a16="http://schemas.microsoft.com/office/drawing/2014/main" val="20005"/>
                    </a:ext>
                  </a:extLst>
                </a:gridCol>
                <a:gridCol w="676845">
                  <a:extLst>
                    <a:ext uri="{9D8B030D-6E8A-4147-A177-3AD203B41FA5}">
                      <a16:colId xmlns:a16="http://schemas.microsoft.com/office/drawing/2014/main" val="20006"/>
                    </a:ext>
                  </a:extLst>
                </a:gridCol>
                <a:gridCol w="676845">
                  <a:extLst>
                    <a:ext uri="{9D8B030D-6E8A-4147-A177-3AD203B41FA5}">
                      <a16:colId xmlns:a16="http://schemas.microsoft.com/office/drawing/2014/main" val="20007"/>
                    </a:ext>
                  </a:extLst>
                </a:gridCol>
                <a:gridCol w="676845">
                  <a:extLst>
                    <a:ext uri="{9D8B030D-6E8A-4147-A177-3AD203B41FA5}">
                      <a16:colId xmlns:a16="http://schemas.microsoft.com/office/drawing/2014/main" val="20008"/>
                    </a:ext>
                  </a:extLst>
                </a:gridCol>
                <a:gridCol w="676845">
                  <a:extLst>
                    <a:ext uri="{9D8B030D-6E8A-4147-A177-3AD203B41FA5}">
                      <a16:colId xmlns:a16="http://schemas.microsoft.com/office/drawing/2014/main" val="20009"/>
                    </a:ext>
                  </a:extLst>
                </a:gridCol>
              </a:tblGrid>
              <a:tr h="559609">
                <a:tc>
                  <a:txBody>
                    <a:bodyPr/>
                    <a:lstStyle/>
                    <a:p>
                      <a:endParaRPr kumimoji="1" lang="ja-JP" altLang="en-US" sz="1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8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dirty="0">
                          <a:solidFill>
                            <a:schemeClr val="tx1"/>
                          </a:solidFill>
                        </a:rPr>
                        <a:t>H28</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H29</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H30</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R1</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R2</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R3</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R4</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kumimoji="1" lang="en-US" altLang="ja-JP" sz="1800" dirty="0">
                          <a:solidFill>
                            <a:schemeClr val="tx1"/>
                          </a:solidFill>
                        </a:rPr>
                        <a:t>R5</a:t>
                      </a:r>
                      <a:endParaRPr kumimoji="1" lang="ja-JP" altLang="en-US" sz="1800" dirty="0">
                        <a:solidFill>
                          <a:schemeClr val="tx1"/>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68580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t>当てはまる</a:t>
                      </a:r>
                      <a:endParaRPr kumimoji="1" lang="en-US" altLang="ja-JP" sz="1800" b="1" dirty="0"/>
                    </a:p>
                  </a:txBody>
                  <a:tcPr marL="68580" marR="68580" marT="34290" marB="3429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dirty="0"/>
                        <a:t>B</a:t>
                      </a:r>
                      <a:r>
                        <a:rPr kumimoji="1" lang="ja-JP" altLang="en-US" sz="1800" b="1" dirty="0"/>
                        <a:t>校</a:t>
                      </a:r>
                      <a:endParaRPr kumimoji="1" lang="en-US" altLang="ja-JP" sz="18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t>（％）</a:t>
                      </a:r>
                      <a:endParaRPr kumimoji="1" lang="en-US" altLang="ja-JP" sz="1800" b="1"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15.4</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19.9</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24.6</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34.2</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31.6</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solidFill>
                            <a:srgbClr val="FF0000"/>
                          </a:solidFill>
                        </a:rPr>
                        <a:t>41.0</a:t>
                      </a:r>
                      <a:endParaRPr kumimoji="1" lang="ja-JP" altLang="en-US" sz="1800" b="1" dirty="0">
                        <a:solidFill>
                          <a:srgbClr val="FF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27213">
                <a:tc vMerge="1">
                  <a:txBody>
                    <a:bodyPr/>
                    <a:lstStyle/>
                    <a:p>
                      <a:pPr algn="ctr"/>
                      <a:endParaRPr kumimoji="1" lang="ja-JP"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徳島県</a:t>
                      </a:r>
                      <a:endParaRPr kumimoji="1" lang="en-US" altLang="ja-JP" sz="1800" b="1" dirty="0"/>
                    </a:p>
                    <a:p>
                      <a:pPr algn="ctr"/>
                      <a:r>
                        <a:rPr kumimoji="1" lang="ja-JP" altLang="en-US" sz="18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20.7</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33.3</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27.1</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35.8</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36.3</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35.2</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27213">
                <a:tc vMerge="1">
                  <a:txBody>
                    <a:bodyPr/>
                    <a:lstStyle/>
                    <a:p>
                      <a:pPr algn="ctr"/>
                      <a:endParaRPr kumimoji="1" lang="ja-JP" alt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全国</a:t>
                      </a:r>
                      <a:endParaRPr kumimoji="1" lang="en-US" altLang="ja-JP" sz="1800" b="1" dirty="0"/>
                    </a:p>
                    <a:p>
                      <a:pPr algn="ctr"/>
                      <a:r>
                        <a:rPr kumimoji="1" lang="ja-JP" altLang="en-US" sz="1800" b="1"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20.1</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33.7</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29.0</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b="1" dirty="0"/>
                        <a:t>ー</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34.5</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36.0</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800" b="1" dirty="0"/>
                        <a:t>37.2</a:t>
                      </a:r>
                      <a:endParaRPr kumimoji="1" lang="ja-JP" altLang="en-US" sz="1800" b="1"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2283" name="グループ化 14"/>
          <p:cNvGrpSpPr/>
          <p:nvPr/>
        </p:nvGrpSpPr>
        <p:grpSpPr>
          <a:xfrm>
            <a:off x="6444208" y="2438180"/>
            <a:ext cx="2625208" cy="1093223"/>
            <a:chOff x="6651817" y="2563984"/>
            <a:chExt cx="3146186" cy="2452249"/>
          </a:xfrm>
        </p:grpSpPr>
        <p:sp>
          <p:nvSpPr>
            <p:cNvPr id="2284" name="矢印: 上向き折線 12"/>
            <p:cNvSpPr/>
            <p:nvPr/>
          </p:nvSpPr>
          <p:spPr>
            <a:xfrm rot="10800000">
              <a:off x="6651817" y="2747524"/>
              <a:ext cx="121848" cy="2268709"/>
            </a:xfrm>
            <a:prstGeom prst="bentUpArrow">
              <a:avLst>
                <a:gd name="adj1" fmla="val 23310"/>
                <a:gd name="adj2" fmla="val 25000"/>
                <a:gd name="adj3" fmla="val 385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latin typeface="Calibri"/>
                <a:ea typeface="游ゴシック" panose="020B0400000000000000" pitchFamily="50" charset="-128"/>
              </a:endParaRPr>
            </a:p>
          </p:txBody>
        </p:sp>
        <p:sp>
          <p:nvSpPr>
            <p:cNvPr id="2285" name="テキスト ボックス 13"/>
            <p:cNvSpPr txBox="1"/>
            <p:nvPr/>
          </p:nvSpPr>
          <p:spPr>
            <a:xfrm>
              <a:off x="6773667" y="2563984"/>
              <a:ext cx="3024336" cy="984885"/>
            </a:xfrm>
            <a:prstGeom prst="rect">
              <a:avLst/>
            </a:prstGeom>
            <a:noFill/>
            <a:ln>
              <a:solidFill>
                <a:srgbClr val="0070C0"/>
              </a:solidFill>
            </a:ln>
          </p:spPr>
          <p:txBody>
            <a:bodyPr wrap="square" rtlCol="0">
              <a:spAutoFit/>
            </a:bodyPr>
            <a:lstStyle/>
            <a:p>
              <a:r>
                <a:rPr lang="en-US" altLang="ja-JP" sz="2100" dirty="0">
                  <a:solidFill>
                    <a:prstClr val="black"/>
                  </a:solidFill>
                  <a:latin typeface="UD デジタル 教科書体 NK-R" panose="02020400000000000000" pitchFamily="18" charset="-128"/>
                  <a:ea typeface="UD デジタル 教科書体 NK-R" panose="02020400000000000000" pitchFamily="18" charset="-128"/>
                </a:rPr>
                <a:t>PBS</a:t>
              </a:r>
              <a:r>
                <a:rPr lang="ja-JP" altLang="en-US" sz="2100" dirty="0">
                  <a:solidFill>
                    <a:prstClr val="black"/>
                  </a:solidFill>
                  <a:latin typeface="UD デジタル 教科書体 NK-R" panose="02020400000000000000" pitchFamily="18" charset="-128"/>
                  <a:ea typeface="UD デジタル 教科書体 NK-R" panose="02020400000000000000" pitchFamily="18" charset="-128"/>
                </a:rPr>
                <a:t>の取組を導入</a:t>
              </a:r>
              <a:endParaRPr lang="en-US" altLang="ja-JP" sz="21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2286" name="タイトル 1"/>
          <p:cNvSpPr txBox="1"/>
          <p:nvPr/>
        </p:nvSpPr>
        <p:spPr>
          <a:xfrm>
            <a:off x="0" y="316295"/>
            <a:ext cx="9144000" cy="557587"/>
          </a:xfrm>
          <a:prstGeom prst="rect">
            <a:avLst/>
          </a:prstGeom>
          <a:noFill/>
        </p:spPr>
        <p:txBody>
          <a:bodyPr vert="horz" lIns="68580" tIns="34290" rIns="68580" bIns="34290" rtlCol="0" anchor="ctr">
            <a:noAutofit/>
          </a:bodyPr>
          <a:lstStyle>
            <a:lvl1pPr algn="l" defTabSz="685800" rtl="0" eaLnBrk="1" latinLnBrk="0" hangingPunct="1">
              <a:lnSpc>
                <a:spcPct val="90000"/>
              </a:lnSpc>
              <a:spcBef>
                <a:spcPct val="0"/>
              </a:spcBef>
              <a:buNone/>
              <a:defRPr kumimoji="1" sz="3300" kern="1200">
                <a:solidFill>
                  <a:schemeClr val="tx1"/>
                </a:solidFill>
                <a:latin typeface="UD Digi Kyokasho N-B" panose="02020700000000000000" pitchFamily="17" charset="-128"/>
                <a:ea typeface="UD Digi Kyokasho N-B" panose="02020700000000000000" pitchFamily="17" charset="-128"/>
                <a:cs typeface="+mj-cs"/>
              </a:defRPr>
            </a:lvl1pPr>
          </a:lstStyle>
          <a:p>
            <a:pPr algn="ctr"/>
            <a:r>
              <a:rPr lang="ja-JP" altLang="en-US" sz="2800" dirty="0">
                <a:latin typeface="UD デジタル 教科書体 NK-R" panose="02020400000000000000" pitchFamily="18" charset="-128"/>
                <a:ea typeface="UD デジタル 教科書体 NK-R" panose="02020400000000000000" pitchFamily="18" charset="-128"/>
              </a:rPr>
              <a:t>徳島県</a:t>
            </a:r>
            <a:r>
              <a:rPr lang="en-US" altLang="ja-JP" sz="2800" dirty="0">
                <a:latin typeface="UD デジタル 教科書体 NK-R" panose="02020400000000000000" pitchFamily="18" charset="-128"/>
                <a:ea typeface="UD デジタル 教科書体 NK-R" panose="02020400000000000000" pitchFamily="18" charset="-128"/>
              </a:rPr>
              <a:t>B</a:t>
            </a:r>
            <a:r>
              <a:rPr lang="ja-JP" altLang="en-US" sz="2800" dirty="0">
                <a:latin typeface="UD デジタル 教科書体 NK-R" panose="02020400000000000000" pitchFamily="18" charset="-128"/>
                <a:ea typeface="UD デジタル 教科書体 NK-R" panose="02020400000000000000" pitchFamily="18" charset="-128"/>
              </a:rPr>
              <a:t>中学校の全国学力・学習状況調査質問紙より</a:t>
            </a:r>
            <a:endParaRPr sz="2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79627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extLst>
              <a:ext uri="{BEBA8EAE-BF5A-486C-A8C5-ECC9F3942E4B}">
                <a14:imgProps xmlns:a14="http://schemas.microsoft.com/office/drawing/2010/main">
                  <a14:imgLayer r:embed="rId4">
                    <a14:imgEffect>
                      <a14:artisticBlur radius="15"/>
                    </a14:imgEffect>
                  </a14:imgLayer>
                </a14:imgProps>
              </a:ext>
            </a:extLst>
          </a:blip>
          <a:stretch>
            <a:fillRect/>
          </a:stretch>
        </p:blipFill>
        <p:spPr>
          <a:xfrm>
            <a:off x="146144" y="1293629"/>
            <a:ext cx="2380768" cy="1822777"/>
          </a:xfrm>
          <a:prstGeom prst="rect">
            <a:avLst/>
          </a:prstGeom>
        </p:spPr>
      </p:pic>
      <p:pic>
        <p:nvPicPr>
          <p:cNvPr id="5" name="図 4"/>
          <p:cNvPicPr>
            <a:picLocks noChangeAspect="1"/>
          </p:cNvPicPr>
          <p:nvPr/>
        </p:nvPicPr>
        <p:blipFill rotWithShape="1">
          <a:blip r:embed="rId5" cstate="hqprint">
            <a:extLst>
              <a:ext uri="{BEBA8EAE-BF5A-486C-A8C5-ECC9F3942E4B}">
                <a14:imgProps xmlns:a14="http://schemas.microsoft.com/office/drawing/2010/main">
                  <a14:imgLayer r:embed="rId6">
                    <a14:imgEffect>
                      <a14:artisticBlur radius="20"/>
                    </a14:imgEffect>
                  </a14:imgLayer>
                </a14:imgProps>
              </a:ext>
              <a:ext uri="{28A0092B-C50C-407E-A947-70E740481C1C}">
                <a14:useLocalDpi xmlns:a14="http://schemas.microsoft.com/office/drawing/2010/main" val="0"/>
              </a:ext>
            </a:extLst>
          </a:blip>
          <a:srcRect l="20526" r="17382"/>
          <a:stretch/>
        </p:blipFill>
        <p:spPr>
          <a:xfrm>
            <a:off x="4440014" y="3837609"/>
            <a:ext cx="2202873" cy="1995594"/>
          </a:xfrm>
          <a:prstGeom prst="rect">
            <a:avLst/>
          </a:prstGeom>
          <a:ln w="38100">
            <a:solidFill>
              <a:schemeClr val="accent1">
                <a:lumMod val="75000"/>
              </a:schemeClr>
            </a:solidFill>
          </a:ln>
        </p:spPr>
      </p:pic>
      <p:pic>
        <p:nvPicPr>
          <p:cNvPr id="7" name="図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2110" y="3840390"/>
            <a:ext cx="2109997" cy="1584322"/>
          </a:xfrm>
          <a:prstGeom prst="rect">
            <a:avLst/>
          </a:prstGeom>
          <a:ln w="38100">
            <a:solidFill>
              <a:schemeClr val="accent1">
                <a:lumMod val="75000"/>
              </a:schemeClr>
            </a:solidFill>
          </a:ln>
        </p:spPr>
      </p:pic>
      <p:pic>
        <p:nvPicPr>
          <p:cNvPr id="9" name="図 8"/>
          <p:cNvPicPr>
            <a:picLocks noChangeAspect="1"/>
          </p:cNvPicPr>
          <p:nvPr/>
        </p:nvPicPr>
        <p:blipFill rotWithShape="1">
          <a:blip r:embed="rId8" cstate="hqprint">
            <a:extLst>
              <a:ext uri="{28A0092B-C50C-407E-A947-70E740481C1C}">
                <a14:useLocalDpi xmlns:a14="http://schemas.microsoft.com/office/drawing/2010/main" val="0"/>
              </a:ext>
            </a:extLst>
          </a:blip>
          <a:srcRect l="5749" r="6007" b="5097"/>
          <a:stretch/>
        </p:blipFill>
        <p:spPr>
          <a:xfrm>
            <a:off x="2219994" y="3837609"/>
            <a:ext cx="2008258" cy="2876400"/>
          </a:xfrm>
          <a:prstGeom prst="rect">
            <a:avLst/>
          </a:prstGeom>
          <a:ln w="38100">
            <a:solidFill>
              <a:schemeClr val="accent1">
                <a:lumMod val="75000"/>
              </a:schemeClr>
            </a:solidFill>
          </a:ln>
        </p:spPr>
      </p:pic>
      <p:pic>
        <p:nvPicPr>
          <p:cNvPr id="4" name="コンテンツ プレースホルダー 3"/>
          <p:cNvPicPr>
            <a:picLocks noGrp="1" noChangeAspect="1"/>
          </p:cNvPicPr>
          <p:nvPr>
            <p:ph idx="1"/>
          </p:nvPr>
        </p:nvPicPr>
        <p:blipFill>
          <a:blip r:embed="rId9"/>
          <a:stretch>
            <a:fillRect/>
          </a:stretch>
        </p:blipFill>
        <p:spPr>
          <a:xfrm>
            <a:off x="7117774" y="1260726"/>
            <a:ext cx="1794334" cy="1392479"/>
          </a:xfrm>
          <a:prstGeom prst="rect">
            <a:avLst/>
          </a:prstGeom>
        </p:spPr>
      </p:pic>
      <p:pic>
        <p:nvPicPr>
          <p:cNvPr id="10" name="図 9"/>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2763475" y="1276590"/>
            <a:ext cx="3532447" cy="1839816"/>
          </a:xfrm>
          <a:prstGeom prst="rect">
            <a:avLst/>
          </a:prstGeom>
        </p:spPr>
      </p:pic>
      <p:sp>
        <p:nvSpPr>
          <p:cNvPr id="13" name="テキスト ボックス 12"/>
          <p:cNvSpPr txBox="1"/>
          <p:nvPr/>
        </p:nvSpPr>
        <p:spPr>
          <a:xfrm>
            <a:off x="197962" y="3116406"/>
            <a:ext cx="2787382" cy="400110"/>
          </a:xfrm>
          <a:prstGeom prst="rect">
            <a:avLst/>
          </a:prstGeom>
          <a:noFill/>
        </p:spPr>
        <p:txBody>
          <a:bodyPr wrap="square" rtlCol="0">
            <a:sp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生徒会長が呼びかけ</a:t>
            </a:r>
          </a:p>
        </p:txBody>
      </p:sp>
      <p:sp>
        <p:nvSpPr>
          <p:cNvPr id="14" name="テキスト ボックス 13"/>
          <p:cNvSpPr txBox="1"/>
          <p:nvPr/>
        </p:nvSpPr>
        <p:spPr>
          <a:xfrm>
            <a:off x="2833059" y="3137610"/>
            <a:ext cx="2953219"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模範動画の視聴</a:t>
            </a:r>
          </a:p>
        </p:txBody>
      </p:sp>
      <p:sp>
        <p:nvSpPr>
          <p:cNvPr id="16" name="テキスト ボックス 15"/>
          <p:cNvSpPr txBox="1"/>
          <p:nvPr/>
        </p:nvSpPr>
        <p:spPr>
          <a:xfrm>
            <a:off x="6550011" y="2716296"/>
            <a:ext cx="2362096" cy="1027141"/>
          </a:xfrm>
          <a:prstGeom prst="rect">
            <a:avLst/>
          </a:prstGeom>
          <a:noFill/>
        </p:spPr>
        <p:txBody>
          <a:bodyPr wrap="square" rtlCol="0">
            <a:spAutoFit/>
          </a:bodyPr>
          <a:lstStyle/>
          <a:p>
            <a:pPr>
              <a:lnSpc>
                <a:spcPts val="2400"/>
              </a:lnSpc>
            </a:pPr>
            <a:r>
              <a:rPr kumimoji="1" lang="ja-JP" altLang="en-US" sz="2400" dirty="0">
                <a:latin typeface="UD デジタル 教科書体 NK-B" panose="02020700000000000000" pitchFamily="18" charset="-128"/>
                <a:ea typeface="UD デジタル 教科書体 NK-B" panose="02020700000000000000" pitchFamily="18" charset="-128"/>
              </a:rPr>
              <a:t>教科担任は</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a:lnSpc>
                <a:spcPts val="2400"/>
              </a:lnSpc>
            </a:pPr>
            <a:r>
              <a:rPr kumimoji="1" lang="ja-JP" altLang="en-US" dirty="0">
                <a:latin typeface="UD デジタル 教科書体 NK-B" panose="02020700000000000000" pitchFamily="18" charset="-128"/>
                <a:ea typeface="UD デジタル 教科書体 NK-B" panose="02020700000000000000" pitchFamily="18" charset="-128"/>
              </a:rPr>
              <a:t>ビー玉を入れながら</a:t>
            </a:r>
            <a:endParaRPr kumimoji="1" lang="en-US" altLang="ja-JP" dirty="0">
              <a:latin typeface="UD デジタル 教科書体 NK-B" panose="02020700000000000000" pitchFamily="18" charset="-128"/>
              <a:ea typeface="UD デジタル 教科書体 NK-B" panose="02020700000000000000" pitchFamily="18" charset="-128"/>
            </a:endParaRPr>
          </a:p>
          <a:p>
            <a:pPr>
              <a:lnSpc>
                <a:spcPts val="2400"/>
              </a:lnSpc>
            </a:pP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賞賛</a:t>
            </a:r>
          </a:p>
        </p:txBody>
      </p:sp>
      <p:pic>
        <p:nvPicPr>
          <p:cNvPr id="17" name="図 16"/>
          <p:cNvPicPr>
            <a:picLocks noChangeAspect="1"/>
          </p:cNvPicPr>
          <p:nvPr/>
        </p:nvPicPr>
        <p:blipFill>
          <a:blip r:embed="rId12"/>
          <a:stretch>
            <a:fillRect/>
          </a:stretch>
        </p:blipFill>
        <p:spPr>
          <a:xfrm>
            <a:off x="164790" y="3843172"/>
            <a:ext cx="1801529" cy="1578759"/>
          </a:xfrm>
          <a:prstGeom prst="rect">
            <a:avLst/>
          </a:prstGeom>
          <a:ln w="38100">
            <a:solidFill>
              <a:schemeClr val="accent1">
                <a:lumMod val="75000"/>
              </a:schemeClr>
            </a:solidFill>
          </a:ln>
        </p:spPr>
      </p:pic>
      <p:sp>
        <p:nvSpPr>
          <p:cNvPr id="18" name="テキスト ボックス 17"/>
          <p:cNvSpPr txBox="1"/>
          <p:nvPr/>
        </p:nvSpPr>
        <p:spPr>
          <a:xfrm>
            <a:off x="63663" y="5687032"/>
            <a:ext cx="2067968"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成果を</a:t>
            </a: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可視化</a:t>
            </a:r>
          </a:p>
        </p:txBody>
      </p:sp>
      <p:sp>
        <p:nvSpPr>
          <p:cNvPr id="19" name="テキスト ボックス 18"/>
          <p:cNvSpPr txBox="1"/>
          <p:nvPr/>
        </p:nvSpPr>
        <p:spPr>
          <a:xfrm>
            <a:off x="4428396" y="6071537"/>
            <a:ext cx="4243229"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生徒会役員のコメントも掲示</a:t>
            </a:r>
          </a:p>
        </p:txBody>
      </p:sp>
      <p:sp>
        <p:nvSpPr>
          <p:cNvPr id="15" name="テキスト ボックス 14">
            <a:extLst>
              <a:ext uri="{FF2B5EF4-FFF2-40B4-BE49-F238E27FC236}">
                <a16:creationId xmlns:a16="http://schemas.microsoft.com/office/drawing/2014/main" id="{B3958B34-9A16-40D3-A133-059EFA42BB50}"/>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Ｃ中学校の生徒会の取組</a:t>
            </a:r>
          </a:p>
        </p:txBody>
      </p:sp>
      <p:sp>
        <p:nvSpPr>
          <p:cNvPr id="20" name="テキスト ボックス 19">
            <a:extLst>
              <a:ext uri="{FF2B5EF4-FFF2-40B4-BE49-F238E27FC236}">
                <a16:creationId xmlns:a16="http://schemas.microsoft.com/office/drawing/2014/main" id="{887A25F0-0D6E-47DD-90BC-A9AD6B62D027}"/>
              </a:ext>
            </a:extLst>
          </p:cNvPr>
          <p:cNvSpPr txBox="1"/>
          <p:nvPr/>
        </p:nvSpPr>
        <p:spPr>
          <a:xfrm>
            <a:off x="508028" y="699226"/>
            <a:ext cx="7840736" cy="646331"/>
          </a:xfrm>
          <a:prstGeom prst="rect">
            <a:avLst/>
          </a:prstGeom>
          <a:noFill/>
        </p:spPr>
        <p:txBody>
          <a:bodyPr wrap="square">
            <a:spAutoFit/>
          </a:bodyPr>
          <a:lstStyle/>
          <a:p>
            <a:pPr algn="ctr"/>
            <a:r>
              <a:rPr lang="ja-JP" altLang="en-US" sz="3600" dirty="0">
                <a:latin typeface="UD デジタル 教科書体 NK-R" panose="02020400000000000000" pitchFamily="18" charset="-128"/>
                <a:ea typeface="UD デジタル 教科書体 NK-R" panose="02020400000000000000" pitchFamily="18" charset="-128"/>
              </a:rPr>
              <a:t>学校全体で「</a:t>
            </a:r>
            <a:r>
              <a:rPr lang="en-US" altLang="ja-JP" sz="3600" dirty="0">
                <a:latin typeface="UD デジタル 教科書体 NK-R" panose="02020400000000000000" pitchFamily="18" charset="-128"/>
                <a:ea typeface="UD デジタル 教科書体 NK-R" panose="02020400000000000000" pitchFamily="18" charset="-128"/>
              </a:rPr>
              <a:t>2</a:t>
            </a:r>
            <a:r>
              <a:rPr lang="ja-JP" altLang="en-US" sz="3600" dirty="0">
                <a:latin typeface="UD デジタル 教科書体 NK-R" panose="02020400000000000000" pitchFamily="18" charset="-128"/>
                <a:ea typeface="UD デジタル 教科書体 NK-R" panose="02020400000000000000" pitchFamily="18" charset="-128"/>
              </a:rPr>
              <a:t>分前着席」を目標に実施</a:t>
            </a:r>
          </a:p>
        </p:txBody>
      </p:sp>
      <p:sp>
        <p:nvSpPr>
          <p:cNvPr id="21" name="スライド番号プレースホルダー 3">
            <a:extLst>
              <a:ext uri="{FF2B5EF4-FFF2-40B4-BE49-F238E27FC236}">
                <a16:creationId xmlns:a16="http://schemas.microsoft.com/office/drawing/2014/main" id="{077081CA-8D18-41AA-B90B-62FCE910FC0A}"/>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23</a:t>
            </a:fld>
            <a:endParaRPr lang="ja-JP" altLang="en-US" dirty="0">
              <a:solidFill>
                <a:prstClr val="black">
                  <a:tint val="75000"/>
                </a:prstClr>
              </a:solidFill>
            </a:endParaRPr>
          </a:p>
        </p:txBody>
      </p:sp>
    </p:spTree>
    <p:extLst>
      <p:ext uri="{BB962C8B-B14F-4D97-AF65-F5344CB8AC3E}">
        <p14:creationId xmlns:p14="http://schemas.microsoft.com/office/powerpoint/2010/main" val="332216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p:cNvGraphicFramePr>
            <a:graphicFrameLocks/>
          </p:cNvGraphicFramePr>
          <p:nvPr>
            <p:extLst>
              <p:ext uri="{D42A27DB-BD31-4B8C-83A1-F6EECF244321}">
                <p14:modId xmlns:p14="http://schemas.microsoft.com/office/powerpoint/2010/main" val="4269243261"/>
              </p:ext>
            </p:extLst>
          </p:nvPr>
        </p:nvGraphicFramePr>
        <p:xfrm>
          <a:off x="254049" y="753341"/>
          <a:ext cx="8635901" cy="5351318"/>
        </p:xfrm>
        <a:graphic>
          <a:graphicData uri="http://schemas.openxmlformats.org/drawingml/2006/chart">
            <c:chart xmlns:c="http://schemas.openxmlformats.org/drawingml/2006/chart" xmlns:r="http://schemas.openxmlformats.org/officeDocument/2006/relationships" r:id="rId3"/>
          </a:graphicData>
        </a:graphic>
      </p:graphicFrame>
      <p:sp>
        <p:nvSpPr>
          <p:cNvPr id="7" name="右矢印 6"/>
          <p:cNvSpPr/>
          <p:nvPr/>
        </p:nvSpPr>
        <p:spPr>
          <a:xfrm rot="20276262">
            <a:off x="3442082" y="1987011"/>
            <a:ext cx="3310373" cy="1924012"/>
          </a:xfrm>
          <a:prstGeom prst="rightArrow">
            <a:avLst/>
          </a:prstGeom>
          <a:gradFill flip="none" rotWithShape="1">
            <a:gsLst>
              <a:gs pos="38000">
                <a:srgbClr val="00B050">
                  <a:alpha val="25000"/>
                </a:srgbClr>
              </a:gs>
              <a:gs pos="100000">
                <a:schemeClr val="bg1"/>
              </a:gs>
            </a:gsLst>
            <a:lin ang="0" scaled="1"/>
            <a:tileRect/>
          </a:gradFill>
          <a:ln w="381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4" name="スライド番号プレースホルダー 3">
            <a:extLst>
              <a:ext uri="{FF2B5EF4-FFF2-40B4-BE49-F238E27FC236}">
                <a16:creationId xmlns:a16="http://schemas.microsoft.com/office/drawing/2014/main" id="{00C40A60-5F9A-4231-BDE7-75944613ABD5}"/>
              </a:ext>
            </a:extLst>
          </p:cNvPr>
          <p:cNvSpPr>
            <a:spLocks noGrp="1"/>
          </p:cNvSpPr>
          <p:nvPr>
            <p:ph type="sldNum" sz="quarter" idx="12"/>
          </p:nvPr>
        </p:nvSpPr>
        <p:spPr>
          <a:xfrm>
            <a:off x="6553200" y="6376243"/>
            <a:ext cx="2133600" cy="365125"/>
          </a:xfrm>
        </p:spPr>
        <p:txBody>
          <a:bodyPr/>
          <a:lstStyle/>
          <a:p>
            <a:fld id="{D2D8002D-B5B0-4BAC-B1F6-782DDCCE6D9C}" type="slidenum">
              <a:rPr lang="ja-JP" altLang="en-US" smtClean="0">
                <a:solidFill>
                  <a:prstClr val="black">
                    <a:tint val="75000"/>
                  </a:prstClr>
                </a:solidFill>
              </a:rPr>
              <a:pPr/>
              <a:t>24</a:t>
            </a:fld>
            <a:endParaRPr lang="ja-JP" altLang="en-US" dirty="0">
              <a:solidFill>
                <a:prstClr val="black">
                  <a:tint val="75000"/>
                </a:prstClr>
              </a:solidFill>
            </a:endParaRPr>
          </a:p>
        </p:txBody>
      </p:sp>
    </p:spTree>
    <p:extLst>
      <p:ext uri="{BB962C8B-B14F-4D97-AF65-F5344CB8AC3E}">
        <p14:creationId xmlns:p14="http://schemas.microsoft.com/office/powerpoint/2010/main" val="14409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a:extLst>
              <a:ext uri="{BEBA8EAE-BF5A-486C-A8C5-ECC9F3942E4B}">
                <a14:imgProps xmlns:a14="http://schemas.microsoft.com/office/drawing/2010/main">
                  <a14:imgLayer r:embed="rId4">
                    <a14:imgEffect>
                      <a14:artisticBlur radius="28"/>
                    </a14:imgEffect>
                  </a14:imgLayer>
                </a14:imgProps>
              </a:ext>
              <a:ext uri="{28A0092B-C50C-407E-A947-70E740481C1C}">
                <a14:useLocalDpi xmlns:a14="http://schemas.microsoft.com/office/drawing/2010/main" val="0"/>
              </a:ext>
            </a:extLst>
          </a:blip>
          <a:srcRect l="6365" t="3351" r="7090" b="10304"/>
          <a:stretch/>
        </p:blipFill>
        <p:spPr>
          <a:xfrm>
            <a:off x="309324" y="2094807"/>
            <a:ext cx="4960624" cy="2782536"/>
          </a:xfrm>
          <a:prstGeom prst="rect">
            <a:avLst/>
          </a:prstGeom>
          <a:ln w="38100">
            <a:solidFill>
              <a:srgbClr val="00B050"/>
            </a:solidFill>
          </a:ln>
        </p:spPr>
      </p:pic>
      <p:sp>
        <p:nvSpPr>
          <p:cNvPr id="8" name="テキスト ボックス 7"/>
          <p:cNvSpPr txBox="1"/>
          <p:nvPr/>
        </p:nvSpPr>
        <p:spPr>
          <a:xfrm>
            <a:off x="309324" y="5442463"/>
            <a:ext cx="4148377" cy="954107"/>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授業のはじまり</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dirty="0">
                <a:latin typeface="UD デジタル 教科書体 NK-B" panose="02020700000000000000" pitchFamily="18" charset="-128"/>
                <a:ea typeface="UD デジタル 教科書体 NK-B" panose="02020700000000000000" pitchFamily="18" charset="-128"/>
              </a:rPr>
              <a:t>背筋を伸ばす声かけ</a:t>
            </a:r>
          </a:p>
        </p:txBody>
      </p:sp>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5446" t="3151" r="8996" b="40849"/>
          <a:stretch/>
        </p:blipFill>
        <p:spPr>
          <a:xfrm>
            <a:off x="5685906" y="2078032"/>
            <a:ext cx="3192087" cy="2782536"/>
          </a:xfrm>
          <a:prstGeom prst="rect">
            <a:avLst/>
          </a:prstGeom>
          <a:ln w="38100">
            <a:solidFill>
              <a:srgbClr val="00B050"/>
            </a:solidFill>
          </a:ln>
        </p:spPr>
      </p:pic>
      <p:sp>
        <p:nvSpPr>
          <p:cNvPr id="10" name="テキスト ボックス 9"/>
          <p:cNvSpPr txBox="1"/>
          <p:nvPr/>
        </p:nvSpPr>
        <p:spPr>
          <a:xfrm>
            <a:off x="5685906" y="5316722"/>
            <a:ext cx="3441469" cy="954107"/>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シールを貼って</a:t>
            </a:r>
            <a:endParaRPr kumimoji="1" lang="en-US" altLang="ja-JP" sz="2800" dirty="0">
              <a:latin typeface="UD デジタル 教科書体 NK-B" panose="02020700000000000000" pitchFamily="18" charset="-128"/>
              <a:ea typeface="UD デジタル 教科書体 NK-B" panose="02020700000000000000" pitchFamily="18" charset="-128"/>
            </a:endParaRPr>
          </a:p>
          <a:p>
            <a:r>
              <a:rPr kumimoji="1" lang="ja-JP" altLang="en-US" sz="2800" b="1" dirty="0">
                <a:solidFill>
                  <a:srgbClr val="FF0000"/>
                </a:solidFill>
                <a:latin typeface="UD デジタル 教科書体 NK-B" panose="02020700000000000000" pitchFamily="18" charset="-128"/>
                <a:ea typeface="UD デジタル 教科書体 NK-B" panose="02020700000000000000" pitchFamily="18" charset="-128"/>
              </a:rPr>
              <a:t>可視化</a:t>
            </a:r>
          </a:p>
        </p:txBody>
      </p:sp>
      <p:sp>
        <p:nvSpPr>
          <p:cNvPr id="7" name="テキスト ボックス 6">
            <a:extLst>
              <a:ext uri="{FF2B5EF4-FFF2-40B4-BE49-F238E27FC236}">
                <a16:creationId xmlns:a16="http://schemas.microsoft.com/office/drawing/2014/main" id="{C86F73CB-A7E1-4D12-ABF4-A25C4D87A094}"/>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Ｃ中学校の各学年での取組</a:t>
            </a:r>
          </a:p>
        </p:txBody>
      </p:sp>
      <p:sp>
        <p:nvSpPr>
          <p:cNvPr id="11" name="テキスト ボックス 10">
            <a:extLst>
              <a:ext uri="{FF2B5EF4-FFF2-40B4-BE49-F238E27FC236}">
                <a16:creationId xmlns:a16="http://schemas.microsoft.com/office/drawing/2014/main" id="{45D4E6FA-D028-478D-BF16-351C4B805407}"/>
              </a:ext>
            </a:extLst>
          </p:cNvPr>
          <p:cNvSpPr txBox="1"/>
          <p:nvPr/>
        </p:nvSpPr>
        <p:spPr>
          <a:xfrm>
            <a:off x="-123414" y="923784"/>
            <a:ext cx="9079244" cy="584775"/>
          </a:xfrm>
          <a:prstGeom prst="rect">
            <a:avLst/>
          </a:prstGeom>
          <a:noFill/>
        </p:spPr>
        <p:txBody>
          <a:bodyPr wrap="square">
            <a:spAutoFit/>
          </a:bodyPr>
          <a:lstStyle/>
          <a:p>
            <a:pPr algn="ctr"/>
            <a:r>
              <a:rPr lang="ja-JP" altLang="en-US" sz="3200" dirty="0">
                <a:latin typeface="UD デジタル 教科書体 NK-R" panose="02020400000000000000" pitchFamily="18" charset="-128"/>
                <a:ea typeface="UD デジタル 教科書体 NK-R" panose="02020400000000000000" pitchFamily="18" charset="-128"/>
              </a:rPr>
              <a:t>１年生の目標「背中をピンと伸ばして座ろう」</a:t>
            </a:r>
          </a:p>
        </p:txBody>
      </p:sp>
      <p:sp>
        <p:nvSpPr>
          <p:cNvPr id="12" name="スライド番号プレースホルダー 3">
            <a:extLst>
              <a:ext uri="{FF2B5EF4-FFF2-40B4-BE49-F238E27FC236}">
                <a16:creationId xmlns:a16="http://schemas.microsoft.com/office/drawing/2014/main" id="{CF644C39-EA24-4049-9773-343B74D36EF7}"/>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25</a:t>
            </a:fld>
            <a:endParaRPr lang="ja-JP" altLang="en-US" dirty="0">
              <a:solidFill>
                <a:prstClr val="black">
                  <a:tint val="75000"/>
                </a:prstClr>
              </a:solidFill>
            </a:endParaRPr>
          </a:p>
        </p:txBody>
      </p:sp>
    </p:spTree>
    <p:extLst>
      <p:ext uri="{BB962C8B-B14F-4D97-AF65-F5344CB8AC3E}">
        <p14:creationId xmlns:p14="http://schemas.microsoft.com/office/powerpoint/2010/main" val="4021623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artisticBlur radius="25"/>
                    </a14:imgEffect>
                  </a14:imgLayer>
                </a14:imgProps>
              </a:ext>
              <a:ext uri="{28A0092B-C50C-407E-A947-70E740481C1C}">
                <a14:useLocalDpi xmlns:a14="http://schemas.microsoft.com/office/drawing/2010/main" val="0"/>
              </a:ext>
            </a:extLst>
          </a:blip>
          <a:srcRect l="42270" t="15499" r="1182" b="29392"/>
          <a:stretch/>
        </p:blipFill>
        <p:spPr>
          <a:xfrm>
            <a:off x="383127" y="4827919"/>
            <a:ext cx="2863043" cy="2012336"/>
          </a:xfrm>
          <a:ln w="38100">
            <a:solidFill>
              <a:srgbClr val="00B050"/>
            </a:solidFill>
          </a:ln>
        </p:spPr>
      </p:pic>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r="30583" b="38459"/>
          <a:stretch/>
        </p:blipFill>
        <p:spPr>
          <a:xfrm>
            <a:off x="4195790" y="2627683"/>
            <a:ext cx="1922511" cy="2891940"/>
          </a:xfrm>
          <a:prstGeom prst="rect">
            <a:avLst/>
          </a:prstGeom>
          <a:ln w="38100">
            <a:solidFill>
              <a:srgbClr val="00B050"/>
            </a:solidFill>
          </a:ln>
        </p:spPr>
      </p:pic>
      <p:pic>
        <p:nvPicPr>
          <p:cNvPr id="6" name="図 5"/>
          <p:cNvPicPr preferRelativeResize="0">
            <a:picLocks noChangeAspect="1"/>
          </p:cNvPicPr>
          <p:nvPr/>
        </p:nvPicPr>
        <p:blipFill rotWithShape="1">
          <a:blip r:embed="rId6"/>
          <a:srcRect r="53433"/>
          <a:stretch/>
        </p:blipFill>
        <p:spPr>
          <a:xfrm>
            <a:off x="6251802" y="2590477"/>
            <a:ext cx="2704028" cy="4232024"/>
          </a:xfrm>
          <a:prstGeom prst="rect">
            <a:avLst/>
          </a:prstGeom>
          <a:ln w="38100">
            <a:solidFill>
              <a:srgbClr val="00B050"/>
            </a:solidFill>
          </a:ln>
        </p:spPr>
      </p:pic>
      <p:sp>
        <p:nvSpPr>
          <p:cNvPr id="8" name="テキスト ボックス 7"/>
          <p:cNvSpPr txBox="1"/>
          <p:nvPr/>
        </p:nvSpPr>
        <p:spPr>
          <a:xfrm>
            <a:off x="335567" y="1968448"/>
            <a:ext cx="3860223" cy="523220"/>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行動前の</a:t>
            </a:r>
            <a:r>
              <a:rPr kumimoji="1" lang="ja-JP" altLang="en-US" sz="2800" b="1" dirty="0">
                <a:solidFill>
                  <a:srgbClr val="FF0000"/>
                </a:solidFill>
                <a:latin typeface="UD デジタル 教科書体 NK-B" panose="02020700000000000000" pitchFamily="18" charset="-128"/>
                <a:ea typeface="UD デジタル 教科書体 NK-B" panose="02020700000000000000" pitchFamily="18" charset="-128"/>
              </a:rPr>
              <a:t>手がかり</a:t>
            </a:r>
          </a:p>
        </p:txBody>
      </p:sp>
      <p:sp>
        <p:nvSpPr>
          <p:cNvPr id="10" name="楕円 9"/>
          <p:cNvSpPr/>
          <p:nvPr/>
        </p:nvSpPr>
        <p:spPr>
          <a:xfrm>
            <a:off x="2147593" y="5007815"/>
            <a:ext cx="1053192" cy="1520968"/>
          </a:xfrm>
          <a:prstGeom prst="ellipse">
            <a:avLst/>
          </a:prstGeom>
          <a:noFill/>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テキスト ボックス 11"/>
          <p:cNvSpPr txBox="1"/>
          <p:nvPr/>
        </p:nvSpPr>
        <p:spPr>
          <a:xfrm>
            <a:off x="4201289" y="1953736"/>
            <a:ext cx="3674404" cy="523220"/>
          </a:xfrm>
          <a:prstGeom prst="rect">
            <a:avLst/>
          </a:prstGeom>
          <a:noFill/>
        </p:spPr>
        <p:txBody>
          <a:bodyPr wrap="non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行動後の</a:t>
            </a:r>
            <a:r>
              <a:rPr kumimoji="1" lang="ja-JP" altLang="en-US" sz="2800" b="1" dirty="0">
                <a:solidFill>
                  <a:srgbClr val="FF0000"/>
                </a:solidFill>
                <a:latin typeface="UD デジタル 教科書体 NK-B" panose="02020700000000000000" pitchFamily="18" charset="-128"/>
                <a:ea typeface="UD デジタル 教科書体 NK-B" panose="02020700000000000000" pitchFamily="18" charset="-128"/>
              </a:rPr>
              <a:t>フィードバック</a:t>
            </a:r>
          </a:p>
        </p:txBody>
      </p:sp>
      <p:sp>
        <p:nvSpPr>
          <p:cNvPr id="13" name="テキスト ボックス 12"/>
          <p:cNvSpPr txBox="1"/>
          <p:nvPr/>
        </p:nvSpPr>
        <p:spPr>
          <a:xfrm>
            <a:off x="289467" y="4916659"/>
            <a:ext cx="2350800" cy="400110"/>
          </a:xfrm>
          <a:prstGeom prst="rect">
            <a:avLst/>
          </a:prstGeom>
          <a:noFill/>
        </p:spPr>
        <p:txBody>
          <a:bodyPr wrap="square" rtlCol="0">
            <a:spAutoFit/>
          </a:bodyPr>
          <a:lstStyle/>
          <a:p>
            <a:r>
              <a:rPr kumimoji="1" lang="ja-JP" altLang="en-US" sz="2000" dirty="0">
                <a:solidFill>
                  <a:schemeClr val="bg1"/>
                </a:solidFill>
                <a:latin typeface="UD デジタル 教科書体 NK-B" panose="02020700000000000000" pitchFamily="18" charset="-128"/>
                <a:ea typeface="UD デジタル 教科書体 NK-B" panose="02020700000000000000" pitchFamily="18" charset="-128"/>
              </a:rPr>
              <a:t>教科係が呼びかけ</a:t>
            </a:r>
          </a:p>
        </p:txBody>
      </p:sp>
      <p:sp>
        <p:nvSpPr>
          <p:cNvPr id="2" name="楕円 1">
            <a:extLst>
              <a:ext uri="{FF2B5EF4-FFF2-40B4-BE49-F238E27FC236}">
                <a16:creationId xmlns:a16="http://schemas.microsoft.com/office/drawing/2014/main" id="{A279C08B-AB40-F569-F46E-84736E4916D6}"/>
              </a:ext>
            </a:extLst>
          </p:cNvPr>
          <p:cNvSpPr/>
          <p:nvPr/>
        </p:nvSpPr>
        <p:spPr>
          <a:xfrm>
            <a:off x="4294118" y="3325567"/>
            <a:ext cx="866966" cy="2194056"/>
          </a:xfrm>
          <a:prstGeom prst="ellipse">
            <a:avLst/>
          </a:prstGeom>
          <a:noFill/>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978F5B09-574E-45F2-1F5C-263DFCD2C0A9}"/>
              </a:ext>
            </a:extLst>
          </p:cNvPr>
          <p:cNvSpPr/>
          <p:nvPr/>
        </p:nvSpPr>
        <p:spPr>
          <a:xfrm>
            <a:off x="6810897" y="2924944"/>
            <a:ext cx="866966" cy="3897557"/>
          </a:xfrm>
          <a:prstGeom prst="ellipse">
            <a:avLst/>
          </a:prstGeom>
          <a:noFill/>
          <a:ln w="762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1" name="図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127" y="2571291"/>
            <a:ext cx="2907543" cy="2055542"/>
          </a:xfrm>
          <a:prstGeom prst="rect">
            <a:avLst/>
          </a:prstGeom>
        </p:spPr>
      </p:pic>
      <p:sp>
        <p:nvSpPr>
          <p:cNvPr id="14" name="テキスト ボックス 13"/>
          <p:cNvSpPr txBox="1"/>
          <p:nvPr/>
        </p:nvSpPr>
        <p:spPr>
          <a:xfrm>
            <a:off x="435225" y="2926418"/>
            <a:ext cx="3528931" cy="584775"/>
          </a:xfrm>
          <a:prstGeom prst="rect">
            <a:avLst/>
          </a:prstGeom>
          <a:noFill/>
        </p:spPr>
        <p:txBody>
          <a:bodyPr wrap="square" rtlCol="0">
            <a:spAutoFit/>
          </a:bodyPr>
          <a:lstStyle/>
          <a:p>
            <a:r>
              <a:rPr kumimoji="1" lang="ja-JP" altLang="en-US" sz="3200" b="1" dirty="0">
                <a:latin typeface="Comic Sans MS" panose="030F0702030302020204" pitchFamily="66" charset="0"/>
              </a:rPr>
              <a:t>授業準備</a:t>
            </a:r>
            <a:r>
              <a:rPr kumimoji="1" lang="en-US" altLang="ja-JP" sz="3200" b="1" dirty="0">
                <a:latin typeface="Comic Sans MS" panose="030F0702030302020204" pitchFamily="66" charset="0"/>
              </a:rPr>
              <a:t>OK</a:t>
            </a:r>
            <a:r>
              <a:rPr kumimoji="1" lang="ja-JP" altLang="en-US" sz="3200" b="1" dirty="0">
                <a:latin typeface="Comic Sans MS" panose="030F0702030302020204" pitchFamily="66" charset="0"/>
              </a:rPr>
              <a:t>？</a:t>
            </a:r>
            <a:r>
              <a:rPr kumimoji="1" lang="en-US" altLang="ja-JP" sz="3200" b="1" dirty="0">
                <a:latin typeface="Comic Sans MS" panose="030F0702030302020204" pitchFamily="66" charset="0"/>
              </a:rPr>
              <a:t>  </a:t>
            </a:r>
            <a:endParaRPr kumimoji="1" lang="ja-JP" altLang="en-US" sz="3200" b="1" dirty="0">
              <a:latin typeface="Comic Sans MS" panose="030F0702030302020204" pitchFamily="66" charset="0"/>
            </a:endParaRPr>
          </a:p>
        </p:txBody>
      </p:sp>
      <p:sp>
        <p:nvSpPr>
          <p:cNvPr id="15" name="テキスト ボックス 14"/>
          <p:cNvSpPr txBox="1"/>
          <p:nvPr/>
        </p:nvSpPr>
        <p:spPr>
          <a:xfrm>
            <a:off x="364316" y="3821790"/>
            <a:ext cx="3304145" cy="800219"/>
          </a:xfrm>
          <a:prstGeom prst="rect">
            <a:avLst/>
          </a:prstGeom>
          <a:noFill/>
        </p:spPr>
        <p:txBody>
          <a:bodyPr wrap="square" rtlCol="0">
            <a:spAutoFit/>
          </a:bodyPr>
          <a:lstStyle/>
          <a:p>
            <a:r>
              <a:rPr kumimoji="1" lang="en-US" altLang="ja-JP" sz="2800" b="1" dirty="0">
                <a:solidFill>
                  <a:srgbClr val="0000FF"/>
                </a:solidFill>
                <a:latin typeface="Comic Sans MS" panose="030F0702030302020204" pitchFamily="66" charset="0"/>
              </a:rPr>
              <a:t>Are you ready</a:t>
            </a:r>
            <a:r>
              <a:rPr kumimoji="1" lang="en-US" altLang="ja-JP" sz="2800" b="1" dirty="0">
                <a:solidFill>
                  <a:srgbClr val="0000FF"/>
                </a:solidFill>
              </a:rPr>
              <a:t>?</a:t>
            </a:r>
          </a:p>
          <a:p>
            <a:endParaRPr kumimoji="1" lang="ja-JP" altLang="en-US" b="1" dirty="0"/>
          </a:p>
        </p:txBody>
      </p:sp>
      <p:sp>
        <p:nvSpPr>
          <p:cNvPr id="16" name="テキスト ボックス 15">
            <a:extLst>
              <a:ext uri="{FF2B5EF4-FFF2-40B4-BE49-F238E27FC236}">
                <a16:creationId xmlns:a16="http://schemas.microsoft.com/office/drawing/2014/main" id="{996C5060-E1D6-4A91-BE56-E87A0042815D}"/>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Ｃ中学校の各学年での取組</a:t>
            </a:r>
          </a:p>
        </p:txBody>
      </p:sp>
      <p:sp>
        <p:nvSpPr>
          <p:cNvPr id="17" name="テキスト ボックス 16">
            <a:extLst>
              <a:ext uri="{FF2B5EF4-FFF2-40B4-BE49-F238E27FC236}">
                <a16:creationId xmlns:a16="http://schemas.microsoft.com/office/drawing/2014/main" id="{A14A1F95-F89E-4B19-8128-9074CC54ABBB}"/>
              </a:ext>
            </a:extLst>
          </p:cNvPr>
          <p:cNvSpPr txBox="1"/>
          <p:nvPr/>
        </p:nvSpPr>
        <p:spPr>
          <a:xfrm>
            <a:off x="329565" y="709523"/>
            <a:ext cx="9024080" cy="1077218"/>
          </a:xfrm>
          <a:prstGeom prst="rect">
            <a:avLst/>
          </a:prstGeom>
          <a:noFill/>
        </p:spPr>
        <p:txBody>
          <a:bodyPr wrap="square">
            <a:spAutoFit/>
          </a:bodyPr>
          <a:lstStyle/>
          <a:p>
            <a:r>
              <a:rPr lang="ja-JP" altLang="en-US" sz="3200" dirty="0">
                <a:latin typeface="UD デジタル 教科書体 NK-R" panose="02020400000000000000" pitchFamily="18" charset="-128"/>
                <a:ea typeface="UD デジタル 教科書体 NK-R" panose="02020400000000000000" pitchFamily="18" charset="-128"/>
              </a:rPr>
              <a:t>２年生</a:t>
            </a:r>
            <a:endParaRPr lang="en-US" altLang="ja-JP" sz="3200" dirty="0">
              <a:latin typeface="UD デジタル 教科書体 NK-R" panose="02020400000000000000" pitchFamily="18" charset="-128"/>
              <a:ea typeface="UD デジタル 教科書体 NK-R" panose="02020400000000000000" pitchFamily="18" charset="-128"/>
            </a:endParaRPr>
          </a:p>
          <a:p>
            <a:r>
              <a:rPr lang="ja-JP" altLang="en-US" sz="3200" dirty="0">
                <a:latin typeface="UD デジタル 教科書体 NK-R" panose="02020400000000000000" pitchFamily="18" charset="-128"/>
                <a:ea typeface="UD デジタル 教科書体 NK-R" panose="02020400000000000000" pitchFamily="18" charset="-128"/>
              </a:rPr>
              <a:t>「次の授業の準備をしてから休み時間にしよう</a:t>
            </a:r>
          </a:p>
        </p:txBody>
      </p:sp>
      <p:sp>
        <p:nvSpPr>
          <p:cNvPr id="18" name="スライド番号プレースホルダー 3">
            <a:extLst>
              <a:ext uri="{FF2B5EF4-FFF2-40B4-BE49-F238E27FC236}">
                <a16:creationId xmlns:a16="http://schemas.microsoft.com/office/drawing/2014/main" id="{279612CB-25BB-4EF6-8330-60A6CC10A99D}"/>
              </a:ext>
            </a:extLst>
          </p:cNvPr>
          <p:cNvSpPr>
            <a:spLocks noGrp="1"/>
          </p:cNvSpPr>
          <p:nvPr>
            <p:ph type="sldNum" sz="quarter" idx="12"/>
          </p:nvPr>
        </p:nvSpPr>
        <p:spPr>
          <a:xfrm>
            <a:off x="6822230" y="6429374"/>
            <a:ext cx="2133600" cy="365125"/>
          </a:xfrm>
        </p:spPr>
        <p:txBody>
          <a:bodyPr/>
          <a:lstStyle/>
          <a:p>
            <a:fld id="{D2D8002D-B5B0-4BAC-B1F6-782DDCCE6D9C}" type="slidenum">
              <a:rPr lang="ja-JP" altLang="en-US" smtClean="0">
                <a:solidFill>
                  <a:prstClr val="black">
                    <a:tint val="75000"/>
                  </a:prstClr>
                </a:solidFill>
              </a:rPr>
              <a:pPr/>
              <a:t>26</a:t>
            </a:fld>
            <a:endParaRPr lang="ja-JP" altLang="en-US" dirty="0">
              <a:solidFill>
                <a:prstClr val="black">
                  <a:tint val="75000"/>
                </a:prstClr>
              </a:solidFill>
            </a:endParaRPr>
          </a:p>
        </p:txBody>
      </p:sp>
    </p:spTree>
    <p:extLst>
      <p:ext uri="{BB962C8B-B14F-4D97-AF65-F5344CB8AC3E}">
        <p14:creationId xmlns:p14="http://schemas.microsoft.com/office/powerpoint/2010/main" val="418969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5080320" y="2185700"/>
            <a:ext cx="3865368" cy="523220"/>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発表に意欲と自信が！</a:t>
            </a:r>
          </a:p>
        </p:txBody>
      </p:sp>
      <p:pic>
        <p:nvPicPr>
          <p:cNvPr id="5" name="コンテンツ プレースホルダー 4"/>
          <p:cNvPicPr>
            <a:picLocks noGrp="1" noChangeAspect="1"/>
          </p:cNvPicPr>
          <p:nvPr>
            <p:ph idx="1"/>
          </p:nvPr>
        </p:nvPicPr>
        <p:blipFill>
          <a:blip r:embed="rId3">
            <a:extLst>
              <a:ext uri="{BEBA8EAE-BF5A-486C-A8C5-ECC9F3942E4B}">
                <a14:imgProps xmlns:a14="http://schemas.microsoft.com/office/drawing/2010/main">
                  <a14:imgLayer r:embed="rId4">
                    <a14:imgEffect>
                      <a14:artisticBlur radius="35"/>
                    </a14:imgEffect>
                  </a14:imgLayer>
                </a14:imgProps>
              </a:ext>
            </a:extLst>
          </a:blip>
          <a:stretch>
            <a:fillRect/>
          </a:stretch>
        </p:blipFill>
        <p:spPr>
          <a:xfrm>
            <a:off x="296520" y="2798913"/>
            <a:ext cx="3401768" cy="1913494"/>
          </a:xfrm>
          <a:prstGeom prst="rect">
            <a:avLst/>
          </a:prstGeom>
          <a:ln w="38100">
            <a:solidFill>
              <a:srgbClr val="00B050"/>
            </a:solidFill>
          </a:ln>
        </p:spPr>
      </p:pic>
      <p:pic>
        <p:nvPicPr>
          <p:cNvPr id="7" name="図 6"/>
          <p:cNvPicPr preferRelativeResize="0">
            <a:picLocks noChangeAspect="1"/>
          </p:cNvPicPr>
          <p:nvPr/>
        </p:nvPicPr>
        <p:blipFill>
          <a:blip r:embed="rId5">
            <a:extLst>
              <a:ext uri="{BEBA8EAE-BF5A-486C-A8C5-ECC9F3942E4B}">
                <a14:imgProps xmlns:a14="http://schemas.microsoft.com/office/drawing/2010/main">
                  <a14:imgLayer r:embed="rId6">
                    <a14:imgEffect>
                      <a14:artisticBlur radius="35"/>
                    </a14:imgEffect>
                  </a14:imgLayer>
                </a14:imgProps>
              </a:ext>
            </a:extLst>
          </a:blip>
          <a:stretch>
            <a:fillRect/>
          </a:stretch>
        </p:blipFill>
        <p:spPr>
          <a:xfrm>
            <a:off x="310205" y="4850849"/>
            <a:ext cx="3369746" cy="1895482"/>
          </a:xfrm>
          <a:prstGeom prst="rect">
            <a:avLst/>
          </a:prstGeom>
          <a:ln w="38100">
            <a:solidFill>
              <a:srgbClr val="00B050"/>
            </a:solidFill>
          </a:ln>
        </p:spPr>
      </p:pic>
      <p:sp>
        <p:nvSpPr>
          <p:cNvPr id="2" name="右矢印 1"/>
          <p:cNvSpPr/>
          <p:nvPr/>
        </p:nvSpPr>
        <p:spPr>
          <a:xfrm>
            <a:off x="4048275" y="4481839"/>
            <a:ext cx="854531" cy="738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16677" y="2226193"/>
            <a:ext cx="3950983" cy="523220"/>
          </a:xfrm>
          <a:prstGeom prst="rect">
            <a:avLst/>
          </a:prstGeom>
          <a:noFill/>
        </p:spPr>
        <p:txBody>
          <a:bodyPr wrap="squar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個別にヒントを</a:t>
            </a:r>
            <a:r>
              <a:rPr kumimoji="1" lang="en-US" altLang="ja-JP" sz="2800" dirty="0">
                <a:latin typeface="UD デジタル 教科書体 NK-B" panose="02020700000000000000" pitchFamily="18" charset="-128"/>
                <a:ea typeface="UD デジタル 教科書体 NK-B" panose="02020700000000000000" pitchFamily="18" charset="-128"/>
              </a:rPr>
              <a:t>……</a:t>
            </a:r>
            <a:endParaRPr kumimoji="1" lang="ja-JP" altLang="en-US" sz="2800" dirty="0">
              <a:latin typeface="UD デジタル 教科書体 NK-B" panose="02020700000000000000" pitchFamily="18" charset="-128"/>
              <a:ea typeface="UD デジタル 教科書体 NK-B" panose="02020700000000000000" pitchFamily="18" charset="-128"/>
            </a:endParaRPr>
          </a:p>
        </p:txBody>
      </p:sp>
      <p:grpSp>
        <p:nvGrpSpPr>
          <p:cNvPr id="15" name="グループ化 14">
            <a:extLst>
              <a:ext uri="{FF2B5EF4-FFF2-40B4-BE49-F238E27FC236}">
                <a16:creationId xmlns:a16="http://schemas.microsoft.com/office/drawing/2014/main" id="{FCD7F8C1-7D58-49AB-9F9F-34A590FCAB7D}"/>
              </a:ext>
            </a:extLst>
          </p:cNvPr>
          <p:cNvGrpSpPr/>
          <p:nvPr/>
        </p:nvGrpSpPr>
        <p:grpSpPr>
          <a:xfrm>
            <a:off x="5088331" y="2708920"/>
            <a:ext cx="3249633" cy="2093481"/>
            <a:chOff x="5128963" y="2227740"/>
            <a:chExt cx="3249633" cy="2093481"/>
          </a:xfrm>
        </p:grpSpPr>
        <p:pic>
          <p:nvPicPr>
            <p:cNvPr id="3" name="図 2"/>
            <p:cNvPicPr>
              <a:picLocks noChangeAspect="1"/>
            </p:cNvPicPr>
            <p:nvPr/>
          </p:nvPicPr>
          <p:blipFill rotWithShape="1">
            <a:blip r:embed="rId7">
              <a:extLst>
                <a:ext uri="{BEBA8EAE-BF5A-486C-A8C5-ECC9F3942E4B}">
                  <a14:imgProps xmlns:a14="http://schemas.microsoft.com/office/drawing/2010/main">
                    <a14:imgLayer r:embed="rId8">
                      <a14:imgEffect>
                        <a14:artisticBlur radius="30"/>
                      </a14:imgEffect>
                    </a14:imgLayer>
                  </a14:imgProps>
                </a:ext>
                <a:ext uri="{28A0092B-C50C-407E-A947-70E740481C1C}">
                  <a14:useLocalDpi xmlns:a14="http://schemas.microsoft.com/office/drawing/2010/main" val="0"/>
                </a:ext>
              </a:extLst>
            </a:blip>
            <a:srcRect l="27272" t="7879" r="17886" b="29280"/>
            <a:stretch/>
          </p:blipFill>
          <p:spPr>
            <a:xfrm>
              <a:off x="5128963" y="2227740"/>
              <a:ext cx="3249633" cy="2093481"/>
            </a:xfrm>
            <a:prstGeom prst="rect">
              <a:avLst/>
            </a:prstGeom>
            <a:ln w="38100">
              <a:solidFill>
                <a:srgbClr val="00B050"/>
              </a:solidFill>
            </a:ln>
          </p:spPr>
        </p:pic>
        <p:sp>
          <p:nvSpPr>
            <p:cNvPr id="10" name="楕円 9">
              <a:extLst>
                <a:ext uri="{FF2B5EF4-FFF2-40B4-BE49-F238E27FC236}">
                  <a16:creationId xmlns:a16="http://schemas.microsoft.com/office/drawing/2014/main" id="{758D76BA-511B-19EC-40CA-F4C31E13BAD2}"/>
                </a:ext>
              </a:extLst>
            </p:cNvPr>
            <p:cNvSpPr/>
            <p:nvPr/>
          </p:nvSpPr>
          <p:spPr>
            <a:xfrm>
              <a:off x="6439335" y="2717201"/>
              <a:ext cx="777309" cy="1187824"/>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F246293D-397C-4185-BB66-2FA187D9A038}"/>
              </a:ext>
            </a:extLst>
          </p:cNvPr>
          <p:cNvGrpSpPr/>
          <p:nvPr/>
        </p:nvGrpSpPr>
        <p:grpSpPr>
          <a:xfrm>
            <a:off x="5088332" y="4945863"/>
            <a:ext cx="3249633" cy="1827919"/>
            <a:chOff x="5292080" y="4577483"/>
            <a:chExt cx="3249633" cy="1827919"/>
          </a:xfrm>
        </p:grpSpPr>
        <p:pic>
          <p:nvPicPr>
            <p:cNvPr id="8" name="図 7"/>
            <p:cNvPicPr preferRelativeResize="0">
              <a:picLocks noChangeAspect="1"/>
            </p:cNvPicPr>
            <p:nvPr/>
          </p:nvPicPr>
          <p:blipFill>
            <a:blip r:embed="rId9">
              <a:extLst>
                <a:ext uri="{BEBA8EAE-BF5A-486C-A8C5-ECC9F3942E4B}">
                  <a14:imgProps xmlns:a14="http://schemas.microsoft.com/office/drawing/2010/main">
                    <a14:imgLayer r:embed="rId10">
                      <a14:imgEffect>
                        <a14:artisticBlur radius="35"/>
                      </a14:imgEffect>
                    </a14:imgLayer>
                  </a14:imgProps>
                </a:ext>
              </a:extLst>
            </a:blip>
            <a:stretch>
              <a:fillRect/>
            </a:stretch>
          </p:blipFill>
          <p:spPr>
            <a:xfrm>
              <a:off x="5292080" y="4577483"/>
              <a:ext cx="3249633" cy="1827919"/>
            </a:xfrm>
            <a:prstGeom prst="rect">
              <a:avLst/>
            </a:prstGeom>
            <a:ln w="38100">
              <a:solidFill>
                <a:srgbClr val="00B050"/>
              </a:solidFill>
            </a:ln>
          </p:spPr>
        </p:pic>
        <p:sp>
          <p:nvSpPr>
            <p:cNvPr id="11" name="楕円 10">
              <a:extLst>
                <a:ext uri="{FF2B5EF4-FFF2-40B4-BE49-F238E27FC236}">
                  <a16:creationId xmlns:a16="http://schemas.microsoft.com/office/drawing/2014/main" id="{5F82D28A-44B0-851B-9C03-44D15A4AA76B}"/>
                </a:ext>
              </a:extLst>
            </p:cNvPr>
            <p:cNvSpPr/>
            <p:nvPr/>
          </p:nvSpPr>
          <p:spPr>
            <a:xfrm>
              <a:off x="6186761" y="4810682"/>
              <a:ext cx="1159096" cy="1570227"/>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5489D32C-E76C-412F-AD1D-7AFFBE4CF521}"/>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Ｃ中学校の各学年での取組</a:t>
            </a:r>
          </a:p>
        </p:txBody>
      </p:sp>
      <p:sp>
        <p:nvSpPr>
          <p:cNvPr id="13" name="テキスト ボックス 12">
            <a:extLst>
              <a:ext uri="{FF2B5EF4-FFF2-40B4-BE49-F238E27FC236}">
                <a16:creationId xmlns:a16="http://schemas.microsoft.com/office/drawing/2014/main" id="{516DE83B-41B9-4DBA-B938-60E7A7146743}"/>
              </a:ext>
            </a:extLst>
          </p:cNvPr>
          <p:cNvSpPr txBox="1"/>
          <p:nvPr/>
        </p:nvSpPr>
        <p:spPr>
          <a:xfrm>
            <a:off x="458887" y="591290"/>
            <a:ext cx="8460431" cy="1569660"/>
          </a:xfrm>
          <a:prstGeom prst="rect">
            <a:avLst/>
          </a:prstGeom>
          <a:noFill/>
        </p:spPr>
        <p:txBody>
          <a:bodyPr wrap="square">
            <a:spAutoFit/>
          </a:bodyPr>
          <a:lstStyle/>
          <a:p>
            <a:r>
              <a:rPr lang="ja-JP" altLang="en-US" sz="3200" dirty="0">
                <a:latin typeface="UD デジタル 教科書体 NK-R" panose="02020400000000000000" pitchFamily="18" charset="-128"/>
                <a:ea typeface="UD デジタル 教科書体 NK-R" panose="02020400000000000000" pitchFamily="18" charset="-128"/>
              </a:rPr>
              <a:t>３年生</a:t>
            </a:r>
            <a:endParaRPr lang="en-US" altLang="ja-JP" sz="3200" dirty="0">
              <a:latin typeface="UD デジタル 教科書体 NK-R" panose="02020400000000000000" pitchFamily="18" charset="-128"/>
              <a:ea typeface="UD デジタル 教科書体 NK-R" panose="02020400000000000000" pitchFamily="18" charset="-128"/>
            </a:endParaRPr>
          </a:p>
          <a:p>
            <a:r>
              <a:rPr lang="ja-JP" altLang="en-US" sz="3200" dirty="0">
                <a:latin typeface="UD デジタル 教科書体 NK-R" panose="02020400000000000000" pitchFamily="18" charset="-128"/>
                <a:ea typeface="UD デジタル 教科書体 NK-R" panose="02020400000000000000" pitchFamily="18" charset="-128"/>
              </a:rPr>
              <a:t>「わからないことを調べたり、　確認・訂正をしたりしよう」</a:t>
            </a:r>
          </a:p>
        </p:txBody>
      </p:sp>
      <p:sp>
        <p:nvSpPr>
          <p:cNvPr id="16" name="スライド番号プレースホルダー 3">
            <a:extLst>
              <a:ext uri="{FF2B5EF4-FFF2-40B4-BE49-F238E27FC236}">
                <a16:creationId xmlns:a16="http://schemas.microsoft.com/office/drawing/2014/main" id="{90963CC1-DC24-4FE7-B0EF-57A81C69C04A}"/>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27</a:t>
            </a:fld>
            <a:endParaRPr lang="ja-JP" altLang="en-US" dirty="0">
              <a:solidFill>
                <a:prstClr val="black">
                  <a:tint val="75000"/>
                </a:prstClr>
              </a:solidFill>
            </a:endParaRPr>
          </a:p>
        </p:txBody>
      </p:sp>
    </p:spTree>
    <p:extLst>
      <p:ext uri="{BB962C8B-B14F-4D97-AF65-F5344CB8AC3E}">
        <p14:creationId xmlns:p14="http://schemas.microsoft.com/office/powerpoint/2010/main" val="3947332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ECC4612B-252C-2049-2784-300074B44897}"/>
              </a:ext>
            </a:extLst>
          </p:cNvPr>
          <p:cNvGraphicFramePr>
            <a:graphicFrameLocks/>
          </p:cNvGraphicFramePr>
          <p:nvPr/>
        </p:nvGraphicFramePr>
        <p:xfrm>
          <a:off x="161365" y="1470212"/>
          <a:ext cx="8839200" cy="5235387"/>
        </p:xfrm>
        <a:graphic>
          <a:graphicData uri="http://schemas.openxmlformats.org/drawingml/2006/chart">
            <c:chart xmlns:c="http://schemas.openxmlformats.org/drawingml/2006/chart" xmlns:r="http://schemas.openxmlformats.org/officeDocument/2006/relationships" r:id="rId3"/>
          </a:graphicData>
        </a:graphic>
      </p:graphicFrame>
      <p:sp>
        <p:nvSpPr>
          <p:cNvPr id="5" name="スライド番号プレースホルダー 3">
            <a:extLst>
              <a:ext uri="{FF2B5EF4-FFF2-40B4-BE49-F238E27FC236}">
                <a16:creationId xmlns:a16="http://schemas.microsoft.com/office/drawing/2014/main" id="{53924593-F741-4EAB-AAA8-BDD1F0CD90E8}"/>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28</a:t>
            </a:fld>
            <a:endParaRPr lang="ja-JP" altLang="en-US" dirty="0">
              <a:solidFill>
                <a:prstClr val="black">
                  <a:tint val="75000"/>
                </a:prstClr>
              </a:solidFill>
            </a:endParaRPr>
          </a:p>
        </p:txBody>
      </p:sp>
      <p:sp>
        <p:nvSpPr>
          <p:cNvPr id="6" name="テキスト ボックス 5">
            <a:extLst>
              <a:ext uri="{FF2B5EF4-FFF2-40B4-BE49-F238E27FC236}">
                <a16:creationId xmlns:a16="http://schemas.microsoft.com/office/drawing/2014/main" id="{82398378-A1DC-445B-B75E-6BF1527AFD09}"/>
              </a:ext>
            </a:extLst>
          </p:cNvPr>
          <p:cNvSpPr txBox="1"/>
          <p:nvPr/>
        </p:nvSpPr>
        <p:spPr>
          <a:xfrm>
            <a:off x="224682" y="35499"/>
            <a:ext cx="8731148" cy="646331"/>
          </a:xfrm>
          <a:prstGeom prst="rect">
            <a:avLst/>
          </a:prstGeom>
          <a:solidFill>
            <a:schemeClr val="accent3">
              <a:lumMod val="40000"/>
              <a:lumOff val="60000"/>
            </a:schemeClr>
          </a:solidFill>
        </p:spPr>
        <p:txBody>
          <a:bodyPr wrap="square">
            <a:spAutoFit/>
          </a:bodyPr>
          <a:lstStyle/>
          <a:p>
            <a:pPr algn="ctr"/>
            <a:r>
              <a:rPr lang="ja-JP" altLang="en-US" sz="3600" b="1" dirty="0">
                <a:latin typeface="UD デジタル 教科書体 NK-R" panose="02020400000000000000" pitchFamily="18" charset="-128"/>
                <a:ea typeface="UD デジタル 教科書体 NK-R" panose="02020400000000000000" pitchFamily="18" charset="-128"/>
              </a:rPr>
              <a:t>Ｃ中学校の取組の成果</a:t>
            </a:r>
          </a:p>
        </p:txBody>
      </p:sp>
    </p:spTree>
    <p:extLst>
      <p:ext uri="{BB962C8B-B14F-4D97-AF65-F5344CB8AC3E}">
        <p14:creationId xmlns:p14="http://schemas.microsoft.com/office/powerpoint/2010/main" val="219230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7"/>
          <p:cNvSpPr>
            <a:spLocks noChangeArrowheads="1"/>
          </p:cNvSpPr>
          <p:nvPr/>
        </p:nvSpPr>
        <p:spPr bwMode="auto">
          <a:xfrm>
            <a:off x="84763" y="1913994"/>
            <a:ext cx="2808902" cy="1287888"/>
          </a:xfrm>
          <a:prstGeom prst="roundRect">
            <a:avLst>
              <a:gd name="adj" fmla="val 675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endPar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4" name="AutoShape 6"/>
          <p:cNvSpPr>
            <a:spLocks noChangeArrowheads="1"/>
          </p:cNvSpPr>
          <p:nvPr/>
        </p:nvSpPr>
        <p:spPr bwMode="auto">
          <a:xfrm>
            <a:off x="6356595" y="1943175"/>
            <a:ext cx="2607893" cy="1258707"/>
          </a:xfrm>
          <a:prstGeom prst="roundRect">
            <a:avLst>
              <a:gd name="adj" fmla="val 604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 name="Freeform 4"/>
          <p:cNvSpPr>
            <a:spLocks/>
          </p:cNvSpPr>
          <p:nvPr/>
        </p:nvSpPr>
        <p:spPr bwMode="auto">
          <a:xfrm>
            <a:off x="3375784" y="1978555"/>
            <a:ext cx="2365206" cy="927883"/>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a:t>
            </a:r>
          </a:p>
        </p:txBody>
      </p:sp>
      <p:sp>
        <p:nvSpPr>
          <p:cNvPr id="27" name="Rectangle 8"/>
          <p:cNvSpPr>
            <a:spLocks noChangeArrowheads="1"/>
          </p:cNvSpPr>
          <p:nvPr/>
        </p:nvSpPr>
        <p:spPr bwMode="auto">
          <a:xfrm>
            <a:off x="5961502" y="4193914"/>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rPr>
              <a:t>　</a:t>
            </a:r>
            <a:endParaRPr kumimoji="1" lang="ja-JP"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Freeform 12"/>
          <p:cNvSpPr>
            <a:spLocks/>
          </p:cNvSpPr>
          <p:nvPr/>
        </p:nvSpPr>
        <p:spPr bwMode="auto">
          <a:xfrm>
            <a:off x="2955048" y="2262316"/>
            <a:ext cx="371202"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9" name="Freeform 14"/>
          <p:cNvSpPr>
            <a:spLocks/>
          </p:cNvSpPr>
          <p:nvPr/>
        </p:nvSpPr>
        <p:spPr bwMode="auto">
          <a:xfrm>
            <a:off x="5798740" y="2262316"/>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30" name="Text Box 18"/>
          <p:cNvSpPr txBox="1">
            <a:spLocks noChangeArrowheads="1"/>
          </p:cNvSpPr>
          <p:nvPr/>
        </p:nvSpPr>
        <p:spPr bwMode="auto">
          <a:xfrm>
            <a:off x="573356" y="1452329"/>
            <a:ext cx="1805834"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行動の前</a:t>
            </a:r>
          </a:p>
        </p:txBody>
      </p:sp>
      <p:sp>
        <p:nvSpPr>
          <p:cNvPr id="31" name="Text Box 19"/>
          <p:cNvSpPr txBox="1">
            <a:spLocks noChangeArrowheads="1"/>
          </p:cNvSpPr>
          <p:nvPr/>
        </p:nvSpPr>
        <p:spPr bwMode="auto">
          <a:xfrm>
            <a:off x="3732694" y="1453137"/>
            <a:ext cx="1602204"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a:t>
            </a:r>
          </a:p>
        </p:txBody>
      </p:sp>
      <p:sp>
        <p:nvSpPr>
          <p:cNvPr id="32" name="Text Box 20"/>
          <p:cNvSpPr txBox="1">
            <a:spLocks noChangeArrowheads="1"/>
          </p:cNvSpPr>
          <p:nvPr/>
        </p:nvSpPr>
        <p:spPr bwMode="auto">
          <a:xfrm>
            <a:off x="6910060" y="1463520"/>
            <a:ext cx="1923462"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行動の後</a:t>
            </a:r>
          </a:p>
        </p:txBody>
      </p:sp>
      <p:pic>
        <p:nvPicPr>
          <p:cNvPr id="3" name="図 2">
            <a:extLst>
              <a:ext uri="{FF2B5EF4-FFF2-40B4-BE49-F238E27FC236}">
                <a16:creationId xmlns:a16="http://schemas.microsoft.com/office/drawing/2014/main" id="{E9C4EA67-C4A3-4469-A7F8-41DF24B2A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370" y="3125600"/>
            <a:ext cx="1949202" cy="1399527"/>
          </a:xfrm>
          <a:prstGeom prst="rect">
            <a:avLst/>
          </a:prstGeom>
        </p:spPr>
      </p:pic>
      <p:sp>
        <p:nvSpPr>
          <p:cNvPr id="8" name="正方形/長方形 7">
            <a:extLst>
              <a:ext uri="{FF2B5EF4-FFF2-40B4-BE49-F238E27FC236}">
                <a16:creationId xmlns:a16="http://schemas.microsoft.com/office/drawing/2014/main" id="{9C9C826C-22A1-4C15-972C-3A7B290B0B34}"/>
              </a:ext>
            </a:extLst>
          </p:cNvPr>
          <p:cNvSpPr/>
          <p:nvPr/>
        </p:nvSpPr>
        <p:spPr>
          <a:xfrm>
            <a:off x="356364" y="5675764"/>
            <a:ext cx="4572000" cy="156966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望ましい行動を</a:t>
            </a:r>
            <a:endParaRPr kumimoji="1" lang="en-US" altLang="ja-JP"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「引き出す工夫」</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6DEF8006-2F94-430C-9B0B-B82ED488F65A}"/>
              </a:ext>
            </a:extLst>
          </p:cNvPr>
          <p:cNvSpPr/>
          <p:nvPr/>
        </p:nvSpPr>
        <p:spPr>
          <a:xfrm>
            <a:off x="6356595" y="5629597"/>
            <a:ext cx="390537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「繰り返し</a:t>
            </a:r>
            <a:endParaRPr kumimoji="1" lang="en-US" altLang="ja-JP"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rPr>
              <a:t>やすくする工夫」</a:t>
            </a:r>
          </a:p>
        </p:txBody>
      </p:sp>
      <p:sp>
        <p:nvSpPr>
          <p:cNvPr id="34" name="正方形/長方形 33">
            <a:extLst>
              <a:ext uri="{FF2B5EF4-FFF2-40B4-BE49-F238E27FC236}">
                <a16:creationId xmlns:a16="http://schemas.microsoft.com/office/drawing/2014/main" id="{9F248B03-6AB3-4499-8C46-37B33AB565B3}"/>
              </a:ext>
            </a:extLst>
          </p:cNvPr>
          <p:cNvSpPr/>
          <p:nvPr/>
        </p:nvSpPr>
        <p:spPr>
          <a:xfrm>
            <a:off x="0" y="-49248"/>
            <a:ext cx="9144000" cy="10559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望ましい行動に着目する</a:t>
            </a:r>
          </a:p>
        </p:txBody>
      </p:sp>
      <p:sp>
        <p:nvSpPr>
          <p:cNvPr id="2" name="矢印: 下 1">
            <a:extLst>
              <a:ext uri="{FF2B5EF4-FFF2-40B4-BE49-F238E27FC236}">
                <a16:creationId xmlns:a16="http://schemas.microsoft.com/office/drawing/2014/main" id="{33F453DE-21E2-4B81-94F5-4467B1F85BB1}"/>
              </a:ext>
            </a:extLst>
          </p:cNvPr>
          <p:cNvSpPr/>
          <p:nvPr/>
        </p:nvSpPr>
        <p:spPr>
          <a:xfrm rot="10800000">
            <a:off x="4119259" y="4633125"/>
            <a:ext cx="905481" cy="5792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D583E526-C19B-49D7-B781-53D0D7FE4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7406" y="2925770"/>
            <a:ext cx="1468326" cy="1707355"/>
          </a:xfrm>
          <a:prstGeom prst="rect">
            <a:avLst/>
          </a:prstGeom>
        </p:spPr>
      </p:pic>
      <p:sp>
        <p:nvSpPr>
          <p:cNvPr id="4" name="正方形/長方形 3">
            <a:extLst>
              <a:ext uri="{FF2B5EF4-FFF2-40B4-BE49-F238E27FC236}">
                <a16:creationId xmlns:a16="http://schemas.microsoft.com/office/drawing/2014/main" id="{5914E1A6-A511-402F-B499-35D2F3DDA383}"/>
              </a:ext>
            </a:extLst>
          </p:cNvPr>
          <p:cNvSpPr/>
          <p:nvPr/>
        </p:nvSpPr>
        <p:spPr>
          <a:xfrm>
            <a:off x="573356" y="5404863"/>
            <a:ext cx="7910472" cy="1384995"/>
          </a:xfrm>
          <a:prstGeom prst="rect">
            <a:avLst/>
          </a:prstGeom>
          <a:ln>
            <a:solidFill>
              <a:schemeClr val="tx1"/>
            </a:solidFill>
          </a:ln>
        </p:spPr>
        <p:txBody>
          <a:bodyPr wrap="square">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まずは、</a:t>
            </a:r>
            <a:r>
              <a:rPr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「ちょっと頑張れば」</a:t>
            </a:r>
            <a:r>
              <a:rPr lang="ja-JP" altLang="en-US" sz="2800" dirty="0">
                <a:solidFill>
                  <a:srgbClr val="002060"/>
                </a:solidFill>
                <a:latin typeface="UD デジタル 教科書体 NK-R" panose="02020400000000000000" pitchFamily="18" charset="-128"/>
                <a:ea typeface="UD デジタル 教科書体 NK-R" panose="02020400000000000000" pitchFamily="18" charset="-128"/>
              </a:rPr>
              <a:t>　手</a:t>
            </a:r>
            <a:r>
              <a:rPr lang="ja-JP" altLang="en-US" sz="2800" dirty="0">
                <a:latin typeface="UD デジタル 教科書体 NK-R" panose="02020400000000000000" pitchFamily="18" charset="-128"/>
                <a:ea typeface="UD デジタル 教科書体 NK-R" panose="02020400000000000000" pitchFamily="18" charset="-128"/>
              </a:rPr>
              <a:t>が届きそうな目標を設定する。</a:t>
            </a:r>
            <a:endParaRPr lang="en-US" altLang="ja-JP" sz="2800" dirty="0">
              <a:latin typeface="UD デジタル 教科書体 NK-R" panose="02020400000000000000" pitchFamily="18" charset="-128"/>
              <a:ea typeface="UD デジタル 教科書体 NK-R" panose="02020400000000000000" pitchFamily="18" charset="-128"/>
            </a:endParaRPr>
          </a:p>
          <a:p>
            <a:r>
              <a:rPr lang="ja-JP" altLang="en-US" sz="2800" dirty="0">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　</a:t>
            </a:r>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　</a:t>
            </a:r>
            <a:r>
              <a:rPr lang="ja-JP" altLang="en-US" sz="2800" dirty="0">
                <a:solidFill>
                  <a:srgbClr val="002060"/>
                </a:solidFill>
                <a:highlight>
                  <a:srgbClr val="FFFF00"/>
                </a:highlight>
                <a:latin typeface="UD デジタル 教科書体 NK-R" panose="02020400000000000000" pitchFamily="18" charset="-128"/>
                <a:ea typeface="UD デジタル 教科書体 NK-R" panose="02020400000000000000" pitchFamily="18" charset="-128"/>
              </a:rPr>
              <a:t>実態把握</a:t>
            </a:r>
            <a:r>
              <a:rPr lang="ja-JP" altLang="en-US" sz="2800" dirty="0">
                <a:highlight>
                  <a:srgbClr val="FFFF00"/>
                </a:highlight>
                <a:latin typeface="UD デジタル 教科書体 NK-R" panose="02020400000000000000" pitchFamily="18" charset="-128"/>
                <a:ea typeface="UD デジタル 教科書体 NK-R" panose="02020400000000000000" pitchFamily="18" charset="-128"/>
              </a:rPr>
              <a:t>　」</a:t>
            </a:r>
            <a:r>
              <a:rPr lang="ja-JP" altLang="en-US" sz="2800" dirty="0">
                <a:latin typeface="UD デジタル 教科書体 NK-R" panose="02020400000000000000" pitchFamily="18" charset="-128"/>
                <a:ea typeface="UD デジタル 教科書体 NK-R" panose="02020400000000000000" pitchFamily="18" charset="-128"/>
              </a:rPr>
              <a:t>が重要です！</a:t>
            </a:r>
            <a:endParaRPr lang="ja-JP" altLang="en-US" sz="2800" dirty="0"/>
          </a:p>
        </p:txBody>
      </p:sp>
      <p:sp>
        <p:nvSpPr>
          <p:cNvPr id="5" name="スライド番号プレースホルダー 4">
            <a:extLst>
              <a:ext uri="{FF2B5EF4-FFF2-40B4-BE49-F238E27FC236}">
                <a16:creationId xmlns:a16="http://schemas.microsoft.com/office/drawing/2014/main" id="{8EA4B0F6-BC02-2934-DED0-FA0DDE26D804}"/>
              </a:ext>
            </a:extLst>
          </p:cNvPr>
          <p:cNvSpPr>
            <a:spLocks noGrp="1"/>
          </p:cNvSpPr>
          <p:nvPr>
            <p:ph type="sldNum" sz="quarter" idx="12"/>
          </p:nvPr>
        </p:nvSpPr>
        <p:spPr>
          <a:xfrm>
            <a:off x="6654036" y="6347792"/>
            <a:ext cx="2133600" cy="365125"/>
          </a:xfrm>
        </p:spPr>
        <p:txBody>
          <a:bodyPr/>
          <a:lstStyle/>
          <a:p>
            <a:pPr>
              <a:defRPr/>
            </a:pPr>
            <a:fld id="{FF29CA8A-7A1A-416A-A4AE-3A9F387F8DC8}" type="slidenum">
              <a:rPr lang="ja-JP" altLang="en-US" smtClean="0">
                <a:solidFill>
                  <a:prstClr val="black">
                    <a:tint val="75000"/>
                  </a:prstClr>
                </a:solidFill>
              </a:rPr>
              <a:pPr>
                <a:defRPr/>
              </a:pPr>
              <a:t>29</a:t>
            </a:fld>
            <a:endParaRPr lang="ja-JP" altLang="en-US" dirty="0">
              <a:solidFill>
                <a:prstClr val="black">
                  <a:tint val="75000"/>
                </a:prstClr>
              </a:solidFill>
            </a:endParaRPr>
          </a:p>
        </p:txBody>
      </p:sp>
    </p:spTree>
    <p:extLst>
      <p:ext uri="{BB962C8B-B14F-4D97-AF65-F5344CB8AC3E}">
        <p14:creationId xmlns:p14="http://schemas.microsoft.com/office/powerpoint/2010/main" val="19094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A25E8F-9773-4453-AC3D-6F8BFDB47868}"/>
              </a:ext>
            </a:extLst>
          </p:cNvPr>
          <p:cNvSpPr/>
          <p:nvPr/>
        </p:nvSpPr>
        <p:spPr>
          <a:xfrm>
            <a:off x="0" y="1"/>
            <a:ext cx="9144000" cy="112294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本日の研修について</a:t>
            </a:r>
          </a:p>
        </p:txBody>
      </p:sp>
      <p:sp>
        <p:nvSpPr>
          <p:cNvPr id="3" name="テキスト ボックス 2">
            <a:extLst>
              <a:ext uri="{FF2B5EF4-FFF2-40B4-BE49-F238E27FC236}">
                <a16:creationId xmlns:a16="http://schemas.microsoft.com/office/drawing/2014/main" id="{EC51F825-AD18-497B-A28B-4C0BFD2EF36C}"/>
              </a:ext>
            </a:extLst>
          </p:cNvPr>
          <p:cNvSpPr txBox="1"/>
          <p:nvPr/>
        </p:nvSpPr>
        <p:spPr>
          <a:xfrm>
            <a:off x="490064" y="1700808"/>
            <a:ext cx="820891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１　ポジティブ行動支援とは？</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a:defRPr/>
            </a:pP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マイナスとプラスのサイクル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２　望ましい行動を増やすために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・望ましい行動を引き出す工夫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・望ましい行動を繰り返しやすくする工夫</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・効果的なほめ方・認め方</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lvl="0">
              <a:defRPr/>
            </a:pP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lvl="0">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参考：中学校での取組（例）　</a:t>
            </a:r>
            <a:r>
              <a:rPr kumimoji="1" lang="ja-JP" altLang="en-US" sz="1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p>
        </p:txBody>
      </p:sp>
      <p:pic>
        <p:nvPicPr>
          <p:cNvPr id="4" name="図 3">
            <a:extLst>
              <a:ext uri="{FF2B5EF4-FFF2-40B4-BE49-F238E27FC236}">
                <a16:creationId xmlns:a16="http://schemas.microsoft.com/office/drawing/2014/main" id="{D21C00DF-28FE-406A-B1F3-C8226981F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1377285"/>
            <a:ext cx="1872208" cy="1827743"/>
          </a:xfrm>
          <a:prstGeom prst="rect">
            <a:avLst/>
          </a:prstGeom>
        </p:spPr>
      </p:pic>
      <p:sp>
        <p:nvSpPr>
          <p:cNvPr id="5" name="スライド番号プレースホルダー 4">
            <a:extLst>
              <a:ext uri="{FF2B5EF4-FFF2-40B4-BE49-F238E27FC236}">
                <a16:creationId xmlns:a16="http://schemas.microsoft.com/office/drawing/2014/main" id="{66E28571-FFB4-E27B-C1FB-FC4F326AA13C}"/>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3</a:t>
            </a:fld>
            <a:endParaRPr lang="ja-JP" altLang="en-US">
              <a:solidFill>
                <a:prstClr val="black">
                  <a:tint val="75000"/>
                </a:prstClr>
              </a:solidFill>
            </a:endParaRPr>
          </a:p>
        </p:txBody>
      </p:sp>
    </p:spTree>
    <p:extLst>
      <p:ext uri="{BB962C8B-B14F-4D97-AF65-F5344CB8AC3E}">
        <p14:creationId xmlns:p14="http://schemas.microsoft.com/office/powerpoint/2010/main" val="2255342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60AA98-E4CB-4952-9D3A-34381EABD70A}"/>
              </a:ext>
            </a:extLst>
          </p:cNvPr>
          <p:cNvSpPr>
            <a:spLocks noGrp="1"/>
          </p:cNvSpPr>
          <p:nvPr>
            <p:ph type="title"/>
          </p:nvPr>
        </p:nvSpPr>
        <p:spPr>
          <a:xfrm>
            <a:off x="444256" y="136525"/>
            <a:ext cx="8229600" cy="717121"/>
          </a:xfrm>
        </p:spPr>
        <p:txBody>
          <a:bodyPr/>
          <a:lstStyle/>
          <a:p>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コンテンツ プレースホルダー 2">
            <a:extLst>
              <a:ext uri="{FF2B5EF4-FFF2-40B4-BE49-F238E27FC236}">
                <a16:creationId xmlns:a16="http://schemas.microsoft.com/office/drawing/2014/main" id="{A3CC7E0F-6853-4664-BD5D-495BC77980F2}"/>
              </a:ext>
            </a:extLst>
          </p:cNvPr>
          <p:cNvSpPr>
            <a:spLocks noGrp="1"/>
          </p:cNvSpPr>
          <p:nvPr>
            <p:ph idx="1"/>
          </p:nvPr>
        </p:nvSpPr>
        <p:spPr>
          <a:xfrm>
            <a:off x="27816" y="1429368"/>
            <a:ext cx="9036496" cy="5965633"/>
          </a:xfrm>
        </p:spPr>
        <p:txBody>
          <a:bodyPr/>
          <a:lstStyle/>
          <a:p>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目標とする行動へのステップを細分化</a:t>
            </a:r>
            <a:endParaRPr kumimoji="1" lang="en-US" altLang="ja-JP"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　　することでポジティブ支援に！</a:t>
            </a:r>
            <a:endParaRPr kumimoji="1" lang="en-US" altLang="ja-JP" dirty="0">
              <a:solidFill>
                <a:srgbClr val="FF0000"/>
              </a:solidFill>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現状</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　チャイムが鳴り終わっても教室を走り回る。　　　　　　</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最終目標</a:t>
            </a:r>
            <a:r>
              <a:rPr kumimoji="1" lang="en-US" altLang="ja-JP" sz="2800" dirty="0">
                <a:latin typeface="UD デジタル 教科書体 NK-R" panose="02020400000000000000" pitchFamily="18" charset="-128"/>
                <a:ea typeface="UD デジタル 教科書体 NK-R" panose="02020400000000000000" pitchFamily="18" charset="-128"/>
              </a:rPr>
              <a:t>〕</a:t>
            </a:r>
            <a:r>
              <a:rPr kumimoji="1" lang="ja-JP" altLang="en-US" sz="2800" dirty="0">
                <a:latin typeface="UD デジタル 教科書体 NK-R" panose="02020400000000000000" pitchFamily="18" charset="-128"/>
                <a:ea typeface="UD デジタル 教科書体 NK-R" panose="02020400000000000000" pitchFamily="18" charset="-128"/>
              </a:rPr>
              <a:t>　チャイムが鳴り終わるまでに椅子に座る。</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ステップ１：チャイムが鳴り始めたら、教室に入る。</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ステップ２：</a:t>
            </a:r>
            <a:r>
              <a:rPr lang="ja-JP" altLang="en-US" sz="2800" dirty="0">
                <a:latin typeface="UD デジタル 教科書体 NK-R" panose="02020400000000000000" pitchFamily="18" charset="-128"/>
                <a:ea typeface="UD デジタル 教科書体 NK-R" panose="02020400000000000000" pitchFamily="18" charset="-128"/>
              </a:rPr>
              <a:t>チャイムが鳴り始めたら椅子に座る。</a:t>
            </a: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2800" dirty="0">
                <a:latin typeface="UD デジタル 教科書体 NK-R" panose="02020400000000000000" pitchFamily="18" charset="-128"/>
                <a:ea typeface="UD デジタル 教科書体 NK-R" panose="02020400000000000000" pitchFamily="18" charset="-128"/>
              </a:rPr>
              <a:t>　　　　　　　　　　　　　　　　　･････ </a:t>
            </a:r>
            <a:r>
              <a:rPr kumimoji="1" lang="ja-JP" altLang="en-US" sz="2800" dirty="0">
                <a:latin typeface="UD デジタル 教科書体 NK-R" panose="02020400000000000000" pitchFamily="18" charset="-128"/>
                <a:ea typeface="UD デジタル 教科書体 NK-R" panose="02020400000000000000" pitchFamily="18" charset="-128"/>
              </a:rPr>
              <a:t>　　</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　「ちょっと頑張れば」</a:t>
            </a:r>
            <a:r>
              <a:rPr kumimoji="1" lang="ja-JP" altLang="en-US" sz="2800" dirty="0">
                <a:solidFill>
                  <a:srgbClr val="002060"/>
                </a:solidFill>
                <a:latin typeface="UD デジタル 教科書体 NK-R" panose="02020400000000000000" pitchFamily="18" charset="-128"/>
                <a:ea typeface="UD デジタル 教科書体 NK-R" panose="02020400000000000000" pitchFamily="18" charset="-128"/>
              </a:rPr>
              <a:t>　手</a:t>
            </a:r>
            <a:r>
              <a:rPr kumimoji="1" lang="ja-JP" altLang="en-US" sz="2800" dirty="0">
                <a:latin typeface="UD デジタル 教科書体 NK-R" panose="02020400000000000000" pitchFamily="18" charset="-128"/>
                <a:ea typeface="UD デジタル 教科書体 NK-R" panose="02020400000000000000" pitchFamily="18" charset="-128"/>
              </a:rPr>
              <a:t>が届きそうな目標を設定し、</a:t>
            </a:r>
            <a:endParaRPr kumimoji="1"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r>
              <a:rPr kumimoji="1" lang="ja-JP" altLang="en-US" b="1" dirty="0">
                <a:latin typeface="UD デジタル 教科書体 NK-R" panose="02020400000000000000" pitchFamily="18" charset="-128"/>
                <a:ea typeface="UD デジタル 教科書体 NK-R" panose="02020400000000000000" pitchFamily="18" charset="-128"/>
              </a:rPr>
              <a:t>　　　</a:t>
            </a:r>
            <a:r>
              <a:rPr kumimoji="1" lang="ja-JP" altLang="en-US" b="1" dirty="0">
                <a:highlight>
                  <a:srgbClr val="FFFF00"/>
                </a:highlight>
                <a:latin typeface="UD デジタル 教科書体 NK-R" panose="02020400000000000000" pitchFamily="18" charset="-128"/>
                <a:ea typeface="UD デジタル 教科書体 NK-R" panose="02020400000000000000" pitchFamily="18" charset="-128"/>
              </a:rPr>
              <a:t>褒める・認める機会</a:t>
            </a:r>
            <a:r>
              <a:rPr kumimoji="1" lang="ja-JP" altLang="en-US" sz="2800" dirty="0">
                <a:latin typeface="UD デジタル 教科書体 NK-R" panose="02020400000000000000" pitchFamily="18" charset="-128"/>
                <a:ea typeface="UD デジタル 教科書体 NK-R" panose="02020400000000000000" pitchFamily="18" charset="-128"/>
              </a:rPr>
              <a:t>を増やしましょう！</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B0AC38CC-A60E-4E04-BEBE-0F440CB66A30}"/>
              </a:ext>
            </a:extLst>
          </p:cNvPr>
          <p:cNvSpPr/>
          <p:nvPr/>
        </p:nvSpPr>
        <p:spPr>
          <a:xfrm>
            <a:off x="27816" y="-6477"/>
            <a:ext cx="9144000" cy="134724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目標設定はポジティブかつ</a:t>
            </a:r>
            <a:endParaRPr kumimoji="1" lang="en-US" altLang="ja-JP"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スモールステップで</a:t>
            </a:r>
          </a:p>
        </p:txBody>
      </p:sp>
      <p:pic>
        <p:nvPicPr>
          <p:cNvPr id="9" name="図 8">
            <a:extLst>
              <a:ext uri="{FF2B5EF4-FFF2-40B4-BE49-F238E27FC236}">
                <a16:creationId xmlns:a16="http://schemas.microsoft.com/office/drawing/2014/main" id="{D7B91AAB-38BC-4961-8CCD-1D010A44C7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2832" y="1574051"/>
            <a:ext cx="1034320" cy="1034320"/>
          </a:xfrm>
          <a:prstGeom prst="rect">
            <a:avLst/>
          </a:prstGeom>
        </p:spPr>
      </p:pic>
      <p:pic>
        <p:nvPicPr>
          <p:cNvPr id="11" name="図 10">
            <a:extLst>
              <a:ext uri="{FF2B5EF4-FFF2-40B4-BE49-F238E27FC236}">
                <a16:creationId xmlns:a16="http://schemas.microsoft.com/office/drawing/2014/main" id="{8CF14BEF-3533-47D5-AE07-2083AB8FF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352" y="4322211"/>
            <a:ext cx="1544960" cy="961738"/>
          </a:xfrm>
          <a:prstGeom prst="rect">
            <a:avLst/>
          </a:prstGeom>
        </p:spPr>
      </p:pic>
      <p:sp>
        <p:nvSpPr>
          <p:cNvPr id="4" name="スライド番号プレースホルダー 3">
            <a:extLst>
              <a:ext uri="{FF2B5EF4-FFF2-40B4-BE49-F238E27FC236}">
                <a16:creationId xmlns:a16="http://schemas.microsoft.com/office/drawing/2014/main" id="{CA0CB934-3337-099E-A5DA-E8F67B5FCD16}"/>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30</a:t>
            </a:fld>
            <a:endParaRPr lang="ja-JP" altLang="en-US">
              <a:solidFill>
                <a:prstClr val="black">
                  <a:tint val="75000"/>
                </a:prstClr>
              </a:solidFill>
            </a:endParaRPr>
          </a:p>
        </p:txBody>
      </p:sp>
    </p:spTree>
    <p:extLst>
      <p:ext uri="{BB962C8B-B14F-4D97-AF65-F5344CB8AC3E}">
        <p14:creationId xmlns:p14="http://schemas.microsoft.com/office/powerpoint/2010/main" val="2732829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7"/>
          <p:cNvSpPr>
            <a:spLocks noChangeArrowheads="1"/>
          </p:cNvSpPr>
          <p:nvPr/>
        </p:nvSpPr>
        <p:spPr bwMode="auto">
          <a:xfrm>
            <a:off x="35497" y="2285128"/>
            <a:ext cx="2808902" cy="1287888"/>
          </a:xfrm>
          <a:prstGeom prst="roundRect">
            <a:avLst>
              <a:gd name="adj" fmla="val 675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望ましい行動を</a:t>
            </a:r>
            <a:endPar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R="0" lvl="0" algn="l" defTabSz="914400" rtl="0" eaLnBrk="1" fontAlgn="base" latinLnBrk="0" hangingPunct="1">
              <a:lnSpc>
                <a:spcPct val="100000"/>
              </a:lnSpc>
              <a:spcBef>
                <a:spcPct val="0"/>
              </a:spcBef>
              <a:spcAft>
                <a:spcPct val="0"/>
              </a:spcAft>
              <a:buClrTx/>
              <a:buSz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「引き出す工夫」</a:t>
            </a:r>
          </a:p>
        </p:txBody>
      </p:sp>
      <p:sp>
        <p:nvSpPr>
          <p:cNvPr id="24" name="AutoShape 6"/>
          <p:cNvSpPr>
            <a:spLocks noChangeArrowheads="1"/>
          </p:cNvSpPr>
          <p:nvPr/>
        </p:nvSpPr>
        <p:spPr bwMode="auto">
          <a:xfrm>
            <a:off x="6394799" y="2314309"/>
            <a:ext cx="2607893" cy="2050795"/>
          </a:xfrm>
          <a:prstGeom prst="roundRect">
            <a:avLst>
              <a:gd name="adj" fmla="val 604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R="0" lvl="0" algn="l" defTabSz="914400" rtl="0" eaLnBrk="1" fontAlgn="base" latinLnBrk="0" hangingPunct="1">
              <a:lnSpc>
                <a:spcPct val="100000"/>
              </a:lnSpc>
              <a:spcBef>
                <a:spcPct val="0"/>
              </a:spcBef>
              <a:spcAft>
                <a:spcPct val="0"/>
              </a:spcAft>
              <a:buClrTx/>
              <a:buSz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望ましい行動が繰り返されるような工夫、フィードバックの方法（褒める、認める）</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3" name="Freeform 4"/>
          <p:cNvSpPr>
            <a:spLocks/>
          </p:cNvSpPr>
          <p:nvPr/>
        </p:nvSpPr>
        <p:spPr bwMode="auto">
          <a:xfrm>
            <a:off x="3413988" y="2349689"/>
            <a:ext cx="2365206" cy="927883"/>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望ましい行動</a:t>
            </a:r>
          </a:p>
        </p:txBody>
      </p:sp>
      <p:sp>
        <p:nvSpPr>
          <p:cNvPr id="27" name="Rectangle 8"/>
          <p:cNvSpPr>
            <a:spLocks noChangeArrowheads="1"/>
          </p:cNvSpPr>
          <p:nvPr/>
        </p:nvSpPr>
        <p:spPr bwMode="auto">
          <a:xfrm>
            <a:off x="5961502" y="4193914"/>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rPr>
              <a:t>　</a:t>
            </a:r>
            <a:endParaRPr kumimoji="1" lang="ja-JP"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8" name="Freeform 12"/>
          <p:cNvSpPr>
            <a:spLocks/>
          </p:cNvSpPr>
          <p:nvPr/>
        </p:nvSpPr>
        <p:spPr bwMode="auto">
          <a:xfrm>
            <a:off x="2987824" y="2633450"/>
            <a:ext cx="371202"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29" name="Freeform 14"/>
          <p:cNvSpPr>
            <a:spLocks/>
          </p:cNvSpPr>
          <p:nvPr/>
        </p:nvSpPr>
        <p:spPr bwMode="auto">
          <a:xfrm>
            <a:off x="5836944" y="2633450"/>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endParaRPr>
          </a:p>
        </p:txBody>
      </p:sp>
      <p:sp>
        <p:nvSpPr>
          <p:cNvPr id="30" name="Text Box 18"/>
          <p:cNvSpPr txBox="1">
            <a:spLocks noChangeArrowheads="1"/>
          </p:cNvSpPr>
          <p:nvPr/>
        </p:nvSpPr>
        <p:spPr bwMode="auto">
          <a:xfrm>
            <a:off x="611560" y="1823463"/>
            <a:ext cx="1805834"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行動の前</a:t>
            </a:r>
          </a:p>
        </p:txBody>
      </p:sp>
      <p:sp>
        <p:nvSpPr>
          <p:cNvPr id="31" name="Text Box 19"/>
          <p:cNvSpPr txBox="1">
            <a:spLocks noChangeArrowheads="1"/>
          </p:cNvSpPr>
          <p:nvPr/>
        </p:nvSpPr>
        <p:spPr bwMode="auto">
          <a:xfrm>
            <a:off x="3770898" y="1824271"/>
            <a:ext cx="1602204"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a:t>
            </a:r>
          </a:p>
        </p:txBody>
      </p:sp>
      <p:sp>
        <p:nvSpPr>
          <p:cNvPr id="32" name="Text Box 20"/>
          <p:cNvSpPr txBox="1">
            <a:spLocks noChangeArrowheads="1"/>
          </p:cNvSpPr>
          <p:nvPr/>
        </p:nvSpPr>
        <p:spPr bwMode="auto">
          <a:xfrm>
            <a:off x="6948264" y="1834654"/>
            <a:ext cx="1923462" cy="46166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1F497D"/>
                </a:solidFill>
                <a:effectLst/>
                <a:uLnTx/>
                <a:uFillTx/>
                <a:latin typeface="UD デジタル 教科書体 NK-R" panose="02020400000000000000" pitchFamily="18" charset="-128"/>
                <a:ea typeface="UD デジタル 教科書体 NK-R" panose="02020400000000000000" pitchFamily="18" charset="-128"/>
              </a:rPr>
              <a:t>行動の後</a:t>
            </a:r>
          </a:p>
        </p:txBody>
      </p:sp>
      <p:pic>
        <p:nvPicPr>
          <p:cNvPr id="3" name="図 2">
            <a:extLst>
              <a:ext uri="{FF2B5EF4-FFF2-40B4-BE49-F238E27FC236}">
                <a16:creationId xmlns:a16="http://schemas.microsoft.com/office/drawing/2014/main" id="{E9C4EA67-C4A3-4469-A7F8-41DF24B2A3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4885" y="3650626"/>
            <a:ext cx="1872454" cy="1344422"/>
          </a:xfrm>
          <a:prstGeom prst="rect">
            <a:avLst/>
          </a:prstGeom>
        </p:spPr>
      </p:pic>
      <p:sp>
        <p:nvSpPr>
          <p:cNvPr id="17" name="正方形/長方形 16">
            <a:extLst>
              <a:ext uri="{FF2B5EF4-FFF2-40B4-BE49-F238E27FC236}">
                <a16:creationId xmlns:a16="http://schemas.microsoft.com/office/drawing/2014/main" id="{F3B6D995-BEE0-4676-A404-BB73EE0BEEEA}"/>
              </a:ext>
            </a:extLst>
          </p:cNvPr>
          <p:cNvSpPr/>
          <p:nvPr/>
        </p:nvSpPr>
        <p:spPr>
          <a:xfrm>
            <a:off x="0" y="-3215"/>
            <a:ext cx="9144000" cy="143804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望ましい行動を増やすために</a:t>
            </a:r>
            <a:endParaRPr kumimoji="1" lang="en-US" altLang="ja-JP"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必要な２つの工夫</a:t>
            </a:r>
          </a:p>
        </p:txBody>
      </p:sp>
      <p:sp>
        <p:nvSpPr>
          <p:cNvPr id="18" name="楕円 17">
            <a:extLst>
              <a:ext uri="{FF2B5EF4-FFF2-40B4-BE49-F238E27FC236}">
                <a16:creationId xmlns:a16="http://schemas.microsoft.com/office/drawing/2014/main" id="{906A3471-8D11-44A1-8F9A-A349AEAC7D9F}"/>
              </a:ext>
            </a:extLst>
          </p:cNvPr>
          <p:cNvSpPr/>
          <p:nvPr/>
        </p:nvSpPr>
        <p:spPr>
          <a:xfrm>
            <a:off x="48008" y="1620221"/>
            <a:ext cx="2761810" cy="2674548"/>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 name="楕円 18">
            <a:extLst>
              <a:ext uri="{FF2B5EF4-FFF2-40B4-BE49-F238E27FC236}">
                <a16:creationId xmlns:a16="http://schemas.microsoft.com/office/drawing/2014/main" id="{98FD6D49-1B55-4245-A6F1-CFAA3F244CF2}"/>
              </a:ext>
            </a:extLst>
          </p:cNvPr>
          <p:cNvSpPr/>
          <p:nvPr/>
        </p:nvSpPr>
        <p:spPr>
          <a:xfrm>
            <a:off x="6125088" y="1801408"/>
            <a:ext cx="2967285" cy="2952328"/>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1" name="図 20">
            <a:extLst>
              <a:ext uri="{FF2B5EF4-FFF2-40B4-BE49-F238E27FC236}">
                <a16:creationId xmlns:a16="http://schemas.microsoft.com/office/drawing/2014/main" id="{002F5F67-6E4E-4A7B-9FA5-5FEABE3758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748" y="3799014"/>
            <a:ext cx="1561658" cy="1815881"/>
          </a:xfrm>
          <a:prstGeom prst="rect">
            <a:avLst/>
          </a:prstGeom>
        </p:spPr>
      </p:pic>
      <p:sp>
        <p:nvSpPr>
          <p:cNvPr id="22" name="正方形/長方形 21">
            <a:extLst>
              <a:ext uri="{FF2B5EF4-FFF2-40B4-BE49-F238E27FC236}">
                <a16:creationId xmlns:a16="http://schemas.microsoft.com/office/drawing/2014/main" id="{6379938D-DEB3-4B7D-AC10-C6D058248639}"/>
              </a:ext>
            </a:extLst>
          </p:cNvPr>
          <p:cNvSpPr/>
          <p:nvPr/>
        </p:nvSpPr>
        <p:spPr>
          <a:xfrm>
            <a:off x="1168582" y="5952355"/>
            <a:ext cx="6856018" cy="584775"/>
          </a:xfrm>
          <a:prstGeom prst="rect">
            <a:avLst/>
          </a:prstGeom>
          <a:solidFill>
            <a:srgbClr val="00B050"/>
          </a:solidFill>
          <a:ln>
            <a:solidFill>
              <a:schemeClr val="tx1"/>
            </a:solidFill>
          </a:ln>
        </p:spPr>
        <p:txBody>
          <a:bodyPr wrap="square">
            <a:spAutoFit/>
          </a:bodyPr>
          <a:lstStyle/>
          <a:p>
            <a:pPr algn="ctr"/>
            <a:r>
              <a:rPr lang="ja-JP" altLang="en-US" sz="3200" dirty="0">
                <a:latin typeface="UD デジタル 教科書体 NK-R" panose="02020400000000000000" pitchFamily="18" charset="-128"/>
                <a:ea typeface="UD デジタル 教科書体 NK-R" panose="02020400000000000000" pitchFamily="18" charset="-128"/>
              </a:rPr>
              <a:t>行動の「前」「後」のしかけが重要！</a:t>
            </a:r>
            <a:endParaRPr lang="en-US" altLang="ja-JP" sz="3200" dirty="0">
              <a:latin typeface="UD デジタル 教科書体 NK-R" panose="02020400000000000000" pitchFamily="18" charset="-128"/>
              <a:ea typeface="UD デジタル 教科書体 NK-R" panose="02020400000000000000" pitchFamily="18" charset="-128"/>
            </a:endParaRPr>
          </a:p>
        </p:txBody>
      </p:sp>
      <p:sp>
        <p:nvSpPr>
          <p:cNvPr id="26" name="矢印: 下 25">
            <a:extLst>
              <a:ext uri="{FF2B5EF4-FFF2-40B4-BE49-F238E27FC236}">
                <a16:creationId xmlns:a16="http://schemas.microsoft.com/office/drawing/2014/main" id="{452F90D6-A23D-4CED-BABD-1CB010F28DEF}"/>
              </a:ext>
            </a:extLst>
          </p:cNvPr>
          <p:cNvSpPr/>
          <p:nvPr/>
        </p:nvSpPr>
        <p:spPr>
          <a:xfrm rot="10800000">
            <a:off x="7155989" y="5190455"/>
            <a:ext cx="905481" cy="5792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下 34">
            <a:extLst>
              <a:ext uri="{FF2B5EF4-FFF2-40B4-BE49-F238E27FC236}">
                <a16:creationId xmlns:a16="http://schemas.microsoft.com/office/drawing/2014/main" id="{A06C1153-1E12-4842-B0E6-14671AE4E985}"/>
              </a:ext>
            </a:extLst>
          </p:cNvPr>
          <p:cNvSpPr/>
          <p:nvPr/>
        </p:nvSpPr>
        <p:spPr>
          <a:xfrm rot="10800000">
            <a:off x="1214136" y="5234033"/>
            <a:ext cx="905481" cy="579208"/>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6FE9A4C-B009-206D-0BA7-3FD5D375408F}"/>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31</a:t>
            </a:fld>
            <a:endParaRPr lang="ja-JP" altLang="en-US">
              <a:solidFill>
                <a:prstClr val="black">
                  <a:tint val="75000"/>
                </a:prstClr>
              </a:solidFill>
            </a:endParaRPr>
          </a:p>
        </p:txBody>
      </p:sp>
    </p:spTree>
    <p:extLst>
      <p:ext uri="{BB962C8B-B14F-4D97-AF65-F5344CB8AC3E}">
        <p14:creationId xmlns:p14="http://schemas.microsoft.com/office/powerpoint/2010/main" val="35079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6"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a:spLocks/>
          </p:cNvSpPr>
          <p:nvPr/>
        </p:nvSpPr>
        <p:spPr bwMode="auto">
          <a:xfrm>
            <a:off x="3215883" y="2314188"/>
            <a:ext cx="2397564" cy="1004418"/>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algn="ctr" defTabSz="685800"/>
            <a:r>
              <a:rPr kumimoji="1" lang="ja-JP" altLang="en-US" sz="2800" b="1">
                <a:solidFill>
                  <a:prstClr val="black"/>
                </a:solidFill>
                <a:latin typeface="UD デジタル 教科書体 NK-R" panose="02020400000000000000" pitchFamily="18" charset="-128"/>
                <a:ea typeface="UD デジタル 教科書体 NK-R" panose="02020400000000000000" pitchFamily="18" charset="-128"/>
              </a:rPr>
              <a:t>望ましい行動</a:t>
            </a:r>
          </a:p>
        </p:txBody>
      </p:sp>
      <p:sp>
        <p:nvSpPr>
          <p:cNvPr id="11" name="AutoShape 6"/>
          <p:cNvSpPr>
            <a:spLocks noChangeArrowheads="1"/>
          </p:cNvSpPr>
          <p:nvPr/>
        </p:nvSpPr>
        <p:spPr bwMode="auto">
          <a:xfrm>
            <a:off x="5960806" y="1513756"/>
            <a:ext cx="2932710" cy="3404036"/>
          </a:xfrm>
          <a:prstGeom prst="roundRect">
            <a:avLst>
              <a:gd name="adj" fmla="val 1666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できている事への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ポジティブ・フィードバック</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褒める・認める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手紙・チケット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シールで視覚化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グラフ化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丸つけ、花丸</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        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 name="AutoShape 7"/>
          <p:cNvSpPr>
            <a:spLocks noChangeArrowheads="1"/>
          </p:cNvSpPr>
          <p:nvPr/>
        </p:nvSpPr>
        <p:spPr bwMode="auto">
          <a:xfrm>
            <a:off x="151568" y="1513756"/>
            <a:ext cx="2652739" cy="3161543"/>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具体的に何をすれば良いのか伝える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お手本を示す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ヒントを出す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物理的環境を整える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algn="r" defTabSz="685800">
              <a:spcBef>
                <a:spcPct val="0"/>
              </a:spcBef>
              <a:buNone/>
            </a:pP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6984" name="Rectangle 8"/>
          <p:cNvSpPr>
            <a:spLocks noChangeArrowheads="1"/>
          </p:cNvSpPr>
          <p:nvPr/>
        </p:nvSpPr>
        <p:spPr bwMode="auto">
          <a:xfrm>
            <a:off x="5614127" y="3515360"/>
            <a:ext cx="21159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1650">
                <a:solidFill>
                  <a:prstClr val="black"/>
                </a:solidFill>
                <a:latin typeface="AR P丸ゴシック体M" panose="020F0600000000000000" pitchFamily="50" charset="-128"/>
                <a:ea typeface="AR P丸ゴシック体M" panose="020F0600000000000000" pitchFamily="50" charset="-128"/>
              </a:rPr>
              <a:t>　</a:t>
            </a:r>
            <a:endParaRPr lang="ja-JP" altLang="en-US" sz="1800">
              <a:solidFill>
                <a:prstClr val="black"/>
              </a:solidFill>
              <a:latin typeface="Times New Roman" panose="02020603050405020304" pitchFamily="18" charset="0"/>
            </a:endParaRPr>
          </a:p>
        </p:txBody>
      </p:sp>
      <p:sp>
        <p:nvSpPr>
          <p:cNvPr id="17" name="Freeform 12"/>
          <p:cNvSpPr>
            <a:spLocks/>
          </p:cNvSpPr>
          <p:nvPr/>
        </p:nvSpPr>
        <p:spPr bwMode="auto">
          <a:xfrm>
            <a:off x="2879773" y="2681261"/>
            <a:ext cx="28195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19" name="Freeform 14"/>
          <p:cNvSpPr>
            <a:spLocks/>
          </p:cNvSpPr>
          <p:nvPr/>
        </p:nvSpPr>
        <p:spPr bwMode="auto">
          <a:xfrm>
            <a:off x="5672215" y="2671099"/>
            <a:ext cx="28894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20" name="Text Box 18"/>
          <p:cNvSpPr txBox="1">
            <a:spLocks noChangeArrowheads="1"/>
          </p:cNvSpPr>
          <p:nvPr/>
        </p:nvSpPr>
        <p:spPr bwMode="auto">
          <a:xfrm>
            <a:off x="715741" y="1126275"/>
            <a:ext cx="1410650"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行動の前</a:t>
            </a:r>
          </a:p>
        </p:txBody>
      </p:sp>
      <p:sp>
        <p:nvSpPr>
          <p:cNvPr id="21" name="Text Box 19"/>
          <p:cNvSpPr txBox="1">
            <a:spLocks noChangeArrowheads="1"/>
          </p:cNvSpPr>
          <p:nvPr/>
        </p:nvSpPr>
        <p:spPr bwMode="auto">
          <a:xfrm>
            <a:off x="3982468" y="1874880"/>
            <a:ext cx="864394" cy="461665"/>
          </a:xfrm>
          <a:prstGeom prst="rect">
            <a:avLst/>
          </a:prstGeom>
          <a:noFill/>
          <a:ln w="9525">
            <a:noFill/>
            <a:miter lim="800000"/>
            <a:headEnd/>
            <a:tailEnd/>
          </a:ln>
          <a:effectLst/>
        </p:spPr>
        <p:txBody>
          <a:bodyPr>
            <a:spAutoFit/>
          </a:bodyPr>
          <a:lstStyle/>
          <a:p>
            <a:pPr algn="ct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a:t>
            </a:r>
          </a:p>
        </p:txBody>
      </p:sp>
      <p:sp>
        <p:nvSpPr>
          <p:cNvPr id="22" name="Text Box 20"/>
          <p:cNvSpPr txBox="1">
            <a:spLocks noChangeArrowheads="1"/>
          </p:cNvSpPr>
          <p:nvPr/>
        </p:nvSpPr>
        <p:spPr bwMode="auto">
          <a:xfrm>
            <a:off x="6827959" y="1094149"/>
            <a:ext cx="1762222"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dirty="0">
                <a:solidFill>
                  <a:srgbClr val="335B74"/>
                </a:solidFill>
                <a:latin typeface="UD Digi Kyokasho N-B" panose="02020700000000000000" pitchFamily="17" charset="-128"/>
                <a:ea typeface="UD Digi Kyokasho N-B" panose="02020700000000000000" pitchFamily="17" charset="-128"/>
              </a:rPr>
              <a:t>行動の後</a:t>
            </a:r>
          </a:p>
        </p:txBody>
      </p:sp>
      <p:sp>
        <p:nvSpPr>
          <p:cNvPr id="4" name="正方形/長方形 3"/>
          <p:cNvSpPr/>
          <p:nvPr/>
        </p:nvSpPr>
        <p:spPr>
          <a:xfrm>
            <a:off x="5414802" y="5185845"/>
            <a:ext cx="3854866" cy="1569660"/>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子どもたちにとって</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「やった！」「できた！」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「頑張った！」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2" name="正方形/長方形 41"/>
          <p:cNvSpPr/>
          <p:nvPr/>
        </p:nvSpPr>
        <p:spPr>
          <a:xfrm>
            <a:off x="167566" y="4973060"/>
            <a:ext cx="3612290" cy="1938992"/>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子どもたちが</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「こうすれば良いのか」</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「やってみよう」</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「できるかも」</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上矢印 4"/>
          <p:cNvSpPr/>
          <p:nvPr/>
        </p:nvSpPr>
        <p:spPr>
          <a:xfrm>
            <a:off x="1311760" y="4716089"/>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43" name="上矢印 42"/>
          <p:cNvSpPr/>
          <p:nvPr/>
        </p:nvSpPr>
        <p:spPr>
          <a:xfrm>
            <a:off x="7385034" y="4965097"/>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16" name="正方形/長方形 15">
            <a:extLst>
              <a:ext uri="{FF2B5EF4-FFF2-40B4-BE49-F238E27FC236}">
                <a16:creationId xmlns:a16="http://schemas.microsoft.com/office/drawing/2014/main" id="{B9A30BC6-9B63-4E8A-9B90-479F9C43F99E}"/>
              </a:ext>
            </a:extLst>
          </p:cNvPr>
          <p:cNvSpPr/>
          <p:nvPr/>
        </p:nvSpPr>
        <p:spPr>
          <a:xfrm>
            <a:off x="0" y="-29078"/>
            <a:ext cx="9144000" cy="10902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望ましい行動を増やすための工夫</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～「望ましい行動を引き出す工夫」～</a:t>
            </a:r>
          </a:p>
        </p:txBody>
      </p:sp>
      <p:sp>
        <p:nvSpPr>
          <p:cNvPr id="2" name="四角形: 角を丸くする 1">
            <a:extLst>
              <a:ext uri="{FF2B5EF4-FFF2-40B4-BE49-F238E27FC236}">
                <a16:creationId xmlns:a16="http://schemas.microsoft.com/office/drawing/2014/main" id="{E3E2F640-A0F5-40E2-8D37-51905920774D}"/>
              </a:ext>
            </a:extLst>
          </p:cNvPr>
          <p:cNvSpPr/>
          <p:nvPr/>
        </p:nvSpPr>
        <p:spPr>
          <a:xfrm>
            <a:off x="271981" y="1596845"/>
            <a:ext cx="2424870" cy="2995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3">
            <a:extLst>
              <a:ext uri="{FF2B5EF4-FFF2-40B4-BE49-F238E27FC236}">
                <a16:creationId xmlns:a16="http://schemas.microsoft.com/office/drawing/2014/main" id="{459DA366-B839-40AE-AA4A-CDD2979E09E6}"/>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32</a:t>
            </a:fld>
            <a:endParaRPr lang="ja-JP" altLang="en-US" dirty="0">
              <a:solidFill>
                <a:prstClr val="black">
                  <a:tint val="75000"/>
                </a:prstClr>
              </a:solidFill>
            </a:endParaRPr>
          </a:p>
        </p:txBody>
      </p:sp>
    </p:spTree>
    <p:extLst>
      <p:ext uri="{BB962C8B-B14F-4D97-AF65-F5344CB8AC3E}">
        <p14:creationId xmlns:p14="http://schemas.microsoft.com/office/powerpoint/2010/main" val="41700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4584" y="1009673"/>
            <a:ext cx="9143999" cy="969868"/>
          </a:xfrm>
        </p:spPr>
        <p:txBody>
          <a:bodyPr>
            <a:normAutofit/>
          </a:bodyPr>
          <a:lstStyle/>
          <a:p>
            <a:r>
              <a:rPr lang="ja-JP" altLang="en-US" sz="3200" dirty="0">
                <a:latin typeface="UD デジタル 教科書体 NK-R" panose="02020400000000000000" pitchFamily="18" charset="-128"/>
                <a:ea typeface="UD デジタル 教科書体 NK-R" panose="02020400000000000000" pitchFamily="18" charset="-128"/>
              </a:rPr>
              <a:t>　　　　朝会でモデル（</a:t>
            </a:r>
            <a:r>
              <a:rPr lang="ja-JP" altLang="en-US" sz="3600" dirty="0">
                <a:latin typeface="UD デジタル 教科書体 NK-R" panose="02020400000000000000" pitchFamily="18" charset="-128"/>
                <a:ea typeface="UD デジタル 教科書体 NK-R" panose="02020400000000000000" pitchFamily="18" charset="-128"/>
              </a:rPr>
              <a:t>良い</a:t>
            </a:r>
            <a:r>
              <a:rPr lang="ja-JP" altLang="en-US" sz="3200" dirty="0">
                <a:latin typeface="UD デジタル 教科書体 NK-R" panose="02020400000000000000" pitchFamily="18" charset="-128"/>
                <a:ea typeface="UD デジタル 教科書体 NK-R" panose="02020400000000000000" pitchFamily="18" charset="-128"/>
              </a:rPr>
              <a:t>例と悪い例）を実演</a:t>
            </a:r>
            <a:endParaRPr kumimoji="1" lang="ja-JP" altLang="en-US" sz="3200" dirty="0">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ED79A173-97B0-4560-8B89-0AEDDA75DC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677"/>
          <a:stretch/>
        </p:blipFill>
        <p:spPr>
          <a:xfrm>
            <a:off x="2843808" y="1850950"/>
            <a:ext cx="3186365" cy="1996179"/>
          </a:xfrm>
          <a:prstGeom prst="rect">
            <a:avLst/>
          </a:prstGeom>
        </p:spPr>
      </p:pic>
      <p:pic>
        <p:nvPicPr>
          <p:cNvPr id="11" name="図 10">
            <a:extLst>
              <a:ext uri="{FF2B5EF4-FFF2-40B4-BE49-F238E27FC236}">
                <a16:creationId xmlns:a16="http://schemas.microsoft.com/office/drawing/2014/main" id="{5BD635DC-53BC-4EED-ADAB-6F4F23253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351" y="4509120"/>
            <a:ext cx="4849295" cy="2250010"/>
          </a:xfrm>
          <a:prstGeom prst="rect">
            <a:avLst/>
          </a:prstGeom>
        </p:spPr>
      </p:pic>
      <p:sp>
        <p:nvSpPr>
          <p:cNvPr id="12" name="タイトル 1">
            <a:extLst>
              <a:ext uri="{FF2B5EF4-FFF2-40B4-BE49-F238E27FC236}">
                <a16:creationId xmlns:a16="http://schemas.microsoft.com/office/drawing/2014/main" id="{B937C853-F8D4-4651-BA5A-CA0177ADF239}"/>
              </a:ext>
            </a:extLst>
          </p:cNvPr>
          <p:cNvSpPr txBox="1">
            <a:spLocks/>
          </p:cNvSpPr>
          <p:nvPr/>
        </p:nvSpPr>
        <p:spPr>
          <a:xfrm>
            <a:off x="-27168" y="3624979"/>
            <a:ext cx="9143999"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latin typeface="UD デジタル 教科書体 NK-R" panose="02020400000000000000" pitchFamily="18" charset="-128"/>
                <a:ea typeface="UD デジタル 教科書体 NK-R" panose="02020400000000000000" pitchFamily="18" charset="-128"/>
              </a:rPr>
              <a:t>　　　　各クラスをまわってモデルを示す</a:t>
            </a:r>
          </a:p>
        </p:txBody>
      </p:sp>
      <p:sp>
        <p:nvSpPr>
          <p:cNvPr id="6" name="正方形/長方形 4">
            <a:extLst>
              <a:ext uri="{FF2B5EF4-FFF2-40B4-BE49-F238E27FC236}">
                <a16:creationId xmlns:a16="http://schemas.microsoft.com/office/drawing/2014/main" id="{E6CB23D0-7619-49F6-A90D-60D11DDC1C6A}"/>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000" b="1" dirty="0">
                <a:solidFill>
                  <a:schemeClr val="tx1"/>
                </a:solidFill>
                <a:latin typeface="UD デジタル 教科書体 NK-R" panose="02020400000000000000" pitchFamily="18" charset="-128"/>
                <a:ea typeface="UD デジタル 教科書体 NK-R" panose="02020400000000000000" pitchFamily="18" charset="-128"/>
              </a:rPr>
              <a:t>モデリングやモデリング動画の作成</a:t>
            </a:r>
          </a:p>
        </p:txBody>
      </p:sp>
      <p:sp>
        <p:nvSpPr>
          <p:cNvPr id="7" name="スライド番号プレースホルダー 3">
            <a:extLst>
              <a:ext uri="{FF2B5EF4-FFF2-40B4-BE49-F238E27FC236}">
                <a16:creationId xmlns:a16="http://schemas.microsoft.com/office/drawing/2014/main" id="{E5A73F1F-CF50-4353-996B-E3E642B7095D}"/>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33</a:t>
            </a:fld>
            <a:endParaRPr lang="ja-JP" altLang="en-US" dirty="0">
              <a:solidFill>
                <a:prstClr val="black">
                  <a:tint val="75000"/>
                </a:prstClr>
              </a:solidFill>
            </a:endParaRPr>
          </a:p>
        </p:txBody>
      </p:sp>
    </p:spTree>
    <p:extLst>
      <p:ext uri="{BB962C8B-B14F-4D97-AF65-F5344CB8AC3E}">
        <p14:creationId xmlns:p14="http://schemas.microsoft.com/office/powerpoint/2010/main" val="1701692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DBE09D3-7CD0-4B35-85AE-9F08A5CF494F}"/>
              </a:ext>
            </a:extLst>
          </p:cNvPr>
          <p:cNvPicPr>
            <a:picLocks noChangeAspect="1"/>
          </p:cNvPicPr>
          <p:nvPr/>
        </p:nvPicPr>
        <p:blipFill rotWithShape="1">
          <a:blip r:embed="rId2"/>
          <a:srcRect b="62353"/>
          <a:stretch/>
        </p:blipFill>
        <p:spPr>
          <a:xfrm>
            <a:off x="623348" y="3743939"/>
            <a:ext cx="7658764" cy="1563557"/>
          </a:xfrm>
          <a:prstGeom prst="rect">
            <a:avLst/>
          </a:prstGeom>
        </p:spPr>
      </p:pic>
      <p:sp>
        <p:nvSpPr>
          <p:cNvPr id="7" name="タイトル 1">
            <a:extLst>
              <a:ext uri="{FF2B5EF4-FFF2-40B4-BE49-F238E27FC236}">
                <a16:creationId xmlns:a16="http://schemas.microsoft.com/office/drawing/2014/main" id="{8627327D-67C7-4C7F-B741-BD04FA912A01}"/>
              </a:ext>
            </a:extLst>
          </p:cNvPr>
          <p:cNvSpPr txBox="1">
            <a:spLocks/>
          </p:cNvSpPr>
          <p:nvPr/>
        </p:nvSpPr>
        <p:spPr>
          <a:xfrm>
            <a:off x="478328" y="159154"/>
            <a:ext cx="8418443" cy="96986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latin typeface="UD デジタル 教科書体 NK-R" panose="02020400000000000000" pitchFamily="18" charset="-128"/>
                <a:ea typeface="UD デジタル 教科書体 NK-R" panose="02020400000000000000" pitchFamily="18" charset="-128"/>
              </a:rPr>
              <a:t>オンライン朝会で生徒会長が呼びかけ、</a:t>
            </a:r>
            <a:endParaRPr lang="en-US" altLang="ja-JP" sz="3200" dirty="0">
              <a:latin typeface="UD デジタル 教科書体 NK-R" panose="02020400000000000000" pitchFamily="18" charset="-128"/>
              <a:ea typeface="UD デジタル 教科書体 NK-R" panose="02020400000000000000" pitchFamily="18" charset="-128"/>
            </a:endParaRPr>
          </a:p>
          <a:p>
            <a:r>
              <a:rPr lang="ja-JP" altLang="en-US" sz="3200" dirty="0">
                <a:latin typeface="UD デジタル 教科書体 NK-R" panose="02020400000000000000" pitchFamily="18" charset="-128"/>
                <a:ea typeface="UD デジタル 教科書体 NK-R" panose="02020400000000000000" pitchFamily="18" charset="-128"/>
              </a:rPr>
              <a:t>お手本動画を放映</a:t>
            </a:r>
          </a:p>
        </p:txBody>
      </p:sp>
      <p:pic>
        <p:nvPicPr>
          <p:cNvPr id="8" name="図 7">
            <a:extLst>
              <a:ext uri="{FF2B5EF4-FFF2-40B4-BE49-F238E27FC236}">
                <a16:creationId xmlns:a16="http://schemas.microsoft.com/office/drawing/2014/main" id="{2D0652C7-92DB-486F-B394-1DD0BC944D82}"/>
              </a:ext>
            </a:extLst>
          </p:cNvPr>
          <p:cNvPicPr>
            <a:picLocks noChangeAspect="1"/>
          </p:cNvPicPr>
          <p:nvPr/>
        </p:nvPicPr>
        <p:blipFill>
          <a:blip r:embed="rId3"/>
          <a:stretch>
            <a:fillRect/>
          </a:stretch>
        </p:blipFill>
        <p:spPr>
          <a:xfrm>
            <a:off x="3830078" y="1221196"/>
            <a:ext cx="3038177" cy="1563557"/>
          </a:xfrm>
          <a:prstGeom prst="rect">
            <a:avLst/>
          </a:prstGeom>
          <a:ln w="19050">
            <a:solidFill>
              <a:schemeClr val="accent1"/>
            </a:solidFill>
            <a:bevel/>
          </a:ln>
        </p:spPr>
      </p:pic>
      <p:grpSp>
        <p:nvGrpSpPr>
          <p:cNvPr id="9" name="グループ化 8">
            <a:extLst>
              <a:ext uri="{FF2B5EF4-FFF2-40B4-BE49-F238E27FC236}">
                <a16:creationId xmlns:a16="http://schemas.microsoft.com/office/drawing/2014/main" id="{C4770080-C02E-4ED5-B242-45B33BC14B8D}"/>
              </a:ext>
            </a:extLst>
          </p:cNvPr>
          <p:cNvGrpSpPr/>
          <p:nvPr/>
        </p:nvGrpSpPr>
        <p:grpSpPr>
          <a:xfrm>
            <a:off x="1547365" y="1232332"/>
            <a:ext cx="1589887" cy="1208286"/>
            <a:chOff x="7782724" y="1171278"/>
            <a:chExt cx="1134150" cy="856100"/>
          </a:xfrm>
        </p:grpSpPr>
        <p:pic>
          <p:nvPicPr>
            <p:cNvPr id="10" name="図 9">
              <a:extLst>
                <a:ext uri="{FF2B5EF4-FFF2-40B4-BE49-F238E27FC236}">
                  <a16:creationId xmlns:a16="http://schemas.microsoft.com/office/drawing/2014/main" id="{9B94A42B-9269-42A9-97FC-940C2783692B}"/>
                </a:ext>
              </a:extLst>
            </p:cNvPr>
            <p:cNvPicPr>
              <a:picLocks noChangeAspect="1"/>
            </p:cNvPicPr>
            <p:nvPr/>
          </p:nvPicPr>
          <p:blipFill>
            <a:blip r:embed="rId4"/>
            <a:stretch>
              <a:fillRect/>
            </a:stretch>
          </p:blipFill>
          <p:spPr>
            <a:xfrm>
              <a:off x="7782724" y="1171278"/>
              <a:ext cx="1134150" cy="856100"/>
            </a:xfrm>
            <a:prstGeom prst="rect">
              <a:avLst/>
            </a:prstGeom>
            <a:ln w="19050" cap="rnd">
              <a:solidFill>
                <a:schemeClr val="accent1"/>
              </a:solidFill>
              <a:bevel/>
            </a:ln>
          </p:spPr>
        </p:pic>
        <p:sp>
          <p:nvSpPr>
            <p:cNvPr id="11" name="スマイル 10">
              <a:extLst>
                <a:ext uri="{FF2B5EF4-FFF2-40B4-BE49-F238E27FC236}">
                  <a16:creationId xmlns:a16="http://schemas.microsoft.com/office/drawing/2014/main" id="{0517B1D1-C0B0-4566-9CF1-88502CCB0A76}"/>
                </a:ext>
              </a:extLst>
            </p:cNvPr>
            <p:cNvSpPr/>
            <p:nvPr/>
          </p:nvSpPr>
          <p:spPr>
            <a:xfrm>
              <a:off x="8140148" y="1171278"/>
              <a:ext cx="449357" cy="438861"/>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図 11">
            <a:extLst>
              <a:ext uri="{FF2B5EF4-FFF2-40B4-BE49-F238E27FC236}">
                <a16:creationId xmlns:a16="http://schemas.microsoft.com/office/drawing/2014/main" id="{30E34BE8-523F-494C-A0EE-9918F6C2304C}"/>
              </a:ext>
            </a:extLst>
          </p:cNvPr>
          <p:cNvPicPr>
            <a:picLocks noChangeAspect="1"/>
          </p:cNvPicPr>
          <p:nvPr/>
        </p:nvPicPr>
        <p:blipFill rotWithShape="1">
          <a:blip r:embed="rId2"/>
          <a:srcRect t="64691"/>
          <a:stretch/>
        </p:blipFill>
        <p:spPr>
          <a:xfrm>
            <a:off x="600388" y="5308911"/>
            <a:ext cx="7658764" cy="1466466"/>
          </a:xfrm>
          <a:prstGeom prst="rect">
            <a:avLst/>
          </a:prstGeom>
        </p:spPr>
      </p:pic>
      <p:sp>
        <p:nvSpPr>
          <p:cNvPr id="13" name="タイトル 1">
            <a:extLst>
              <a:ext uri="{FF2B5EF4-FFF2-40B4-BE49-F238E27FC236}">
                <a16:creationId xmlns:a16="http://schemas.microsoft.com/office/drawing/2014/main" id="{B0E38630-5D37-4601-8EAD-4C07BAD0F100}"/>
              </a:ext>
            </a:extLst>
          </p:cNvPr>
          <p:cNvSpPr txBox="1">
            <a:spLocks/>
          </p:cNvSpPr>
          <p:nvPr/>
        </p:nvSpPr>
        <p:spPr>
          <a:xfrm>
            <a:off x="725557" y="3052810"/>
            <a:ext cx="8418443" cy="96986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3200" dirty="0">
                <a:latin typeface="UD デジタル 教科書体 NK-R" panose="02020400000000000000" pitchFamily="18" charset="-128"/>
                <a:ea typeface="UD デジタル 教科書体 NK-R" panose="02020400000000000000" pitchFamily="18" charset="-128"/>
              </a:rPr>
              <a:t>動画コンテ</a:t>
            </a:r>
          </a:p>
        </p:txBody>
      </p:sp>
      <p:sp>
        <p:nvSpPr>
          <p:cNvPr id="14" name="矢印: 右 13">
            <a:extLst>
              <a:ext uri="{FF2B5EF4-FFF2-40B4-BE49-F238E27FC236}">
                <a16:creationId xmlns:a16="http://schemas.microsoft.com/office/drawing/2014/main" id="{34F174DB-CAC5-45B7-8869-42E41A9126FB}"/>
              </a:ext>
            </a:extLst>
          </p:cNvPr>
          <p:cNvSpPr/>
          <p:nvPr/>
        </p:nvSpPr>
        <p:spPr>
          <a:xfrm>
            <a:off x="3250096" y="1550504"/>
            <a:ext cx="467139" cy="372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3">
            <a:extLst>
              <a:ext uri="{FF2B5EF4-FFF2-40B4-BE49-F238E27FC236}">
                <a16:creationId xmlns:a16="http://schemas.microsoft.com/office/drawing/2014/main" id="{CC05A09C-AADE-42C9-8FE7-99B135C45056}"/>
              </a:ext>
            </a:extLst>
          </p:cNvPr>
          <p:cNvSpPr>
            <a:spLocks noGrp="1"/>
          </p:cNvSpPr>
          <p:nvPr>
            <p:ph type="sldNum" sz="quarter" idx="12"/>
          </p:nvPr>
        </p:nvSpPr>
        <p:spPr>
          <a:xfrm>
            <a:off x="6553200" y="6376243"/>
            <a:ext cx="2133600" cy="365125"/>
          </a:xfrm>
        </p:spPr>
        <p:txBody>
          <a:bodyPr/>
          <a:lstStyle/>
          <a:p>
            <a:fld id="{D2D8002D-B5B0-4BAC-B1F6-782DDCCE6D9C}" type="slidenum">
              <a:rPr lang="ja-JP" altLang="en-US" smtClean="0">
                <a:solidFill>
                  <a:prstClr val="black">
                    <a:tint val="75000"/>
                  </a:prstClr>
                </a:solidFill>
              </a:rPr>
              <a:pPr/>
              <a:t>34</a:t>
            </a:fld>
            <a:endParaRPr lang="ja-JP" altLang="en-US" dirty="0">
              <a:solidFill>
                <a:prstClr val="black">
                  <a:tint val="75000"/>
                </a:prstClr>
              </a:solidFill>
            </a:endParaRPr>
          </a:p>
        </p:txBody>
      </p:sp>
    </p:spTree>
    <p:extLst>
      <p:ext uri="{BB962C8B-B14F-4D97-AF65-F5344CB8AC3E}">
        <p14:creationId xmlns:p14="http://schemas.microsoft.com/office/powerpoint/2010/main" val="490840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4">
            <a:extLst>
              <a:ext uri="{FF2B5EF4-FFF2-40B4-BE49-F238E27FC236}">
                <a16:creationId xmlns:a16="http://schemas.microsoft.com/office/drawing/2014/main" id="{0B1EED08-653D-4A7B-969E-76D891CB37A6}"/>
              </a:ext>
            </a:extLst>
          </p:cNvPr>
          <p:cNvSpPr/>
          <p:nvPr/>
        </p:nvSpPr>
        <p:spPr>
          <a:xfrm>
            <a:off x="0" y="-304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視覚的な手がかり</a:t>
            </a:r>
          </a:p>
        </p:txBody>
      </p:sp>
      <p:pic>
        <p:nvPicPr>
          <p:cNvPr id="10" name="図 9">
            <a:extLst>
              <a:ext uri="{FF2B5EF4-FFF2-40B4-BE49-F238E27FC236}">
                <a16:creationId xmlns:a16="http://schemas.microsoft.com/office/drawing/2014/main" id="{42CABDAE-3F71-4908-A0FA-9A61605B61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7026" y="1343503"/>
            <a:ext cx="2907543" cy="2055542"/>
          </a:xfrm>
          <a:prstGeom prst="rect">
            <a:avLst/>
          </a:prstGeom>
        </p:spPr>
      </p:pic>
      <p:sp>
        <p:nvSpPr>
          <p:cNvPr id="11" name="テキスト ボックス 10">
            <a:extLst>
              <a:ext uri="{FF2B5EF4-FFF2-40B4-BE49-F238E27FC236}">
                <a16:creationId xmlns:a16="http://schemas.microsoft.com/office/drawing/2014/main" id="{24A8A1D4-D99F-47BA-A8F9-535B2096FF12}"/>
              </a:ext>
            </a:extLst>
          </p:cNvPr>
          <p:cNvSpPr txBox="1"/>
          <p:nvPr/>
        </p:nvSpPr>
        <p:spPr>
          <a:xfrm>
            <a:off x="5139124" y="1698630"/>
            <a:ext cx="3528931" cy="584775"/>
          </a:xfrm>
          <a:prstGeom prst="rect">
            <a:avLst/>
          </a:prstGeom>
          <a:noFill/>
        </p:spPr>
        <p:txBody>
          <a:bodyPr wrap="square" rtlCol="0">
            <a:spAutoFit/>
          </a:bodyPr>
          <a:lstStyle/>
          <a:p>
            <a:r>
              <a:rPr kumimoji="1" lang="ja-JP" altLang="en-US" sz="3200" b="1" dirty="0">
                <a:latin typeface="Comic Sans MS" panose="030F0702030302020204" pitchFamily="66" charset="0"/>
              </a:rPr>
              <a:t>授業準備</a:t>
            </a:r>
            <a:r>
              <a:rPr kumimoji="1" lang="en-US" altLang="ja-JP" sz="3200" b="1" dirty="0">
                <a:latin typeface="Comic Sans MS" panose="030F0702030302020204" pitchFamily="66" charset="0"/>
              </a:rPr>
              <a:t>OK</a:t>
            </a:r>
            <a:r>
              <a:rPr kumimoji="1" lang="ja-JP" altLang="en-US" sz="3200" b="1" dirty="0">
                <a:latin typeface="Comic Sans MS" panose="030F0702030302020204" pitchFamily="66" charset="0"/>
              </a:rPr>
              <a:t>？</a:t>
            </a:r>
            <a:r>
              <a:rPr kumimoji="1" lang="en-US" altLang="ja-JP" sz="3200" b="1" dirty="0">
                <a:latin typeface="Comic Sans MS" panose="030F0702030302020204" pitchFamily="66" charset="0"/>
              </a:rPr>
              <a:t>  </a:t>
            </a:r>
            <a:endParaRPr kumimoji="1" lang="ja-JP" altLang="en-US" sz="3200" b="1" dirty="0">
              <a:latin typeface="Comic Sans MS" panose="030F0702030302020204" pitchFamily="66" charset="0"/>
            </a:endParaRPr>
          </a:p>
        </p:txBody>
      </p:sp>
      <p:sp>
        <p:nvSpPr>
          <p:cNvPr id="12" name="テキスト ボックス 11">
            <a:extLst>
              <a:ext uri="{FF2B5EF4-FFF2-40B4-BE49-F238E27FC236}">
                <a16:creationId xmlns:a16="http://schemas.microsoft.com/office/drawing/2014/main" id="{F194BEA0-6C36-4158-ADD2-C1859BFC9A99}"/>
              </a:ext>
            </a:extLst>
          </p:cNvPr>
          <p:cNvSpPr txBox="1"/>
          <p:nvPr/>
        </p:nvSpPr>
        <p:spPr>
          <a:xfrm>
            <a:off x="5068215" y="2594002"/>
            <a:ext cx="3304145" cy="800219"/>
          </a:xfrm>
          <a:prstGeom prst="rect">
            <a:avLst/>
          </a:prstGeom>
          <a:noFill/>
        </p:spPr>
        <p:txBody>
          <a:bodyPr wrap="square" rtlCol="0">
            <a:spAutoFit/>
          </a:bodyPr>
          <a:lstStyle/>
          <a:p>
            <a:r>
              <a:rPr kumimoji="1" lang="en-US" altLang="ja-JP" sz="2800" b="1" dirty="0">
                <a:solidFill>
                  <a:srgbClr val="0000FF"/>
                </a:solidFill>
                <a:latin typeface="Comic Sans MS" panose="030F0702030302020204" pitchFamily="66" charset="0"/>
              </a:rPr>
              <a:t>Are you ready</a:t>
            </a:r>
            <a:r>
              <a:rPr kumimoji="1" lang="en-US" altLang="ja-JP" sz="2800" b="1" dirty="0">
                <a:solidFill>
                  <a:srgbClr val="0000FF"/>
                </a:solidFill>
              </a:rPr>
              <a:t>?</a:t>
            </a:r>
          </a:p>
          <a:p>
            <a:endParaRPr kumimoji="1" lang="ja-JP" altLang="en-US" b="1" dirty="0"/>
          </a:p>
        </p:txBody>
      </p:sp>
      <p:pic>
        <p:nvPicPr>
          <p:cNvPr id="14" name="図 13">
            <a:extLst>
              <a:ext uri="{FF2B5EF4-FFF2-40B4-BE49-F238E27FC236}">
                <a16:creationId xmlns:a16="http://schemas.microsoft.com/office/drawing/2014/main" id="{25081E1A-C251-47CC-8D81-91CBA2FC3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93865" y="4348190"/>
            <a:ext cx="2737843" cy="2053382"/>
          </a:xfrm>
          <a:prstGeom prst="rect">
            <a:avLst/>
          </a:prstGeom>
        </p:spPr>
      </p:pic>
      <p:pic>
        <p:nvPicPr>
          <p:cNvPr id="18" name="コンテンツ プレースホルダー 17">
            <a:extLst>
              <a:ext uri="{FF2B5EF4-FFF2-40B4-BE49-F238E27FC236}">
                <a16:creationId xmlns:a16="http://schemas.microsoft.com/office/drawing/2014/main" id="{7D739C83-8DE8-40E7-AFDB-EE4F57F03AB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9431" y="1734166"/>
            <a:ext cx="2888230" cy="4092295"/>
          </a:xfrm>
          <a:prstGeom prst="rect">
            <a:avLst/>
          </a:prstGeom>
        </p:spPr>
      </p:pic>
    </p:spTree>
    <p:extLst>
      <p:ext uri="{BB962C8B-B14F-4D97-AF65-F5344CB8AC3E}">
        <p14:creationId xmlns:p14="http://schemas.microsoft.com/office/powerpoint/2010/main" val="1363122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27E666-A9C5-4074-B6C4-1D13388BFF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D8002D-B5B0-4BAC-B1F6-782DDCCE6D9C}" type="slidenum">
              <a:rPr kumimoji="0" lang="ja-JP" altLang="en-US" sz="1200" b="0" i="0" u="none" strike="noStrike" kern="1200" cap="none" spc="0" normalizeH="0" baseline="0" noProof="0" smtClean="0">
                <a:ln>
                  <a:noFill/>
                </a:ln>
                <a:solidFill>
                  <a:prstClr val="black">
                    <a:tint val="75000"/>
                  </a:prstClr>
                </a:solidFill>
                <a:effectLst/>
                <a:uLnTx/>
                <a:uFillTx/>
                <a:latin typeface="FrankRuehl"/>
                <a:ea typeface="メイリオ"/>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a:ln>
                <a:noFill/>
              </a:ln>
              <a:solidFill>
                <a:prstClr val="black">
                  <a:tint val="75000"/>
                </a:prstClr>
              </a:solidFill>
              <a:effectLst/>
              <a:uLnTx/>
              <a:uFillTx/>
              <a:latin typeface="FrankRuehl"/>
              <a:ea typeface="メイリオ"/>
              <a:cs typeface="+mn-cs"/>
            </a:endParaRPr>
          </a:p>
        </p:txBody>
      </p:sp>
      <p:sp>
        <p:nvSpPr>
          <p:cNvPr id="13" name="テキスト ボックス 12">
            <a:extLst>
              <a:ext uri="{FF2B5EF4-FFF2-40B4-BE49-F238E27FC236}">
                <a16:creationId xmlns:a16="http://schemas.microsoft.com/office/drawing/2014/main" id="{79A73FE4-1F1C-4566-AFDF-7C8C3C3F76A3}"/>
              </a:ext>
            </a:extLst>
          </p:cNvPr>
          <p:cNvSpPr txBox="1"/>
          <p:nvPr/>
        </p:nvSpPr>
        <p:spPr>
          <a:xfrm>
            <a:off x="262718" y="1983828"/>
            <a:ext cx="320312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①全校集会で呼びかけ</a:t>
            </a:r>
          </a:p>
        </p:txBody>
      </p:sp>
      <p:sp>
        <p:nvSpPr>
          <p:cNvPr id="6" name="正方形/長方形 4">
            <a:extLst>
              <a:ext uri="{FF2B5EF4-FFF2-40B4-BE49-F238E27FC236}">
                <a16:creationId xmlns:a16="http://schemas.microsoft.com/office/drawing/2014/main" id="{85B6809A-C5CD-9C30-5E37-FEFF177D38EE}"/>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委員会活動の活用</a:t>
            </a:r>
          </a:p>
        </p:txBody>
      </p:sp>
      <p:sp>
        <p:nvSpPr>
          <p:cNvPr id="7" name="テキスト ボックス 4">
            <a:extLst>
              <a:ext uri="{FF2B5EF4-FFF2-40B4-BE49-F238E27FC236}">
                <a16:creationId xmlns:a16="http://schemas.microsoft.com/office/drawing/2014/main" id="{0B0CC55B-3393-5AA7-C291-6E25DD9B91C9}"/>
              </a:ext>
            </a:extLst>
          </p:cNvPr>
          <p:cNvSpPr txBox="1"/>
          <p:nvPr/>
        </p:nvSpPr>
        <p:spPr>
          <a:xfrm>
            <a:off x="172815" y="1146209"/>
            <a:ext cx="6847457"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■「あいさつをしよう」</a:t>
            </a:r>
          </a:p>
        </p:txBody>
      </p:sp>
      <p:sp>
        <p:nvSpPr>
          <p:cNvPr id="9" name="テキスト ボックス 8">
            <a:extLst>
              <a:ext uri="{FF2B5EF4-FFF2-40B4-BE49-F238E27FC236}">
                <a16:creationId xmlns:a16="http://schemas.microsoft.com/office/drawing/2014/main" id="{EA8DB6A8-D637-C361-F6AE-D9415F3E745B}"/>
              </a:ext>
            </a:extLst>
          </p:cNvPr>
          <p:cNvSpPr txBox="1"/>
          <p:nvPr/>
        </p:nvSpPr>
        <p:spPr>
          <a:xfrm>
            <a:off x="4666305" y="2076556"/>
            <a:ext cx="377379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②委員会が週１回挨拶運動</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4" name="図 3">
            <a:extLst>
              <a:ext uri="{FF2B5EF4-FFF2-40B4-BE49-F238E27FC236}">
                <a16:creationId xmlns:a16="http://schemas.microsoft.com/office/drawing/2014/main" id="{070E7943-E943-4E15-88C3-3228B0463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61" y="2566858"/>
            <a:ext cx="3884516" cy="2184302"/>
          </a:xfrm>
          <a:prstGeom prst="rect">
            <a:avLst/>
          </a:prstGeom>
        </p:spPr>
      </p:pic>
      <p:pic>
        <p:nvPicPr>
          <p:cNvPr id="8" name="図 7">
            <a:extLst>
              <a:ext uri="{FF2B5EF4-FFF2-40B4-BE49-F238E27FC236}">
                <a16:creationId xmlns:a16="http://schemas.microsoft.com/office/drawing/2014/main" id="{D92636A3-5D6A-46FF-AFFE-8EE94D98CD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4325" y="4574532"/>
            <a:ext cx="3425770" cy="1964380"/>
          </a:xfrm>
          <a:prstGeom prst="rect">
            <a:avLst/>
          </a:prstGeom>
        </p:spPr>
      </p:pic>
      <p:pic>
        <p:nvPicPr>
          <p:cNvPr id="18" name="図 17">
            <a:extLst>
              <a:ext uri="{FF2B5EF4-FFF2-40B4-BE49-F238E27FC236}">
                <a16:creationId xmlns:a16="http://schemas.microsoft.com/office/drawing/2014/main" id="{4D260795-F1B9-457A-AF49-7FFEB86886DE}"/>
              </a:ext>
            </a:extLst>
          </p:cNvPr>
          <p:cNvPicPr>
            <a:picLocks noChangeAspect="1"/>
          </p:cNvPicPr>
          <p:nvPr/>
        </p:nvPicPr>
        <p:blipFill rotWithShape="1">
          <a:blip r:embed="rId4">
            <a:extLst>
              <a:ext uri="{28A0092B-C50C-407E-A947-70E740481C1C}">
                <a14:useLocalDpi xmlns:a14="http://schemas.microsoft.com/office/drawing/2010/main" val="0"/>
              </a:ext>
            </a:extLst>
          </a:blip>
          <a:srcRect l="8449" t="13422" r="9636" b="19253"/>
          <a:stretch/>
        </p:blipFill>
        <p:spPr>
          <a:xfrm>
            <a:off x="4666305" y="2583951"/>
            <a:ext cx="4090372" cy="1735829"/>
          </a:xfrm>
          <a:prstGeom prst="rect">
            <a:avLst/>
          </a:prstGeom>
        </p:spPr>
      </p:pic>
      <p:pic>
        <p:nvPicPr>
          <p:cNvPr id="20" name="図 19">
            <a:extLst>
              <a:ext uri="{FF2B5EF4-FFF2-40B4-BE49-F238E27FC236}">
                <a16:creationId xmlns:a16="http://schemas.microsoft.com/office/drawing/2014/main" id="{83A191EB-1867-41A3-8DCD-7D15D6F94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1850" y="4833702"/>
            <a:ext cx="3425770" cy="1926996"/>
          </a:xfrm>
          <a:prstGeom prst="rect">
            <a:avLst/>
          </a:prstGeom>
        </p:spPr>
      </p:pic>
      <p:pic>
        <p:nvPicPr>
          <p:cNvPr id="5" name="図 4">
            <a:extLst>
              <a:ext uri="{FF2B5EF4-FFF2-40B4-BE49-F238E27FC236}">
                <a16:creationId xmlns:a16="http://schemas.microsoft.com/office/drawing/2014/main" id="{B7DDDEFA-E21F-464F-BA42-637A0859B8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640" t="1706" r="13846" b="-159"/>
          <a:stretch/>
        </p:blipFill>
        <p:spPr>
          <a:xfrm>
            <a:off x="7923189" y="5814185"/>
            <a:ext cx="861811" cy="900645"/>
          </a:xfrm>
          <a:prstGeom prst="rect">
            <a:avLst/>
          </a:prstGeom>
        </p:spPr>
      </p:pic>
      <p:sp>
        <p:nvSpPr>
          <p:cNvPr id="12" name="スライド番号プレースホルダー 3">
            <a:extLst>
              <a:ext uri="{FF2B5EF4-FFF2-40B4-BE49-F238E27FC236}">
                <a16:creationId xmlns:a16="http://schemas.microsoft.com/office/drawing/2014/main" id="{10531510-D0BB-4FA3-808A-6EDEDDE70F89}"/>
              </a:ext>
            </a:extLst>
          </p:cNvPr>
          <p:cNvSpPr txBox="1">
            <a:spLocks/>
          </p:cNvSpPr>
          <p:nvPr/>
        </p:nvSpPr>
        <p:spPr>
          <a:xfrm>
            <a:off x="6553200" y="6356354"/>
            <a:ext cx="2133600" cy="365125"/>
          </a:xfrm>
          <a:prstGeom prst="rect">
            <a:avLst/>
          </a:prstGeom>
        </p:spPr>
        <p:txBody>
          <a:bodyPr vert="horz" lIns="91440" tIns="45720" rIns="91440" bIns="45720" rtlCol="0" anchor="ctr"/>
          <a:lstStyle>
            <a:defPPr>
              <a:defRPr lang="ja-JP"/>
            </a:defPPr>
            <a:lvl1pPr marL="0" algn="r" defTabSz="914400" rtl="0" eaLnBrk="1" fontAlgn="auto" latinLnBrk="0" hangingPunct="1">
              <a:spcBef>
                <a:spcPts val="0"/>
              </a:spcBef>
              <a:spcAft>
                <a:spcPts val="0"/>
              </a:spcAft>
              <a:defRPr kumimoji="1" sz="1200" kern="1200">
                <a:solidFill>
                  <a:schemeClr val="tx1">
                    <a:tint val="75000"/>
                  </a:schemeClr>
                </a:solidFill>
                <a:effectLst/>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solidFill>
                  <a:prstClr val="black">
                    <a:tint val="75000"/>
                  </a:prstClr>
                </a:solidFill>
              </a:rPr>
              <a:pPr/>
              <a:t>36</a:t>
            </a:fld>
            <a:endParaRPr lang="ja-JP" altLang="en-US" dirty="0">
              <a:solidFill>
                <a:prstClr val="black">
                  <a:tint val="75000"/>
                </a:prstClr>
              </a:solidFill>
            </a:endParaRPr>
          </a:p>
        </p:txBody>
      </p:sp>
    </p:spTree>
    <p:extLst>
      <p:ext uri="{BB962C8B-B14F-4D97-AF65-F5344CB8AC3E}">
        <p14:creationId xmlns:p14="http://schemas.microsoft.com/office/powerpoint/2010/main" val="901401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4">
            <a:extLst>
              <a:ext uri="{FF2B5EF4-FFF2-40B4-BE49-F238E27FC236}">
                <a16:creationId xmlns:a16="http://schemas.microsoft.com/office/drawing/2014/main" id="{3FCED220-4799-6E1A-2C80-0E4AFD72E469}"/>
              </a:ext>
            </a:extLst>
          </p:cNvPr>
          <p:cNvSpPr/>
          <p:nvPr/>
        </p:nvSpPr>
        <p:spPr>
          <a:xfrm>
            <a:off x="0" y="-3214"/>
            <a:ext cx="9144000" cy="893749"/>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手順書やチェック表</a:t>
            </a:r>
          </a:p>
        </p:txBody>
      </p:sp>
      <p:sp>
        <p:nvSpPr>
          <p:cNvPr id="10" name="テキスト ボックス 4">
            <a:extLst>
              <a:ext uri="{FF2B5EF4-FFF2-40B4-BE49-F238E27FC236}">
                <a16:creationId xmlns:a16="http://schemas.microsoft.com/office/drawing/2014/main" id="{44823213-56AA-4B6B-7FC6-DAB1E580CB1F}"/>
              </a:ext>
            </a:extLst>
          </p:cNvPr>
          <p:cNvSpPr txBox="1"/>
          <p:nvPr/>
        </p:nvSpPr>
        <p:spPr>
          <a:xfrm>
            <a:off x="249790" y="1031106"/>
            <a:ext cx="5034708"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■「ていねいに掃除をしよう」</a:t>
            </a:r>
          </a:p>
        </p:txBody>
      </p:sp>
      <p:sp>
        <p:nvSpPr>
          <p:cNvPr id="11" name="スライド番号プレースホルダー 10">
            <a:extLst>
              <a:ext uri="{FF2B5EF4-FFF2-40B4-BE49-F238E27FC236}">
                <a16:creationId xmlns:a16="http://schemas.microsoft.com/office/drawing/2014/main" id="{88266E46-2D58-AF49-4957-C6504C909408}"/>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37</a:t>
            </a:fld>
            <a:endParaRPr lang="ja-JP" altLang="en-US">
              <a:solidFill>
                <a:prstClr val="black">
                  <a:tint val="75000"/>
                </a:prstClr>
              </a:solidFill>
            </a:endParaRPr>
          </a:p>
        </p:txBody>
      </p:sp>
      <p:pic>
        <p:nvPicPr>
          <p:cNvPr id="8" name="コンテンツ プレースホルダー 7">
            <a:extLst>
              <a:ext uri="{FF2B5EF4-FFF2-40B4-BE49-F238E27FC236}">
                <a16:creationId xmlns:a16="http://schemas.microsoft.com/office/drawing/2014/main" id="{B1A27330-79A3-4F90-AF55-74283B73327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28" t="5037" r="4725" b="6212"/>
          <a:stretch/>
        </p:blipFill>
        <p:spPr>
          <a:xfrm rot="5400000">
            <a:off x="157664" y="2279889"/>
            <a:ext cx="5012248" cy="3672408"/>
          </a:xfrm>
        </p:spPr>
      </p:pic>
      <p:pic>
        <p:nvPicPr>
          <p:cNvPr id="14" name="図 13">
            <a:extLst>
              <a:ext uri="{FF2B5EF4-FFF2-40B4-BE49-F238E27FC236}">
                <a16:creationId xmlns:a16="http://schemas.microsoft.com/office/drawing/2014/main" id="{C089EC0F-9B7C-4AF8-846C-FB0285D63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02325" y="2337743"/>
            <a:ext cx="4896542" cy="3672407"/>
          </a:xfrm>
          <a:prstGeom prst="rect">
            <a:avLst/>
          </a:prstGeom>
        </p:spPr>
      </p:pic>
      <p:sp>
        <p:nvSpPr>
          <p:cNvPr id="15" name="テキスト ボックス 14">
            <a:extLst>
              <a:ext uri="{FF2B5EF4-FFF2-40B4-BE49-F238E27FC236}">
                <a16:creationId xmlns:a16="http://schemas.microsoft.com/office/drawing/2014/main" id="{F5FB6E8D-52B3-4C48-AF9D-62ADBFDF98F6}"/>
              </a:ext>
            </a:extLst>
          </p:cNvPr>
          <p:cNvSpPr txBox="1"/>
          <p:nvPr/>
        </p:nvSpPr>
        <p:spPr>
          <a:xfrm>
            <a:off x="6141710" y="1309888"/>
            <a:ext cx="147829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チェック表</a:t>
            </a:r>
          </a:p>
        </p:txBody>
      </p:sp>
      <p:sp>
        <p:nvSpPr>
          <p:cNvPr id="9" name="スライド番号プレースホルダー 3">
            <a:extLst>
              <a:ext uri="{FF2B5EF4-FFF2-40B4-BE49-F238E27FC236}">
                <a16:creationId xmlns:a16="http://schemas.microsoft.com/office/drawing/2014/main" id="{C58E4193-D37E-4EA3-B281-BC7C652999B2}"/>
              </a:ext>
            </a:extLst>
          </p:cNvPr>
          <p:cNvSpPr txBox="1">
            <a:spLocks/>
          </p:cNvSpPr>
          <p:nvPr/>
        </p:nvSpPr>
        <p:spPr>
          <a:xfrm>
            <a:off x="6850596" y="6455204"/>
            <a:ext cx="2133600" cy="365125"/>
          </a:xfrm>
          <a:prstGeom prst="rect">
            <a:avLst/>
          </a:prstGeom>
        </p:spPr>
        <p:txBody>
          <a:bodyPr vert="horz" lIns="91440" tIns="45720" rIns="91440" bIns="45720" rtlCol="0" anchor="ctr"/>
          <a:lstStyle>
            <a:defPPr>
              <a:defRPr lang="ja-JP"/>
            </a:defPPr>
            <a:lvl1pPr marL="0" algn="r" defTabSz="914400" rtl="0" eaLnBrk="1" fontAlgn="auto" latinLnBrk="0" hangingPunct="1">
              <a:spcBef>
                <a:spcPts val="0"/>
              </a:spcBef>
              <a:spcAft>
                <a:spcPts val="0"/>
              </a:spcAft>
              <a:defRPr kumimoji="1" sz="1200" kern="1200">
                <a:solidFill>
                  <a:schemeClr val="tx1">
                    <a:tint val="75000"/>
                  </a:schemeClr>
                </a:solidFill>
                <a:effectLst/>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solidFill>
                  <a:prstClr val="black">
                    <a:tint val="75000"/>
                  </a:prstClr>
                </a:solidFill>
              </a:rPr>
              <a:pPr/>
              <a:t>37</a:t>
            </a:fld>
            <a:endParaRPr lang="ja-JP" altLang="en-US" dirty="0">
              <a:solidFill>
                <a:prstClr val="black">
                  <a:tint val="75000"/>
                </a:prstClr>
              </a:solidFill>
            </a:endParaRPr>
          </a:p>
        </p:txBody>
      </p:sp>
    </p:spTree>
    <p:extLst>
      <p:ext uri="{BB962C8B-B14F-4D97-AF65-F5344CB8AC3E}">
        <p14:creationId xmlns:p14="http://schemas.microsoft.com/office/powerpoint/2010/main" val="3602201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 name="テキスト ボックス 4"/>
          <p:cNvSpPr txBox="1"/>
          <p:nvPr/>
        </p:nvSpPr>
        <p:spPr>
          <a:xfrm>
            <a:off x="253791" y="1516318"/>
            <a:ext cx="3094073"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■「会釈をする」</a:t>
            </a:r>
          </a:p>
        </p:txBody>
      </p:sp>
      <p:sp>
        <p:nvSpPr>
          <p:cNvPr id="2" name="正方形/長方形 4">
            <a:extLst>
              <a:ext uri="{FF2B5EF4-FFF2-40B4-BE49-F238E27FC236}">
                <a16:creationId xmlns:a16="http://schemas.microsoft.com/office/drawing/2014/main" id="{C6C3BD8C-ADF2-72AC-824A-0DD7E5E9ED1B}"/>
              </a:ext>
            </a:extLst>
          </p:cNvPr>
          <p:cNvSpPr/>
          <p:nvPr/>
        </p:nvSpPr>
        <p:spPr>
          <a:xfrm>
            <a:off x="0" y="1"/>
            <a:ext cx="9144000" cy="115641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000" b="1" dirty="0">
                <a:solidFill>
                  <a:schemeClr val="tx1"/>
                </a:solidFill>
                <a:latin typeface="UD デジタル 教科書体 NK-R" panose="02020400000000000000" pitchFamily="18" charset="-128"/>
                <a:ea typeface="UD デジタル 教科書体 NK-R" panose="02020400000000000000" pitchFamily="18" charset="-128"/>
              </a:rPr>
              <a:t>児童が自ら学校のことを考え、改善する</a:t>
            </a:r>
          </a:p>
        </p:txBody>
      </p:sp>
      <p:sp>
        <p:nvSpPr>
          <p:cNvPr id="4" name="テキスト ボックス 3">
            <a:extLst>
              <a:ext uri="{FF2B5EF4-FFF2-40B4-BE49-F238E27FC236}">
                <a16:creationId xmlns:a16="http://schemas.microsoft.com/office/drawing/2014/main" id="{40AB3B45-441A-103D-529D-0AC8E8193F7D}"/>
              </a:ext>
            </a:extLst>
          </p:cNvPr>
          <p:cNvSpPr txBox="1"/>
          <p:nvPr/>
        </p:nvSpPr>
        <p:spPr>
          <a:xfrm>
            <a:off x="3548328" y="1793317"/>
            <a:ext cx="5595672" cy="830997"/>
          </a:xfrm>
          <a:prstGeom prst="rect">
            <a:avLst/>
          </a:prstGeom>
          <a:noFill/>
        </p:spPr>
        <p:txBody>
          <a:bodyPr wrap="square">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児童が「自分たちで解決策を探る」ための</a:t>
            </a:r>
            <a:r>
              <a:rPr kumimoji="1" lang="ja-JP" altLang="en-US" sz="2400" u="sng" dirty="0">
                <a:latin typeface="UD デジタル 教科書体 NK-R" panose="02020400000000000000" pitchFamily="18" charset="-128"/>
                <a:ea typeface="UD デジタル 教科書体 NK-R" panose="02020400000000000000" pitchFamily="18" charset="-128"/>
              </a:rPr>
              <a:t>しかけ</a:t>
            </a:r>
            <a:r>
              <a:rPr kumimoji="1" lang="ja-JP" altLang="en-US" sz="2400" dirty="0">
                <a:latin typeface="UD デジタル 教科書体 NK-R" panose="02020400000000000000" pitchFamily="18" charset="-128"/>
                <a:ea typeface="UD デジタル 教科書体 NK-R" panose="02020400000000000000" pitchFamily="18" charset="-128"/>
              </a:rPr>
              <a:t>としてアンケートを実施</a:t>
            </a:r>
            <a:endParaRPr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4B4FA842-826B-3753-1705-B8541C5D9F03}"/>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38</a:t>
            </a:fld>
            <a:endParaRPr lang="ja-JP" altLang="en-US">
              <a:solidFill>
                <a:prstClr val="black">
                  <a:tint val="75000"/>
                </a:prstClr>
              </a:solidFill>
            </a:endParaRPr>
          </a:p>
        </p:txBody>
      </p:sp>
      <p:grpSp>
        <p:nvGrpSpPr>
          <p:cNvPr id="3" name="グループ化 2">
            <a:extLst>
              <a:ext uri="{FF2B5EF4-FFF2-40B4-BE49-F238E27FC236}">
                <a16:creationId xmlns:a16="http://schemas.microsoft.com/office/drawing/2014/main" id="{2551BE20-0250-4ED2-B440-7540E835FB46}"/>
              </a:ext>
            </a:extLst>
          </p:cNvPr>
          <p:cNvGrpSpPr/>
          <p:nvPr/>
        </p:nvGrpSpPr>
        <p:grpSpPr>
          <a:xfrm>
            <a:off x="291786" y="2675522"/>
            <a:ext cx="8560428" cy="3686049"/>
            <a:chOff x="291786" y="2675522"/>
            <a:chExt cx="8560428" cy="3686049"/>
          </a:xfrm>
        </p:grpSpPr>
        <p:pic>
          <p:nvPicPr>
            <p:cNvPr id="2215" name="図 3"/>
            <p:cNvPicPr>
              <a:picLocks noChangeAspect="1"/>
            </p:cNvPicPr>
            <p:nvPr/>
          </p:nvPicPr>
          <p:blipFill>
            <a:blip r:embed="rId3"/>
            <a:srcRect t="62593" b="6956"/>
            <a:stretch>
              <a:fillRect/>
            </a:stretch>
          </p:blipFill>
          <p:spPr>
            <a:xfrm>
              <a:off x="291786" y="2675522"/>
              <a:ext cx="8560428" cy="3686049"/>
            </a:xfrm>
            <a:prstGeom prst="rect">
              <a:avLst/>
            </a:prstGeom>
            <a:ln>
              <a:solidFill>
                <a:schemeClr val="tx1"/>
              </a:solidFill>
            </a:ln>
          </p:spPr>
        </p:pic>
        <p:sp>
          <p:nvSpPr>
            <p:cNvPr id="7" name="正方形/長方形 6">
              <a:extLst>
                <a:ext uri="{FF2B5EF4-FFF2-40B4-BE49-F238E27FC236}">
                  <a16:creationId xmlns:a16="http://schemas.microsoft.com/office/drawing/2014/main" id="{A2BAAE61-A126-407E-A205-9934582BB483}"/>
                </a:ext>
              </a:extLst>
            </p:cNvPr>
            <p:cNvSpPr/>
            <p:nvPr/>
          </p:nvSpPr>
          <p:spPr>
            <a:xfrm>
              <a:off x="1331640" y="3140968"/>
              <a:ext cx="57606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726988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a:spLocks/>
          </p:cNvSpPr>
          <p:nvPr/>
        </p:nvSpPr>
        <p:spPr bwMode="auto">
          <a:xfrm>
            <a:off x="3215883" y="2314188"/>
            <a:ext cx="2397564" cy="1004418"/>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nchor="ctr" anchorCtr="0"/>
          <a:lstStyle/>
          <a:p>
            <a:pPr algn="ctr" defTabSz="685800"/>
            <a:r>
              <a:rPr kumimoji="1" lang="ja-JP" altLang="en-US" sz="2800" b="1">
                <a:solidFill>
                  <a:prstClr val="black"/>
                </a:solidFill>
                <a:latin typeface="UD デジタル 教科書体 NK-R" panose="02020400000000000000" pitchFamily="18" charset="-128"/>
                <a:ea typeface="UD デジタル 教科書体 NK-R" panose="02020400000000000000" pitchFamily="18" charset="-128"/>
              </a:rPr>
              <a:t>望ましい行動</a:t>
            </a:r>
          </a:p>
        </p:txBody>
      </p:sp>
      <p:sp>
        <p:nvSpPr>
          <p:cNvPr id="11" name="AutoShape 6"/>
          <p:cNvSpPr>
            <a:spLocks noChangeArrowheads="1"/>
          </p:cNvSpPr>
          <p:nvPr/>
        </p:nvSpPr>
        <p:spPr bwMode="auto">
          <a:xfrm>
            <a:off x="5960806" y="1513756"/>
            <a:ext cx="2932710" cy="3404036"/>
          </a:xfrm>
          <a:prstGeom prst="roundRect">
            <a:avLst>
              <a:gd name="adj" fmla="val 16667"/>
            </a:avLst>
          </a:prstGeom>
          <a:solidFill>
            <a:schemeClr val="bg1"/>
          </a:solidFill>
          <a:ln w="25400">
            <a:solidFill>
              <a:schemeClr val="tx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できている事への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ポジティブ・フィードバック</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褒める・認める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手紙・チケット　　　　　　　　　　　　　　　　　　</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シールで視覚化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グラフ化</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丸つけ、花丸</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spcBef>
                <a:spcPct val="0"/>
              </a:spcBef>
              <a:buNone/>
            </a:pPr>
            <a:r>
              <a:rPr lang="ja-JP" altLang="en-US" sz="1600" dirty="0">
                <a:solidFill>
                  <a:prstClr val="black"/>
                </a:solidFill>
                <a:latin typeface="UD デジタル 教科書体 NK-R" panose="02020400000000000000" pitchFamily="18" charset="-128"/>
                <a:ea typeface="UD デジタル 教科書体 NK-R" panose="02020400000000000000" pitchFamily="18" charset="-128"/>
              </a:rPr>
              <a:t>　　　　　</a:t>
            </a: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        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 name="AutoShape 7"/>
          <p:cNvSpPr>
            <a:spLocks noChangeArrowheads="1"/>
          </p:cNvSpPr>
          <p:nvPr/>
        </p:nvSpPr>
        <p:spPr bwMode="auto">
          <a:xfrm>
            <a:off x="151568" y="1513756"/>
            <a:ext cx="2652739" cy="3161543"/>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具体的に何をすれば良いのか伝える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お手本を示す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ヒントを出す</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marL="214313" indent="-214313" defTabSz="685800">
              <a:spcBef>
                <a:spcPct val="0"/>
              </a:spcBef>
            </a:pP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物理的環境を整える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algn="r" defTabSz="685800">
              <a:spcBef>
                <a:spcPct val="0"/>
              </a:spcBef>
              <a:buNone/>
            </a:pPr>
            <a:r>
              <a:rPr lang="ja-JP" altLang="en-US" sz="1800" dirty="0">
                <a:solidFill>
                  <a:prstClr val="black"/>
                </a:solidFill>
                <a:latin typeface="UD デジタル 教科書体 NK-R" panose="02020400000000000000" pitchFamily="18" charset="-128"/>
                <a:ea typeface="UD デジタル 教科書体 NK-R" panose="02020400000000000000" pitchFamily="18" charset="-128"/>
              </a:rPr>
              <a:t>など</a:t>
            </a:r>
            <a:endParaRPr lang="en-US" altLang="ja-JP" sz="1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6984" name="Rectangle 8"/>
          <p:cNvSpPr>
            <a:spLocks noChangeArrowheads="1"/>
          </p:cNvSpPr>
          <p:nvPr/>
        </p:nvSpPr>
        <p:spPr bwMode="auto">
          <a:xfrm>
            <a:off x="5614127" y="3515360"/>
            <a:ext cx="21159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685800">
              <a:spcBef>
                <a:spcPct val="0"/>
              </a:spcBef>
              <a:buNone/>
            </a:pPr>
            <a:r>
              <a:rPr lang="ja-JP" altLang="en-US" sz="1650">
                <a:solidFill>
                  <a:prstClr val="black"/>
                </a:solidFill>
                <a:latin typeface="AR P丸ゴシック体M" panose="020F0600000000000000" pitchFamily="50" charset="-128"/>
                <a:ea typeface="AR P丸ゴシック体M" panose="020F0600000000000000" pitchFamily="50" charset="-128"/>
              </a:rPr>
              <a:t>　</a:t>
            </a:r>
            <a:endParaRPr lang="ja-JP" altLang="en-US" sz="1800">
              <a:solidFill>
                <a:prstClr val="black"/>
              </a:solidFill>
              <a:latin typeface="Times New Roman" panose="02020603050405020304" pitchFamily="18" charset="0"/>
            </a:endParaRPr>
          </a:p>
        </p:txBody>
      </p:sp>
      <p:sp>
        <p:nvSpPr>
          <p:cNvPr id="17" name="Freeform 12"/>
          <p:cNvSpPr>
            <a:spLocks/>
          </p:cNvSpPr>
          <p:nvPr/>
        </p:nvSpPr>
        <p:spPr bwMode="auto">
          <a:xfrm>
            <a:off x="2879773" y="2681261"/>
            <a:ext cx="28195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19" name="Freeform 14"/>
          <p:cNvSpPr>
            <a:spLocks/>
          </p:cNvSpPr>
          <p:nvPr/>
        </p:nvSpPr>
        <p:spPr bwMode="auto">
          <a:xfrm>
            <a:off x="5672215" y="2671099"/>
            <a:ext cx="288944" cy="270272"/>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defTabSz="685800"/>
            <a:endParaRPr kumimoji="1" lang="ja-JP" altLang="en-US" sz="1350">
              <a:solidFill>
                <a:prstClr val="black"/>
              </a:solidFill>
            </a:endParaRPr>
          </a:p>
        </p:txBody>
      </p:sp>
      <p:sp>
        <p:nvSpPr>
          <p:cNvPr id="20" name="Text Box 18"/>
          <p:cNvSpPr txBox="1">
            <a:spLocks noChangeArrowheads="1"/>
          </p:cNvSpPr>
          <p:nvPr/>
        </p:nvSpPr>
        <p:spPr bwMode="auto">
          <a:xfrm>
            <a:off x="715741" y="1126275"/>
            <a:ext cx="1410650"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行動の前</a:t>
            </a:r>
          </a:p>
        </p:txBody>
      </p:sp>
      <p:sp>
        <p:nvSpPr>
          <p:cNvPr id="21" name="Text Box 19"/>
          <p:cNvSpPr txBox="1">
            <a:spLocks noChangeArrowheads="1"/>
          </p:cNvSpPr>
          <p:nvPr/>
        </p:nvSpPr>
        <p:spPr bwMode="auto">
          <a:xfrm>
            <a:off x="3982468" y="1874880"/>
            <a:ext cx="864394" cy="461665"/>
          </a:xfrm>
          <a:prstGeom prst="rect">
            <a:avLst/>
          </a:prstGeom>
          <a:noFill/>
          <a:ln w="9525">
            <a:noFill/>
            <a:miter lim="800000"/>
            <a:headEnd/>
            <a:tailEnd/>
          </a:ln>
          <a:effectLst/>
        </p:spPr>
        <p:txBody>
          <a:bodyPr>
            <a:spAutoFit/>
          </a:bodyPr>
          <a:lstStyle/>
          <a:p>
            <a:pPr algn="ctr" defTabSz="685800">
              <a:spcBef>
                <a:spcPct val="50000"/>
              </a:spcBef>
              <a:defRPr/>
            </a:pPr>
            <a:r>
              <a:rPr kumimoji="1" lang="ja-JP" altLang="en-US" sz="2400" b="1">
                <a:solidFill>
                  <a:srgbClr val="335B74"/>
                </a:solidFill>
                <a:latin typeface="UD Digi Kyokasho N-B" panose="02020700000000000000" pitchFamily="17" charset="-128"/>
                <a:ea typeface="UD Digi Kyokasho N-B" panose="02020700000000000000" pitchFamily="17" charset="-128"/>
              </a:rPr>
              <a:t>行動</a:t>
            </a:r>
          </a:p>
        </p:txBody>
      </p:sp>
      <p:sp>
        <p:nvSpPr>
          <p:cNvPr id="22" name="Text Box 20"/>
          <p:cNvSpPr txBox="1">
            <a:spLocks noChangeArrowheads="1"/>
          </p:cNvSpPr>
          <p:nvPr/>
        </p:nvSpPr>
        <p:spPr bwMode="auto">
          <a:xfrm>
            <a:off x="6827959" y="1094149"/>
            <a:ext cx="1762222" cy="461665"/>
          </a:xfrm>
          <a:prstGeom prst="rect">
            <a:avLst/>
          </a:prstGeom>
          <a:noFill/>
          <a:ln w="9525">
            <a:noFill/>
            <a:miter lim="800000"/>
            <a:headEnd/>
            <a:tailEnd/>
          </a:ln>
          <a:effectLst/>
        </p:spPr>
        <p:txBody>
          <a:bodyPr wrap="square">
            <a:spAutoFit/>
          </a:bodyPr>
          <a:lstStyle/>
          <a:p>
            <a:pPr defTabSz="685800">
              <a:spcBef>
                <a:spcPct val="50000"/>
              </a:spcBef>
              <a:defRPr/>
            </a:pPr>
            <a:r>
              <a:rPr kumimoji="1" lang="ja-JP" altLang="en-US" sz="2400" b="1" dirty="0">
                <a:solidFill>
                  <a:srgbClr val="335B74"/>
                </a:solidFill>
                <a:latin typeface="UD Digi Kyokasho N-B" panose="02020700000000000000" pitchFamily="17" charset="-128"/>
                <a:ea typeface="UD Digi Kyokasho N-B" panose="02020700000000000000" pitchFamily="17" charset="-128"/>
              </a:rPr>
              <a:t>行動の後</a:t>
            </a:r>
          </a:p>
        </p:txBody>
      </p:sp>
      <p:sp>
        <p:nvSpPr>
          <p:cNvPr id="4" name="正方形/長方形 3"/>
          <p:cNvSpPr/>
          <p:nvPr/>
        </p:nvSpPr>
        <p:spPr>
          <a:xfrm>
            <a:off x="5414802" y="5185845"/>
            <a:ext cx="3854866" cy="1569660"/>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子どもたちにとって</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「やった！」「できた！」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「頑張った！」</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2" name="正方形/長方形 41"/>
          <p:cNvSpPr/>
          <p:nvPr/>
        </p:nvSpPr>
        <p:spPr>
          <a:xfrm>
            <a:off x="167566" y="4973060"/>
            <a:ext cx="3612290" cy="1938992"/>
          </a:xfrm>
          <a:prstGeom prst="rect">
            <a:avLst/>
          </a:prstGeom>
        </p:spPr>
        <p:txBody>
          <a:bodyPr wrap="square">
            <a:spAutoFit/>
          </a:bodyPr>
          <a:lstStyle/>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子どもたちが</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「こうすれば良いのか」</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「やってみよう」</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「できるかも」</a:t>
            </a:r>
            <a:endParaRPr kumimoji="1"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pPr defTabSz="685800"/>
            <a:r>
              <a:rPr kumimoji="1"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と思える仕掛けを作る！</a:t>
            </a:r>
            <a:endParaRPr kumimoji="1"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上矢印 4"/>
          <p:cNvSpPr/>
          <p:nvPr/>
        </p:nvSpPr>
        <p:spPr>
          <a:xfrm>
            <a:off x="1311760" y="4716089"/>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43" name="上矢印 42"/>
          <p:cNvSpPr/>
          <p:nvPr/>
        </p:nvSpPr>
        <p:spPr>
          <a:xfrm>
            <a:off x="7385034" y="4965097"/>
            <a:ext cx="324036" cy="2247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350">
              <a:solidFill>
                <a:prstClr val="white"/>
              </a:solidFill>
            </a:endParaRPr>
          </a:p>
        </p:txBody>
      </p:sp>
      <p:sp>
        <p:nvSpPr>
          <p:cNvPr id="16" name="正方形/長方形 15">
            <a:extLst>
              <a:ext uri="{FF2B5EF4-FFF2-40B4-BE49-F238E27FC236}">
                <a16:creationId xmlns:a16="http://schemas.microsoft.com/office/drawing/2014/main" id="{B9A30BC6-9B63-4E8A-9B90-479F9C43F99E}"/>
              </a:ext>
            </a:extLst>
          </p:cNvPr>
          <p:cNvSpPr/>
          <p:nvPr/>
        </p:nvSpPr>
        <p:spPr>
          <a:xfrm>
            <a:off x="0" y="-29078"/>
            <a:ext cx="9144000" cy="109025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望ましい行動を増やすための工夫</a:t>
            </a:r>
            <a:endParaRPr kumimoji="1" lang="en-US" altLang="ja-JP" sz="36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UD デジタル 教科書体 NK-R" panose="02020400000000000000" pitchFamily="18" charset="-128"/>
                <a:ea typeface="UD デジタル 教科書体 NK-R" panose="02020400000000000000" pitchFamily="18" charset="-128"/>
                <a:cs typeface="+mn-cs"/>
              </a:rPr>
              <a:t>～望ましい行動を繰り返しやすくする工夫～</a:t>
            </a:r>
          </a:p>
        </p:txBody>
      </p:sp>
      <p:sp>
        <p:nvSpPr>
          <p:cNvPr id="2" name="四角形: 角を丸くする 1">
            <a:extLst>
              <a:ext uri="{FF2B5EF4-FFF2-40B4-BE49-F238E27FC236}">
                <a16:creationId xmlns:a16="http://schemas.microsoft.com/office/drawing/2014/main" id="{E3E2F640-A0F5-40E2-8D37-51905920774D}"/>
              </a:ext>
            </a:extLst>
          </p:cNvPr>
          <p:cNvSpPr/>
          <p:nvPr/>
        </p:nvSpPr>
        <p:spPr>
          <a:xfrm>
            <a:off x="6079466" y="1555815"/>
            <a:ext cx="2690480" cy="32413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3">
            <a:extLst>
              <a:ext uri="{FF2B5EF4-FFF2-40B4-BE49-F238E27FC236}">
                <a16:creationId xmlns:a16="http://schemas.microsoft.com/office/drawing/2014/main" id="{31DFF6A4-52B3-4CB3-B362-4CA18C948C1A}"/>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39</a:t>
            </a:fld>
            <a:endParaRPr lang="ja-JP" altLang="en-US" dirty="0">
              <a:solidFill>
                <a:prstClr val="black">
                  <a:tint val="75000"/>
                </a:prstClr>
              </a:solidFill>
            </a:endParaRPr>
          </a:p>
        </p:txBody>
      </p:sp>
    </p:spTree>
    <p:extLst>
      <p:ext uri="{BB962C8B-B14F-4D97-AF65-F5344CB8AC3E}">
        <p14:creationId xmlns:p14="http://schemas.microsoft.com/office/powerpoint/2010/main" val="20399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9E9F5A-DC9A-462D-A1EF-E67899491B9C}"/>
              </a:ext>
            </a:extLst>
          </p:cNvPr>
          <p:cNvSpPr>
            <a:spLocks noGrp="1"/>
          </p:cNvSpPr>
          <p:nvPr>
            <p:ph idx="1"/>
          </p:nvPr>
        </p:nvSpPr>
        <p:spPr>
          <a:xfrm>
            <a:off x="350683" y="1675128"/>
            <a:ext cx="8624881" cy="2062103"/>
          </a:xfrm>
        </p:spPr>
        <p:txBody>
          <a:bodyPr>
            <a:normAutofit/>
          </a:bodyPr>
          <a:lstStyle/>
          <a:p>
            <a:pPr marL="0" indent="0">
              <a:lnSpc>
                <a:spcPct val="110000"/>
              </a:lnSpc>
              <a:buNone/>
            </a:pPr>
            <a:r>
              <a:rPr lang="ja-JP" altLang="en-US" sz="2800" dirty="0">
                <a:latin typeface="UD デジタル 教科書体 NK-R" panose="02020400000000000000" pitchFamily="18" charset="-128"/>
                <a:ea typeface="UD デジタル 教科書体 NK-R" panose="02020400000000000000" pitchFamily="18" charset="-128"/>
              </a:rPr>
              <a:t>教職員の「こんな姿になって欲しい」　　　　　　　　　　　　　　　　　　　　児童生徒の「こんな姿になりたい」を　　　　　　　　　　　　　　　　　　実現するための枠組み</a:t>
            </a:r>
            <a:endParaRPr lang="en-US" altLang="ja-JP" sz="2800" dirty="0">
              <a:latin typeface="UD デジタル 教科書体 NK-R" panose="02020400000000000000" pitchFamily="18" charset="-128"/>
              <a:ea typeface="UD デジタル 教科書体 NK-R" panose="02020400000000000000" pitchFamily="18" charset="-128"/>
            </a:endParaRPr>
          </a:p>
          <a:p>
            <a:pPr marL="268288" indent="-268288">
              <a:lnSpc>
                <a:spcPct val="110000"/>
              </a:lnSpc>
              <a:buNone/>
            </a:pPr>
            <a:r>
              <a:rPr lang="ja-JP" altLang="en-US" sz="2800" dirty="0">
                <a:latin typeface="UD デジタル 教科書体 NK-R" panose="02020400000000000000" pitchFamily="18" charset="-128"/>
                <a:ea typeface="UD デジタル 教科書体 NK-R" panose="02020400000000000000" pitchFamily="18" charset="-128"/>
              </a:rPr>
              <a:t>　　</a:t>
            </a:r>
            <a:r>
              <a:rPr lang="en-US" altLang="ja-JP" sz="2800" dirty="0">
                <a:latin typeface="UD デジタル 教科書体 NK-R" panose="02020400000000000000" pitchFamily="18" charset="-128"/>
                <a:ea typeface="UD デジタル 教科書体 NK-R" panose="02020400000000000000" pitchFamily="18" charset="-128"/>
              </a:rPr>
              <a:t>※</a:t>
            </a:r>
            <a:r>
              <a:rPr lang="ja-JP" altLang="en-US" sz="2800" dirty="0">
                <a:latin typeface="UD デジタル 教科書体 NK-R" panose="02020400000000000000" pitchFamily="18" charset="-128"/>
                <a:ea typeface="UD デジタル 教科書体 NK-R" panose="02020400000000000000" pitchFamily="18" charset="-128"/>
              </a:rPr>
              <a:t>特定のプログラム・手法ではありません</a:t>
            </a:r>
            <a:endParaRPr lang="en-US" altLang="ja-JP" sz="28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800" dirty="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A165502E-3BD0-2437-F520-9A3F6375C2E5}"/>
              </a:ext>
            </a:extLst>
          </p:cNvPr>
          <p:cNvSpPr txBox="1"/>
          <p:nvPr/>
        </p:nvSpPr>
        <p:spPr>
          <a:xfrm>
            <a:off x="129611" y="4677675"/>
            <a:ext cx="8845953"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ポジティブな行動をポジティブな</a:t>
            </a:r>
            <a:r>
              <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かつ効果が実証された</a:t>
            </a:r>
            <a:r>
              <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rPr>
              <a:t>)</a:t>
            </a:r>
            <a:r>
              <a:rPr kumimoji="1" lang="ja-JP" altLang="en-US" sz="320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アプローチで伸ばしていくのが特徴です。</a:t>
            </a:r>
            <a:endParaRPr kumimoji="1" lang="en-US" altLang="ja-JP" sz="320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endParaRPr>
          </a:p>
          <a:p>
            <a:pPr defTabSz="457200">
              <a:defRPr/>
            </a:pPr>
            <a:r>
              <a:rPr lang="ja-JP" altLang="en-US" sz="3200" dirty="0">
                <a:solidFill>
                  <a:srgbClr val="FF0000"/>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「子どもも教師も幸せな学校」を創るための一手法です。</a:t>
            </a:r>
            <a:endParaRPr kumimoji="1" lang="en-US" altLang="ja-JP" sz="3200" i="0" u="none" strike="noStrike" kern="1200" cap="none" spc="0" normalizeH="0" baseline="0" noProof="0" dirty="0">
              <a:ln>
                <a:noFill/>
              </a:ln>
              <a:solidFill>
                <a:srgbClr val="FF0000"/>
              </a:solidFill>
              <a:effectLst/>
              <a:uLnTx/>
              <a:uFillTx/>
              <a:latin typeface="UD Digi Kyokasho N-B" panose="02020700000000000000" pitchFamily="49" charset="-128"/>
              <a:ea typeface="UD Digi Kyokasho N-B" panose="02020700000000000000" pitchFamily="49" charset="-128"/>
              <a:cs typeface="+mn-cs"/>
            </a:endParaRPr>
          </a:p>
        </p:txBody>
      </p:sp>
      <p:sp>
        <p:nvSpPr>
          <p:cNvPr id="5" name="正方形/長方形 4">
            <a:extLst>
              <a:ext uri="{FF2B5EF4-FFF2-40B4-BE49-F238E27FC236}">
                <a16:creationId xmlns:a16="http://schemas.microsoft.com/office/drawing/2014/main" id="{832F3092-2319-3D4D-759B-3754AC37F4FF}"/>
              </a:ext>
            </a:extLst>
          </p:cNvPr>
          <p:cNvSpPr/>
          <p:nvPr/>
        </p:nvSpPr>
        <p:spPr>
          <a:xfrm>
            <a:off x="0" y="-6816"/>
            <a:ext cx="9180512"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ポジティブ行動支援（ＰＢＳ）とは</a:t>
            </a:r>
          </a:p>
        </p:txBody>
      </p:sp>
      <p:pic>
        <p:nvPicPr>
          <p:cNvPr id="6" name="Picture 4" descr="円陣を組む若者のイラスト">
            <a:extLst>
              <a:ext uri="{FF2B5EF4-FFF2-40B4-BE49-F238E27FC236}">
                <a16:creationId xmlns:a16="http://schemas.microsoft.com/office/drawing/2014/main" id="{51065E74-E0A9-18DA-B53E-CF74F623CA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296" y="1856243"/>
            <a:ext cx="1378504" cy="1378504"/>
          </a:xfrm>
          <a:prstGeom prst="rect">
            <a:avLst/>
          </a:prstGeom>
          <a:noFill/>
          <a:extLst>
            <a:ext uri="{909E8E84-426E-40DD-AFC4-6F175D3DCCD1}">
              <a14:hiddenFill xmlns:a14="http://schemas.microsoft.com/office/drawing/2010/main">
                <a:solidFill>
                  <a:srgbClr val="FFFFFF"/>
                </a:solidFill>
              </a14:hiddenFill>
            </a:ext>
          </a:extLst>
        </p:spPr>
      </p:pic>
      <p:sp>
        <p:nvSpPr>
          <p:cNvPr id="8" name="スライド番号プレースホルダー 7">
            <a:extLst>
              <a:ext uri="{FF2B5EF4-FFF2-40B4-BE49-F238E27FC236}">
                <a16:creationId xmlns:a16="http://schemas.microsoft.com/office/drawing/2014/main" id="{6B8D9CDC-6F12-43F9-7438-3B677806894A}"/>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4</a:t>
            </a:fld>
            <a:endParaRPr lang="ja-JP" altLang="en-US" dirty="0">
              <a:solidFill>
                <a:prstClr val="black">
                  <a:tint val="75000"/>
                </a:prstClr>
              </a:solidFill>
            </a:endParaRPr>
          </a:p>
        </p:txBody>
      </p:sp>
      <p:sp>
        <p:nvSpPr>
          <p:cNvPr id="7" name="矢印: 下 6">
            <a:extLst>
              <a:ext uri="{FF2B5EF4-FFF2-40B4-BE49-F238E27FC236}">
                <a16:creationId xmlns:a16="http://schemas.microsoft.com/office/drawing/2014/main" id="{485B9478-9871-8DC4-F1D1-95BD3E3529F8}"/>
              </a:ext>
            </a:extLst>
          </p:cNvPr>
          <p:cNvSpPr/>
          <p:nvPr/>
        </p:nvSpPr>
        <p:spPr>
          <a:xfrm>
            <a:off x="3943044" y="4004444"/>
            <a:ext cx="720080" cy="53595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02942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F04903-4CF4-4E67-854E-600FC3B580E3}"/>
              </a:ext>
            </a:extLst>
          </p:cNvPr>
          <p:cNvSpPr>
            <a:spLocks noGrp="1"/>
          </p:cNvSpPr>
          <p:nvPr>
            <p:ph type="title"/>
          </p:nvPr>
        </p:nvSpPr>
        <p:spPr>
          <a:xfrm>
            <a:off x="-180528" y="137545"/>
            <a:ext cx="9144000" cy="1990880"/>
          </a:xfrm>
        </p:spPr>
        <p:txBody>
          <a:bodyPr>
            <a:norm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望ましい行動を繰り返しやすくする工夫</a:t>
            </a:r>
            <a:br>
              <a:rPr kumimoji="1" lang="en-US" altLang="ja-JP" dirty="0">
                <a:latin typeface="UD デジタル 教科書体 NK-R" panose="02020400000000000000" pitchFamily="18" charset="-128"/>
                <a:ea typeface="UD デジタル 教科書体 NK-R" panose="02020400000000000000" pitchFamily="18" charset="-128"/>
              </a:rPr>
            </a:b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a:t>
            </a:r>
            <a:r>
              <a:rPr kumimoji="1"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日常的な</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褒める・認める</a:t>
            </a:r>
            <a:r>
              <a:rPr kumimoji="1"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が基本</a:t>
            </a:r>
            <a:endParaRPr kumimoji="1" lang="ja-JP" altLang="en-US" sz="4000" dirty="0">
              <a:solidFill>
                <a:srgbClr val="FF0000"/>
              </a:solidFill>
              <a:latin typeface="UD デジタル 教科書体 NK-R" panose="02020400000000000000" pitchFamily="18" charset="-128"/>
              <a:ea typeface="UD デジタル 教科書体 NK-R" panose="02020400000000000000" pitchFamily="18" charset="-128"/>
            </a:endParaRPr>
          </a:p>
        </p:txBody>
      </p:sp>
      <p:pic>
        <p:nvPicPr>
          <p:cNvPr id="1026" name="Picture 2" descr="C:\Users\naoki\Documents\★20190118_ＤＶＤ\パンフレットの案を考えた過程\いらすとや\sensei_homer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060848"/>
            <a:ext cx="3528392" cy="352839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F5238F77-CEA3-9D1E-E20E-001297806D77}"/>
              </a:ext>
            </a:extLst>
          </p:cNvPr>
          <p:cNvSpPr>
            <a:spLocks noGrp="1"/>
          </p:cNvSpPr>
          <p:nvPr>
            <p:ph type="sldNum" sz="quarter" idx="12"/>
          </p:nvPr>
        </p:nvSpPr>
        <p:spPr>
          <a:xfrm>
            <a:off x="6588224" y="6297672"/>
            <a:ext cx="2133600" cy="365125"/>
          </a:xfrm>
        </p:spPr>
        <p:txBody>
          <a:bodyPr/>
          <a:lstStyle/>
          <a:p>
            <a:pPr>
              <a:defRPr/>
            </a:pPr>
            <a:fld id="{FF29CA8A-7A1A-416A-A4AE-3A9F387F8DC8}" type="slidenum">
              <a:rPr lang="ja-JP" altLang="en-US" smtClean="0">
                <a:solidFill>
                  <a:prstClr val="black">
                    <a:tint val="75000"/>
                  </a:prstClr>
                </a:solidFill>
              </a:rPr>
              <a:pPr>
                <a:defRPr/>
              </a:pPr>
              <a:t>40</a:t>
            </a:fld>
            <a:endParaRPr lang="ja-JP" altLang="en-US">
              <a:solidFill>
                <a:prstClr val="black">
                  <a:tint val="75000"/>
                </a:prstClr>
              </a:solidFill>
            </a:endParaRPr>
          </a:p>
        </p:txBody>
      </p:sp>
      <p:sp>
        <p:nvSpPr>
          <p:cNvPr id="6" name="字幕 2">
            <a:extLst>
              <a:ext uri="{FF2B5EF4-FFF2-40B4-BE49-F238E27FC236}">
                <a16:creationId xmlns:a16="http://schemas.microsoft.com/office/drawing/2014/main" id="{20406200-EE3F-4D82-8434-CA5434B298EC}"/>
              </a:ext>
            </a:extLst>
          </p:cNvPr>
          <p:cNvSpPr txBox="1">
            <a:spLocks/>
          </p:cNvSpPr>
          <p:nvPr/>
        </p:nvSpPr>
        <p:spPr>
          <a:xfrm>
            <a:off x="5404879" y="6526362"/>
            <a:ext cx="3441841" cy="2728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大阪教育大学　庭山和貴先生の講義資料を引用</a:t>
            </a:r>
            <a:r>
              <a:rPr lang="en-US" altLang="ja-JP" sz="1100" dirty="0"/>
              <a:t>】</a:t>
            </a:r>
          </a:p>
        </p:txBody>
      </p:sp>
    </p:spTree>
    <p:extLst>
      <p:ext uri="{BB962C8B-B14F-4D97-AF65-F5344CB8AC3E}">
        <p14:creationId xmlns:p14="http://schemas.microsoft.com/office/powerpoint/2010/main" val="3347586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697421E-D322-C562-3C6B-800ED753E54F}"/>
              </a:ext>
            </a:extLst>
          </p:cNvPr>
          <p:cNvSpPr txBox="1"/>
          <p:nvPr/>
        </p:nvSpPr>
        <p:spPr>
          <a:xfrm>
            <a:off x="609939" y="4472715"/>
            <a:ext cx="205376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a:cs typeface="+mn-cs"/>
              </a:rPr>
              <a:t>褒める・認める</a:t>
            </a:r>
          </a:p>
        </p:txBody>
      </p:sp>
      <p:sp>
        <p:nvSpPr>
          <p:cNvPr id="5" name="テキスト ボックス 4">
            <a:extLst>
              <a:ext uri="{FF2B5EF4-FFF2-40B4-BE49-F238E27FC236}">
                <a16:creationId xmlns:a16="http://schemas.microsoft.com/office/drawing/2014/main" id="{B2834E2B-CA5E-2B6A-058B-15659C2A40D7}"/>
              </a:ext>
            </a:extLst>
          </p:cNvPr>
          <p:cNvSpPr txBox="1"/>
          <p:nvPr/>
        </p:nvSpPr>
        <p:spPr>
          <a:xfrm>
            <a:off x="6183143" y="4070428"/>
            <a:ext cx="231024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a:cs typeface="+mn-cs"/>
              </a:rPr>
              <a:t>シール・スタンプ</a:t>
            </a:r>
          </a:p>
        </p:txBody>
      </p:sp>
      <p:pic>
        <p:nvPicPr>
          <p:cNvPr id="6" name="図 5">
            <a:extLst>
              <a:ext uri="{FF2B5EF4-FFF2-40B4-BE49-F238E27FC236}">
                <a16:creationId xmlns:a16="http://schemas.microsoft.com/office/drawing/2014/main" id="{8CE3A605-4965-63E2-DA5E-473FF1C3EA10}"/>
              </a:ext>
            </a:extLst>
          </p:cNvPr>
          <p:cNvPicPr>
            <a:picLocks noChangeAspect="1"/>
          </p:cNvPicPr>
          <p:nvPr/>
        </p:nvPicPr>
        <p:blipFill>
          <a:blip r:embed="rId2"/>
          <a:stretch>
            <a:fillRect/>
          </a:stretch>
        </p:blipFill>
        <p:spPr>
          <a:xfrm>
            <a:off x="6183143" y="2536652"/>
            <a:ext cx="2310459" cy="1520622"/>
          </a:xfrm>
          <a:prstGeom prst="rect">
            <a:avLst/>
          </a:prstGeom>
        </p:spPr>
      </p:pic>
      <p:pic>
        <p:nvPicPr>
          <p:cNvPr id="8" name="図 7" descr="おもちゃ, 人形 が含まれている画像&#10;&#10;自動的に生成された説明">
            <a:extLst>
              <a:ext uri="{FF2B5EF4-FFF2-40B4-BE49-F238E27FC236}">
                <a16:creationId xmlns:a16="http://schemas.microsoft.com/office/drawing/2014/main" id="{A1DCB4EC-C986-E58D-3F68-CD772597C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59" y="2606108"/>
            <a:ext cx="1939693" cy="1939693"/>
          </a:xfrm>
          <a:prstGeom prst="rect">
            <a:avLst/>
          </a:prstGeom>
        </p:spPr>
      </p:pic>
      <p:pic>
        <p:nvPicPr>
          <p:cNvPr id="10" name="図 9">
            <a:extLst>
              <a:ext uri="{FF2B5EF4-FFF2-40B4-BE49-F238E27FC236}">
                <a16:creationId xmlns:a16="http://schemas.microsoft.com/office/drawing/2014/main" id="{F5A7897E-2293-8BD5-F35D-D90CFB36DCA2}"/>
              </a:ext>
            </a:extLst>
          </p:cNvPr>
          <p:cNvPicPr>
            <a:picLocks noChangeAspect="1"/>
          </p:cNvPicPr>
          <p:nvPr/>
        </p:nvPicPr>
        <p:blipFill>
          <a:blip r:embed="rId4"/>
          <a:stretch>
            <a:fillRect/>
          </a:stretch>
        </p:blipFill>
        <p:spPr>
          <a:xfrm>
            <a:off x="2810061" y="4709322"/>
            <a:ext cx="3488311" cy="1631821"/>
          </a:xfrm>
          <a:prstGeom prst="rect">
            <a:avLst/>
          </a:prstGeom>
        </p:spPr>
      </p:pic>
      <p:sp>
        <p:nvSpPr>
          <p:cNvPr id="11" name="テキスト ボックス 10">
            <a:extLst>
              <a:ext uri="{FF2B5EF4-FFF2-40B4-BE49-F238E27FC236}">
                <a16:creationId xmlns:a16="http://schemas.microsoft.com/office/drawing/2014/main" id="{B5688FDE-DF6E-4463-3528-79303C62FAA1}"/>
              </a:ext>
            </a:extLst>
          </p:cNvPr>
          <p:cNvSpPr txBox="1"/>
          <p:nvPr/>
        </p:nvSpPr>
        <p:spPr>
          <a:xfrm>
            <a:off x="3851973" y="4057274"/>
            <a:ext cx="1160895" cy="461665"/>
          </a:xfrm>
          <a:prstGeom prst="rect">
            <a:avLst/>
          </a:prstGeom>
          <a:noFill/>
        </p:spPr>
        <p:txBody>
          <a:bodyPr wrap="none" rtlCol="0">
            <a:spAutoFit/>
          </a:bodyPr>
          <a:lstStyle/>
          <a:p>
            <a:r>
              <a:rPr kumimoji="1" lang="ja-JP" altLang="en-US" sz="2400" b="1" dirty="0">
                <a:solidFill>
                  <a:prstClr val="black"/>
                </a:solidFill>
                <a:latin typeface="UD デジタル 教科書体 NK-R" panose="02020400000000000000" pitchFamily="18" charset="-128"/>
                <a:ea typeface="UD デジタル 教科書体 NK-R" panose="02020400000000000000" pitchFamily="18" charset="-128"/>
              </a:rPr>
              <a:t>チケット</a:t>
            </a:r>
          </a:p>
        </p:txBody>
      </p:sp>
      <p:sp>
        <p:nvSpPr>
          <p:cNvPr id="12" name="テキスト ボックス 11">
            <a:extLst>
              <a:ext uri="{FF2B5EF4-FFF2-40B4-BE49-F238E27FC236}">
                <a16:creationId xmlns:a16="http://schemas.microsoft.com/office/drawing/2014/main" id="{D18B4AA7-8A4A-915E-7668-27A4846B585D}"/>
              </a:ext>
            </a:extLst>
          </p:cNvPr>
          <p:cNvSpPr txBox="1"/>
          <p:nvPr/>
        </p:nvSpPr>
        <p:spPr>
          <a:xfrm>
            <a:off x="2981331" y="6354297"/>
            <a:ext cx="2677336" cy="461665"/>
          </a:xfrm>
          <a:prstGeom prst="rect">
            <a:avLst/>
          </a:prstGeom>
          <a:noFill/>
        </p:spPr>
        <p:txBody>
          <a:bodyPr wrap="none" rtlCol="0">
            <a:spAutoFit/>
          </a:bodyPr>
          <a:lstStyle/>
          <a:p>
            <a:r>
              <a:rPr kumimoji="1" lang="ja-JP" altLang="en-US" sz="2400" b="1" dirty="0">
                <a:solidFill>
                  <a:prstClr val="black"/>
                </a:solidFill>
                <a:latin typeface="UD デジタル 教科書体 NK-R" panose="02020400000000000000" pitchFamily="18" charset="-128"/>
                <a:ea typeface="UD デジタル 教科書体 NK-R" panose="02020400000000000000" pitchFamily="18" charset="-128"/>
              </a:rPr>
              <a:t>グラフフィードバック</a:t>
            </a:r>
          </a:p>
        </p:txBody>
      </p:sp>
      <p:pic>
        <p:nvPicPr>
          <p:cNvPr id="13" name="図 12">
            <a:extLst>
              <a:ext uri="{FF2B5EF4-FFF2-40B4-BE49-F238E27FC236}">
                <a16:creationId xmlns:a16="http://schemas.microsoft.com/office/drawing/2014/main" id="{0B82D664-7E68-494B-552D-BDF008D08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617" y="2481836"/>
            <a:ext cx="2599111" cy="1575438"/>
          </a:xfrm>
          <a:prstGeom prst="rect">
            <a:avLst/>
          </a:prstGeom>
        </p:spPr>
      </p:pic>
      <p:pic>
        <p:nvPicPr>
          <p:cNvPr id="15" name="図 14" descr="文字の書かれた紙&#10;&#10;自動的に生成された説明">
            <a:extLst>
              <a:ext uri="{FF2B5EF4-FFF2-40B4-BE49-F238E27FC236}">
                <a16:creationId xmlns:a16="http://schemas.microsoft.com/office/drawing/2014/main" id="{A06463EB-69F6-9433-6113-5C39C0F11C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371" y="5137231"/>
            <a:ext cx="1191230" cy="1631821"/>
          </a:xfrm>
          <a:prstGeom prst="rect">
            <a:avLst/>
          </a:prstGeom>
        </p:spPr>
      </p:pic>
      <p:sp>
        <p:nvSpPr>
          <p:cNvPr id="16" name="テキスト ボックス 15">
            <a:extLst>
              <a:ext uri="{FF2B5EF4-FFF2-40B4-BE49-F238E27FC236}">
                <a16:creationId xmlns:a16="http://schemas.microsoft.com/office/drawing/2014/main" id="{BD46D1F4-23B0-9CE0-34DB-8EE5AAE3B039}"/>
              </a:ext>
            </a:extLst>
          </p:cNvPr>
          <p:cNvSpPr txBox="1"/>
          <p:nvPr/>
        </p:nvSpPr>
        <p:spPr>
          <a:xfrm>
            <a:off x="1965950" y="5727870"/>
            <a:ext cx="800219" cy="461665"/>
          </a:xfrm>
          <a:prstGeom prst="rect">
            <a:avLst/>
          </a:prstGeom>
          <a:noFill/>
        </p:spPr>
        <p:txBody>
          <a:bodyPr wrap="none" rtlCol="0">
            <a:spAutoFit/>
          </a:bodyPr>
          <a:lstStyle/>
          <a:p>
            <a:r>
              <a:rPr kumimoji="1" lang="ja-JP" altLang="en-US" sz="2400" b="1">
                <a:solidFill>
                  <a:prstClr val="black"/>
                </a:solidFill>
                <a:latin typeface="UD デジタル 教科書体 NK-R" panose="02020400000000000000" pitchFamily="18" charset="-128"/>
                <a:ea typeface="UD デジタル 教科書体 NK-R" panose="02020400000000000000" pitchFamily="18" charset="-128"/>
              </a:rPr>
              <a:t>賞状</a:t>
            </a:r>
            <a:endParaRPr kumimoji="1" lang="ja-JP" altLang="en-US" sz="2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4" name="字幕 2">
            <a:extLst>
              <a:ext uri="{FF2B5EF4-FFF2-40B4-BE49-F238E27FC236}">
                <a16:creationId xmlns:a16="http://schemas.microsoft.com/office/drawing/2014/main" id="{07633B33-DF52-47DD-A95F-7D33761F1CFF}"/>
              </a:ext>
            </a:extLst>
          </p:cNvPr>
          <p:cNvSpPr txBox="1">
            <a:spLocks/>
          </p:cNvSpPr>
          <p:nvPr/>
        </p:nvSpPr>
        <p:spPr>
          <a:xfrm>
            <a:off x="5896978" y="6585130"/>
            <a:ext cx="3441841" cy="2728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大阪教育大学　庭山和貴先生の講義資料を引用</a:t>
            </a:r>
            <a:r>
              <a:rPr lang="en-US" altLang="ja-JP" sz="1100" dirty="0"/>
              <a:t>】</a:t>
            </a:r>
          </a:p>
        </p:txBody>
      </p:sp>
      <p:sp>
        <p:nvSpPr>
          <p:cNvPr id="19" name="タイトル 1">
            <a:extLst>
              <a:ext uri="{FF2B5EF4-FFF2-40B4-BE49-F238E27FC236}">
                <a16:creationId xmlns:a16="http://schemas.microsoft.com/office/drawing/2014/main" id="{C6E032ED-3132-4416-B70A-0D88BEB90A9A}"/>
              </a:ext>
            </a:extLst>
          </p:cNvPr>
          <p:cNvSpPr txBox="1">
            <a:spLocks/>
          </p:cNvSpPr>
          <p:nvPr/>
        </p:nvSpPr>
        <p:spPr>
          <a:xfrm>
            <a:off x="201906" y="735935"/>
            <a:ext cx="8529047" cy="117062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b="1" kern="1200">
                <a:solidFill>
                  <a:srgbClr val="3366FF"/>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望ましい行動ができた時の</a:t>
            </a:r>
            <a:endParaRPr kumimoji="1" lang="en-US" altLang="ja-JP"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ポジティブ・フィードバックの仕方には</a:t>
            </a:r>
            <a:endParaRPr kumimoji="1" lang="en-US" altLang="ja-JP"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いろいろある</a:t>
            </a:r>
            <a:endParaRPr kumimoji="1" lang="en-US" altLang="ja-JP" sz="3200" b="1"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a:t>
            </a:r>
            <a:r>
              <a:rPr kumimoji="1" lang="ja-JP" altLang="en-US" sz="2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j-cs"/>
              </a:rPr>
              <a:t>子どもたちに適していて、教職員がやりやすい方法で</a:t>
            </a:r>
          </a:p>
        </p:txBody>
      </p:sp>
      <p:pic>
        <p:nvPicPr>
          <p:cNvPr id="20" name="図 19" descr="ゲームのキャラクター&#10;&#10;低い精度で自動的に生成された説明">
            <a:extLst>
              <a:ext uri="{FF2B5EF4-FFF2-40B4-BE49-F238E27FC236}">
                <a16:creationId xmlns:a16="http://schemas.microsoft.com/office/drawing/2014/main" id="{B5A0DAF9-3310-4E6A-80EA-40C1FEE563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240" y="4657610"/>
            <a:ext cx="1452701" cy="1452701"/>
          </a:xfrm>
          <a:prstGeom prst="rect">
            <a:avLst/>
          </a:prstGeom>
        </p:spPr>
      </p:pic>
      <p:sp>
        <p:nvSpPr>
          <p:cNvPr id="21" name="テキスト ボックス 20">
            <a:extLst>
              <a:ext uri="{FF2B5EF4-FFF2-40B4-BE49-F238E27FC236}">
                <a16:creationId xmlns:a16="http://schemas.microsoft.com/office/drawing/2014/main" id="{A2830B85-40A9-4982-821B-30849CDEEC1E}"/>
              </a:ext>
            </a:extLst>
          </p:cNvPr>
          <p:cNvSpPr txBox="1"/>
          <p:nvPr/>
        </p:nvSpPr>
        <p:spPr>
          <a:xfrm>
            <a:off x="6447876" y="6038303"/>
            <a:ext cx="244009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a:cs typeface="+mn-cs"/>
              </a:rPr>
              <a:t>自身で振り返って</a:t>
            </a:r>
          </a:p>
        </p:txBody>
      </p:sp>
      <p:sp>
        <p:nvSpPr>
          <p:cNvPr id="17" name="スライド番号プレースホルダー 3">
            <a:extLst>
              <a:ext uri="{FF2B5EF4-FFF2-40B4-BE49-F238E27FC236}">
                <a16:creationId xmlns:a16="http://schemas.microsoft.com/office/drawing/2014/main" id="{0D0CA384-B837-4FDA-AA84-7EB0012FA6F8}"/>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41</a:t>
            </a:fld>
            <a:endParaRPr lang="ja-JP" altLang="en-US" dirty="0">
              <a:solidFill>
                <a:prstClr val="black">
                  <a:tint val="75000"/>
                </a:prstClr>
              </a:solidFill>
            </a:endParaRPr>
          </a:p>
        </p:txBody>
      </p:sp>
    </p:spTree>
    <p:extLst>
      <p:ext uri="{BB962C8B-B14F-4D97-AF65-F5344CB8AC3E}">
        <p14:creationId xmlns:p14="http://schemas.microsoft.com/office/powerpoint/2010/main" val="3811217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08" y="404081"/>
            <a:ext cx="4173746" cy="3005912"/>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447" y="404081"/>
            <a:ext cx="4173746" cy="300591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447" y="3526754"/>
            <a:ext cx="4173746" cy="3005912"/>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08" y="3526754"/>
            <a:ext cx="4173746" cy="3005912"/>
          </a:xfrm>
          <a:prstGeom prst="rect">
            <a:avLst/>
          </a:prstGeom>
        </p:spPr>
      </p:pic>
      <p:sp>
        <p:nvSpPr>
          <p:cNvPr id="8" name="スライド番号プレースホルダー 3">
            <a:extLst>
              <a:ext uri="{FF2B5EF4-FFF2-40B4-BE49-F238E27FC236}">
                <a16:creationId xmlns:a16="http://schemas.microsoft.com/office/drawing/2014/main" id="{9418822D-FBFF-4606-B341-26C314933D13}"/>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42</a:t>
            </a:fld>
            <a:endParaRPr lang="ja-JP" altLang="en-US" dirty="0">
              <a:solidFill>
                <a:prstClr val="black">
                  <a:tint val="75000"/>
                </a:prstClr>
              </a:solidFill>
            </a:endParaRPr>
          </a:p>
        </p:txBody>
      </p:sp>
      <p:sp>
        <p:nvSpPr>
          <p:cNvPr id="4" name="正方形/長方形 3">
            <a:extLst>
              <a:ext uri="{FF2B5EF4-FFF2-40B4-BE49-F238E27FC236}">
                <a16:creationId xmlns:a16="http://schemas.microsoft.com/office/drawing/2014/main" id="{EB6169A1-9AA6-4043-B1C7-C30F3DDFCCE3}"/>
              </a:ext>
            </a:extLst>
          </p:cNvPr>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連絡帳にシール</a:t>
            </a:r>
          </a:p>
        </p:txBody>
      </p:sp>
    </p:spTree>
    <p:extLst>
      <p:ext uri="{BB962C8B-B14F-4D97-AF65-F5344CB8AC3E}">
        <p14:creationId xmlns:p14="http://schemas.microsoft.com/office/powerpoint/2010/main" val="2717574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5EC61DD6-5269-4C79-BB7E-284682C792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84062" y="975214"/>
            <a:ext cx="2579859" cy="1934894"/>
          </a:xfrm>
        </p:spPr>
      </p:pic>
      <p:pic>
        <p:nvPicPr>
          <p:cNvPr id="7" name="図 6">
            <a:extLst>
              <a:ext uri="{FF2B5EF4-FFF2-40B4-BE49-F238E27FC236}">
                <a16:creationId xmlns:a16="http://schemas.microsoft.com/office/drawing/2014/main" id="{26789596-1024-4885-AE9F-38ACEC94B8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54733" y="994629"/>
            <a:ext cx="2579859" cy="1934894"/>
          </a:xfrm>
          <a:prstGeom prst="rect">
            <a:avLst/>
          </a:prstGeom>
        </p:spPr>
      </p:pic>
      <p:sp>
        <p:nvSpPr>
          <p:cNvPr id="8" name="タイトル 1">
            <a:extLst>
              <a:ext uri="{FF2B5EF4-FFF2-40B4-BE49-F238E27FC236}">
                <a16:creationId xmlns:a16="http://schemas.microsoft.com/office/drawing/2014/main" id="{B0F2B1CE-B01D-4357-8A0C-508BC7EABB85}"/>
              </a:ext>
            </a:extLst>
          </p:cNvPr>
          <p:cNvSpPr txBox="1">
            <a:spLocks/>
          </p:cNvSpPr>
          <p:nvPr/>
        </p:nvSpPr>
        <p:spPr>
          <a:xfrm>
            <a:off x="467643" y="3319264"/>
            <a:ext cx="4608966" cy="555353"/>
          </a:xfrm>
          <a:prstGeom prst="rect">
            <a:avLst/>
          </a:prstGeom>
        </p:spPr>
        <p:txBody>
          <a:bodyPr vert="horz" lIns="91440" tIns="45720" rIns="91440" bIns="45720" rtlCol="0" anchor="ctr">
            <a:normAutofit fontScale="85000" lnSpcReduction="200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dirty="0">
                <a:latin typeface="UD デジタル 教科書体 NK-R" panose="02020400000000000000" pitchFamily="18" charset="-128"/>
                <a:ea typeface="UD デジタル 教科書体 NK-R" panose="02020400000000000000" pitchFamily="18" charset="-128"/>
              </a:rPr>
              <a:t>できていたら、パズルのパーツを貼って</a:t>
            </a:r>
            <a:endParaRPr lang="en-US" altLang="ja-JP" sz="2400" dirty="0">
              <a:latin typeface="UD デジタル 教科書体 NK-R" panose="02020400000000000000" pitchFamily="18" charset="-128"/>
              <a:ea typeface="UD デジタル 教科書体 NK-R" panose="02020400000000000000" pitchFamily="18" charset="-128"/>
            </a:endParaRPr>
          </a:p>
          <a:p>
            <a:r>
              <a:rPr lang="ja-JP" altLang="en-US" sz="2400" dirty="0">
                <a:latin typeface="UD デジタル 教科書体 NK-R" panose="02020400000000000000" pitchFamily="18" charset="-128"/>
                <a:ea typeface="UD デジタル 教科書体 NK-R" panose="02020400000000000000" pitchFamily="18" charset="-128"/>
              </a:rPr>
              <a:t>泣き顔から笑顔に</a:t>
            </a:r>
          </a:p>
        </p:txBody>
      </p:sp>
      <p:sp>
        <p:nvSpPr>
          <p:cNvPr id="9" name="矢印: 下 8">
            <a:extLst>
              <a:ext uri="{FF2B5EF4-FFF2-40B4-BE49-F238E27FC236}">
                <a16:creationId xmlns:a16="http://schemas.microsoft.com/office/drawing/2014/main" id="{5BBCC909-7D33-4E37-8733-B7BF62982C4E}"/>
              </a:ext>
            </a:extLst>
          </p:cNvPr>
          <p:cNvSpPr/>
          <p:nvPr/>
        </p:nvSpPr>
        <p:spPr>
          <a:xfrm rot="16200000">
            <a:off x="2485160" y="1664986"/>
            <a:ext cx="573932" cy="5553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9711002E-2A78-43A0-B59A-6D3B52A6C8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80" t="20685" r="11206" b="10662"/>
          <a:stretch/>
        </p:blipFill>
        <p:spPr>
          <a:xfrm rot="5400000">
            <a:off x="5905230" y="1155966"/>
            <a:ext cx="2999157" cy="2147324"/>
          </a:xfrm>
          <a:prstGeom prst="rect">
            <a:avLst/>
          </a:prstGeom>
        </p:spPr>
      </p:pic>
      <p:pic>
        <p:nvPicPr>
          <p:cNvPr id="15" name="図 14">
            <a:extLst>
              <a:ext uri="{FF2B5EF4-FFF2-40B4-BE49-F238E27FC236}">
                <a16:creationId xmlns:a16="http://schemas.microsoft.com/office/drawing/2014/main" id="{618C3D91-B731-445C-8A2C-519FBE184F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818" t="17439" r="14899"/>
          <a:stretch/>
        </p:blipFill>
        <p:spPr>
          <a:xfrm>
            <a:off x="836578" y="3987037"/>
            <a:ext cx="2402732" cy="2430535"/>
          </a:xfrm>
          <a:prstGeom prst="rect">
            <a:avLst/>
          </a:prstGeom>
        </p:spPr>
      </p:pic>
      <p:sp>
        <p:nvSpPr>
          <p:cNvPr id="16" name="タイトル 1">
            <a:extLst>
              <a:ext uri="{FF2B5EF4-FFF2-40B4-BE49-F238E27FC236}">
                <a16:creationId xmlns:a16="http://schemas.microsoft.com/office/drawing/2014/main" id="{EE9B1F9F-5BD5-4962-9A2F-C3562E2D4CC9}"/>
              </a:ext>
            </a:extLst>
          </p:cNvPr>
          <p:cNvSpPr txBox="1">
            <a:spLocks/>
          </p:cNvSpPr>
          <p:nvPr/>
        </p:nvSpPr>
        <p:spPr>
          <a:xfrm>
            <a:off x="648179" y="6302647"/>
            <a:ext cx="2779529" cy="55535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瓶にビー玉を貯める</a:t>
            </a:r>
          </a:p>
        </p:txBody>
      </p:sp>
      <p:sp>
        <p:nvSpPr>
          <p:cNvPr id="17" name="タイトル 1">
            <a:extLst>
              <a:ext uri="{FF2B5EF4-FFF2-40B4-BE49-F238E27FC236}">
                <a16:creationId xmlns:a16="http://schemas.microsoft.com/office/drawing/2014/main" id="{31BD2C9C-125B-4212-9E71-E59329419C8E}"/>
              </a:ext>
            </a:extLst>
          </p:cNvPr>
          <p:cNvSpPr txBox="1">
            <a:spLocks/>
          </p:cNvSpPr>
          <p:nvPr/>
        </p:nvSpPr>
        <p:spPr>
          <a:xfrm>
            <a:off x="5682683" y="3708275"/>
            <a:ext cx="3444253" cy="555353"/>
          </a:xfrm>
          <a:prstGeom prst="rect">
            <a:avLst/>
          </a:prstGeom>
        </p:spPr>
        <p:txBody>
          <a:bodyPr vert="horz" lIns="91440" tIns="45720" rIns="91440" bIns="45720" rtlCol="0" anchor="ctr">
            <a:normAutofit fontScale="85000" lnSpcReduction="10000"/>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400" dirty="0">
                <a:latin typeface="UD デジタル 教科書体 NK-R" panose="02020400000000000000" pitchFamily="18" charset="-128"/>
                <a:ea typeface="UD デジタル 教科書体 NK-R" panose="02020400000000000000" pitchFamily="18" charset="-128"/>
              </a:rPr>
              <a:t>シールを貼ってイラストを完成</a:t>
            </a:r>
          </a:p>
        </p:txBody>
      </p:sp>
      <p:pic>
        <p:nvPicPr>
          <p:cNvPr id="18" name="図 17" descr="テーブル, 小さい, 座る, 少し が含まれている画像&#10;&#10;自動的に生成された説明">
            <a:extLst>
              <a:ext uri="{FF2B5EF4-FFF2-40B4-BE49-F238E27FC236}">
                <a16:creationId xmlns:a16="http://schemas.microsoft.com/office/drawing/2014/main" id="{BD895D4D-DCD3-4000-A229-04686656E35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691" b="27642"/>
          <a:stretch/>
        </p:blipFill>
        <p:spPr>
          <a:xfrm>
            <a:off x="6648539" y="4988552"/>
            <a:ext cx="2374494" cy="1224843"/>
          </a:xfrm>
          <a:prstGeom prst="rect">
            <a:avLst/>
          </a:prstGeom>
        </p:spPr>
      </p:pic>
      <p:pic>
        <p:nvPicPr>
          <p:cNvPr id="19" name="図 18" descr="テキスト&#10;&#10;自動的に生成された説明">
            <a:extLst>
              <a:ext uri="{FF2B5EF4-FFF2-40B4-BE49-F238E27FC236}">
                <a16:creationId xmlns:a16="http://schemas.microsoft.com/office/drawing/2014/main" id="{DEEE2880-2B61-42E3-BA79-81E36DC8B6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5001" y="4173443"/>
            <a:ext cx="2683216" cy="2012411"/>
          </a:xfrm>
          <a:prstGeom prst="rect">
            <a:avLst/>
          </a:prstGeom>
        </p:spPr>
      </p:pic>
      <p:sp>
        <p:nvSpPr>
          <p:cNvPr id="20" name="タイトル 1">
            <a:extLst>
              <a:ext uri="{FF2B5EF4-FFF2-40B4-BE49-F238E27FC236}">
                <a16:creationId xmlns:a16="http://schemas.microsoft.com/office/drawing/2014/main" id="{81C1A1C1-168E-4084-A8E6-6072137C1384}"/>
              </a:ext>
            </a:extLst>
          </p:cNvPr>
          <p:cNvSpPr txBox="1">
            <a:spLocks/>
          </p:cNvSpPr>
          <p:nvPr/>
        </p:nvSpPr>
        <p:spPr>
          <a:xfrm>
            <a:off x="4338536" y="6240936"/>
            <a:ext cx="4788400" cy="5553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kumimoji="1" sz="3300" kern="1200">
                <a:solidFill>
                  <a:schemeClr val="tx1"/>
                </a:solidFill>
                <a:latin typeface="UD デジタル 教科書体 NK-B" panose="02020700000000000000" pitchFamily="18" charset="-128"/>
                <a:ea typeface="UD デジタル 教科書体 NK-B" panose="02020700000000000000" pitchFamily="18" charset="-128"/>
                <a:cs typeface="+mj-cs"/>
              </a:defRPr>
            </a:lvl1pPr>
          </a:lstStyle>
          <a:p>
            <a:r>
              <a:rPr lang="ja-JP" altLang="en-US" sz="2000" dirty="0">
                <a:latin typeface="UD デジタル 教科書体 NK-R" panose="02020400000000000000" pitchFamily="18" charset="-128"/>
                <a:ea typeface="UD デジタル 教科書体 NK-R" panose="02020400000000000000" pitchFamily="18" charset="-128"/>
              </a:rPr>
              <a:t>各自がシールを貼る→シールが貯まったら、すくすくタワーにポイントを入れる</a:t>
            </a:r>
          </a:p>
        </p:txBody>
      </p:sp>
      <p:sp>
        <p:nvSpPr>
          <p:cNvPr id="21" name="矢印: 下 20">
            <a:extLst>
              <a:ext uri="{FF2B5EF4-FFF2-40B4-BE49-F238E27FC236}">
                <a16:creationId xmlns:a16="http://schemas.microsoft.com/office/drawing/2014/main" id="{506B9338-C1A6-4FB7-A00F-B4EAC683C382}"/>
              </a:ext>
            </a:extLst>
          </p:cNvPr>
          <p:cNvSpPr/>
          <p:nvPr/>
        </p:nvSpPr>
        <p:spPr>
          <a:xfrm rot="16200000">
            <a:off x="6195575" y="5659231"/>
            <a:ext cx="555353" cy="3505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3">
            <a:extLst>
              <a:ext uri="{FF2B5EF4-FFF2-40B4-BE49-F238E27FC236}">
                <a16:creationId xmlns:a16="http://schemas.microsoft.com/office/drawing/2014/main" id="{F346F0C1-DE71-47A2-A5E6-7D9040826C1E}"/>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43</a:t>
            </a:fld>
            <a:endParaRPr lang="ja-JP" altLang="en-US" dirty="0">
              <a:solidFill>
                <a:prstClr val="black">
                  <a:tint val="75000"/>
                </a:prstClr>
              </a:solidFill>
            </a:endParaRPr>
          </a:p>
        </p:txBody>
      </p:sp>
      <p:sp>
        <p:nvSpPr>
          <p:cNvPr id="6" name="正方形/長方形 4">
            <a:extLst>
              <a:ext uri="{FF2B5EF4-FFF2-40B4-BE49-F238E27FC236}">
                <a16:creationId xmlns:a16="http://schemas.microsoft.com/office/drawing/2014/main" id="{44EAB208-3233-4C66-A364-1AB1DF50D513}"/>
              </a:ext>
            </a:extLst>
          </p:cNvPr>
          <p:cNvSpPr/>
          <p:nvPr/>
        </p:nvSpPr>
        <p:spPr>
          <a:xfrm>
            <a:off x="0" y="-30586"/>
            <a:ext cx="9144000" cy="901466"/>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掲示物でフィードバック</a:t>
            </a:r>
            <a:endParaRPr lang="ja-JP" altLang="en-US" sz="5400" b="1" dirty="0">
              <a:solidFill>
                <a:srgbClr val="0070C0"/>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438736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 name="スライド番号プレースホルダー 3"/>
          <p:cNvSpPr>
            <a:spLocks noGrp="1"/>
          </p:cNvSpPr>
          <p:nvPr>
            <p:ph type="sldNum" sz="quarter" idx="12"/>
          </p:nvPr>
        </p:nvSpPr>
        <p:spPr/>
        <p:txBody>
          <a:bodyPr/>
          <a:lstStyle/>
          <a:p>
            <a:fld id="{C0CAE6E6-D285-4537-8907-587C930EE82A}" type="slidenum">
              <a:rPr kumimoji="1" lang="ja-JP" altLang="en-US" smtClean="0"/>
              <a:t>44</a:t>
            </a:fld>
            <a:endParaRPr kumimoji="1" lang="ja-JP" altLang="en-US"/>
          </a:p>
        </p:txBody>
      </p:sp>
      <p:sp>
        <p:nvSpPr>
          <p:cNvPr id="1959" name="正方形/長方形 4"/>
          <p:cNvSpPr/>
          <p:nvPr/>
        </p:nvSpPr>
        <p:spPr>
          <a:xfrm>
            <a:off x="0" y="-3215"/>
            <a:ext cx="9144000" cy="103432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defRPr/>
            </a:pPr>
            <a:r>
              <a:rPr lang="ja-JP" altLang="en-US" sz="4400" b="1" dirty="0">
                <a:solidFill>
                  <a:schemeClr val="tx1"/>
                </a:solidFill>
                <a:latin typeface="UD デジタル 教科書体 NK-R" panose="02020400000000000000" pitchFamily="18" charset="-128"/>
                <a:ea typeface="UD デジタル 教科書体 NK-R" panose="02020400000000000000" pitchFamily="18" charset="-128"/>
              </a:rPr>
              <a:t>グラフや写真でフィードバック</a:t>
            </a:r>
          </a:p>
        </p:txBody>
      </p:sp>
      <p:graphicFrame>
        <p:nvGraphicFramePr>
          <p:cNvPr id="1960" name="グラフ 6"/>
          <p:cNvGraphicFramePr/>
          <p:nvPr/>
        </p:nvGraphicFramePr>
        <p:xfrm>
          <a:off x="215715" y="2852936"/>
          <a:ext cx="5940461" cy="3868542"/>
        </p:xfrm>
        <a:graphic>
          <a:graphicData uri="http://schemas.openxmlformats.org/drawingml/2006/chart">
            <c:chart xmlns:c="http://schemas.openxmlformats.org/drawingml/2006/chart" xmlns:r="http://schemas.openxmlformats.org/officeDocument/2006/relationships" r:id="rId3"/>
          </a:graphicData>
        </a:graphic>
      </p:graphicFrame>
      <p:pic>
        <p:nvPicPr>
          <p:cNvPr id="1961" name="図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1838" t="19273" r="20300" b="15298"/>
          <a:stretch>
            <a:fillRect/>
          </a:stretch>
        </p:blipFill>
        <p:spPr>
          <a:xfrm>
            <a:off x="5017790" y="1526425"/>
            <a:ext cx="3669010" cy="2653022"/>
          </a:xfrm>
          <a:prstGeom prst="rect">
            <a:avLst/>
          </a:prstGeom>
        </p:spPr>
      </p:pic>
      <p:sp>
        <p:nvSpPr>
          <p:cNvPr id="2" name="テキスト ボックス 4">
            <a:extLst>
              <a:ext uri="{FF2B5EF4-FFF2-40B4-BE49-F238E27FC236}">
                <a16:creationId xmlns:a16="http://schemas.microsoft.com/office/drawing/2014/main" id="{71BEAA2E-D244-DE9C-3DC8-B31E0E2E86AD}"/>
              </a:ext>
            </a:extLst>
          </p:cNvPr>
          <p:cNvSpPr txBox="1"/>
          <p:nvPr/>
        </p:nvSpPr>
        <p:spPr>
          <a:xfrm>
            <a:off x="127869" y="1510565"/>
            <a:ext cx="8888262" cy="553998"/>
          </a:xfrm>
          <a:prstGeom prst="rect">
            <a:avLst/>
          </a:prstGeom>
          <a:noFill/>
        </p:spPr>
        <p:txBody>
          <a:bodyPr wrap="square" rtlCol="0">
            <a:spAutoFit/>
          </a:bodyPr>
          <a:lstStyle/>
          <a:p>
            <a:pPr defTabSz="685800">
              <a:defRPr/>
            </a:pPr>
            <a:r>
              <a:rPr lang="ja-JP" altLang="en-US" sz="3000" dirty="0">
                <a:solidFill>
                  <a:prstClr val="black"/>
                </a:solidFill>
                <a:latin typeface="UD デジタル 教科書体 NK-B" panose="02020700000000000000" pitchFamily="18" charset="-128"/>
                <a:ea typeface="UD デジタル 教科書体 NK-B" panose="02020700000000000000" pitchFamily="18" charset="-128"/>
              </a:rPr>
              <a:t>■「すばやく集合・整列しよう」</a:t>
            </a:r>
          </a:p>
        </p:txBody>
      </p:sp>
    </p:spTree>
    <p:extLst>
      <p:ext uri="{BB962C8B-B14F-4D97-AF65-F5344CB8AC3E}">
        <p14:creationId xmlns:p14="http://schemas.microsoft.com/office/powerpoint/2010/main" val="2184904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p:cNvSpPr>
            <a:spLocks/>
          </p:cNvSpPr>
          <p:nvPr/>
        </p:nvSpPr>
        <p:spPr bwMode="auto">
          <a:xfrm>
            <a:off x="3177895" y="1996678"/>
            <a:ext cx="2716212" cy="1321731"/>
          </a:xfrm>
          <a:custGeom>
            <a:avLst/>
            <a:gdLst>
              <a:gd name="T0" fmla="*/ 2147483646 w 8554"/>
              <a:gd name="T1" fmla="*/ 2147483646 h 4536"/>
              <a:gd name="T2" fmla="*/ 2147483646 w 8554"/>
              <a:gd name="T3" fmla="*/ 2147483646 h 4536"/>
              <a:gd name="T4" fmla="*/ 2147483646 w 8554"/>
              <a:gd name="T5" fmla="*/ 2147483646 h 4536"/>
              <a:gd name="T6" fmla="*/ 2147483646 w 8554"/>
              <a:gd name="T7" fmla="*/ 2147483646 h 4536"/>
              <a:gd name="T8" fmla="*/ 2147483646 w 8554"/>
              <a:gd name="T9" fmla="*/ 2147483646 h 4536"/>
              <a:gd name="T10" fmla="*/ 2147483646 w 8554"/>
              <a:gd name="T11" fmla="*/ 2147483646 h 4536"/>
              <a:gd name="T12" fmla="*/ 2147483646 w 8554"/>
              <a:gd name="T13" fmla="*/ 2147483646 h 4536"/>
              <a:gd name="T14" fmla="*/ 2147483646 w 8554"/>
              <a:gd name="T15" fmla="*/ 2147483646 h 4536"/>
              <a:gd name="T16" fmla="*/ 2147483646 w 8554"/>
              <a:gd name="T17" fmla="*/ 2147483646 h 4536"/>
              <a:gd name="T18" fmla="*/ 0 w 8554"/>
              <a:gd name="T19" fmla="*/ 2147483646 h 4536"/>
              <a:gd name="T20" fmla="*/ 2147483646 w 8554"/>
              <a:gd name="T21" fmla="*/ 2147483646 h 4536"/>
              <a:gd name="T22" fmla="*/ 2147483646 w 8554"/>
              <a:gd name="T23" fmla="*/ 2147483646 h 4536"/>
              <a:gd name="T24" fmla="*/ 2147483646 w 8554"/>
              <a:gd name="T25" fmla="*/ 2147483646 h 4536"/>
              <a:gd name="T26" fmla="*/ 2147483646 w 8554"/>
              <a:gd name="T27" fmla="*/ 2147483646 h 4536"/>
              <a:gd name="T28" fmla="*/ 2147483646 w 8554"/>
              <a:gd name="T29" fmla="*/ 2147483646 h 4536"/>
              <a:gd name="T30" fmla="*/ 2147483646 w 8554"/>
              <a:gd name="T31" fmla="*/ 2147483646 h 4536"/>
              <a:gd name="T32" fmla="*/ 2147483646 w 8554"/>
              <a:gd name="T33" fmla="*/ 2147483646 h 4536"/>
              <a:gd name="T34" fmla="*/ 2147483646 w 8554"/>
              <a:gd name="T35" fmla="*/ 2147483646 h 4536"/>
              <a:gd name="T36" fmla="*/ 2147483646 w 8554"/>
              <a:gd name="T37" fmla="*/ 2147483646 h 4536"/>
              <a:gd name="T38" fmla="*/ 2147483646 w 8554"/>
              <a:gd name="T39" fmla="*/ 2147483646 h 4536"/>
              <a:gd name="T40" fmla="*/ 2147483646 w 8554"/>
              <a:gd name="T41" fmla="*/ 2147483646 h 4536"/>
              <a:gd name="T42" fmla="*/ 2147483646 w 8554"/>
              <a:gd name="T43" fmla="*/ 2147483646 h 4536"/>
              <a:gd name="T44" fmla="*/ 2147483646 w 8554"/>
              <a:gd name="T45" fmla="*/ 2147483646 h 4536"/>
              <a:gd name="T46" fmla="*/ 2147483646 w 8554"/>
              <a:gd name="T47" fmla="*/ 2147483646 h 4536"/>
              <a:gd name="T48" fmla="*/ 2147483646 w 8554"/>
              <a:gd name="T49" fmla="*/ 2147483646 h 4536"/>
              <a:gd name="T50" fmla="*/ 2147483646 w 8554"/>
              <a:gd name="T51" fmla="*/ 2147483646 h 4536"/>
              <a:gd name="T52" fmla="*/ 2147483646 w 8554"/>
              <a:gd name="T53" fmla="*/ 2147483646 h 4536"/>
              <a:gd name="T54" fmla="*/ 2147483646 w 8554"/>
              <a:gd name="T55" fmla="*/ 2147483646 h 4536"/>
              <a:gd name="T56" fmla="*/ 2147483646 w 8554"/>
              <a:gd name="T57" fmla="*/ 2147483646 h 4536"/>
              <a:gd name="T58" fmla="*/ 2147483646 w 8554"/>
              <a:gd name="T59" fmla="*/ 2147483646 h 4536"/>
              <a:gd name="T60" fmla="*/ 2147483646 w 8554"/>
              <a:gd name="T61" fmla="*/ 2147483646 h 4536"/>
              <a:gd name="T62" fmla="*/ 2147483646 w 8554"/>
              <a:gd name="T63" fmla="*/ 2147483646 h 4536"/>
              <a:gd name="T64" fmla="*/ 2147483646 w 8554"/>
              <a:gd name="T65" fmla="*/ 2147483646 h 4536"/>
              <a:gd name="T66" fmla="*/ 2147483646 w 8554"/>
              <a:gd name="T67" fmla="*/ 2147483646 h 4536"/>
              <a:gd name="T68" fmla="*/ 2147483646 w 8554"/>
              <a:gd name="T69" fmla="*/ 2147483646 h 4536"/>
              <a:gd name="T70" fmla="*/ 2147483646 w 8554"/>
              <a:gd name="T71" fmla="*/ 2147483646 h 4536"/>
              <a:gd name="T72" fmla="*/ 2147483646 w 8554"/>
              <a:gd name="T73" fmla="*/ 2147483646 h 4536"/>
              <a:gd name="T74" fmla="*/ 2147483646 w 8554"/>
              <a:gd name="T75" fmla="*/ 2147483646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FFFF00"/>
          </a:solidFill>
          <a:ln w="0">
            <a:solidFill>
              <a:schemeClr val="tx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AutoShape 6"/>
          <p:cNvSpPr>
            <a:spLocks noChangeArrowheads="1"/>
          </p:cNvSpPr>
          <p:nvPr/>
        </p:nvSpPr>
        <p:spPr bwMode="auto">
          <a:xfrm>
            <a:off x="6373868" y="2012062"/>
            <a:ext cx="2434559" cy="1495597"/>
          </a:xfrm>
          <a:prstGeom prst="roundRect">
            <a:avLst>
              <a:gd name="adj" fmla="val 16667"/>
            </a:avLst>
          </a:prstGeom>
          <a:solidFill>
            <a:schemeClr val="bg1"/>
          </a:solidFill>
          <a:ln w="25400">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AutoShape 7"/>
          <p:cNvSpPr>
            <a:spLocks noChangeArrowheads="1"/>
          </p:cNvSpPr>
          <p:nvPr/>
        </p:nvSpPr>
        <p:spPr bwMode="auto">
          <a:xfrm>
            <a:off x="423689" y="2014247"/>
            <a:ext cx="2233613" cy="1245901"/>
          </a:xfrm>
          <a:prstGeom prst="roundRect">
            <a:avLst>
              <a:gd name="adj" fmla="val 16667"/>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9" name="Rectangle 8"/>
          <p:cNvSpPr>
            <a:spLocks noChangeArrowheads="1"/>
          </p:cNvSpPr>
          <p:nvPr/>
        </p:nvSpPr>
        <p:spPr bwMode="auto">
          <a:xfrm>
            <a:off x="6040289" y="4226085"/>
            <a:ext cx="141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ja-JP" altLang="en-US" sz="24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0" name="Rectangle 9"/>
          <p:cNvSpPr>
            <a:spLocks noChangeArrowheads="1"/>
          </p:cNvSpPr>
          <p:nvPr/>
        </p:nvSpPr>
        <p:spPr bwMode="auto">
          <a:xfrm>
            <a:off x="567311" y="2113422"/>
            <a:ext cx="2085975" cy="90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できそうだなと思える課題</a:t>
            </a:r>
          </a:p>
        </p:txBody>
      </p:sp>
      <p:sp>
        <p:nvSpPr>
          <p:cNvPr id="32" name="Rectangle 11"/>
          <p:cNvSpPr>
            <a:spLocks noChangeArrowheads="1"/>
          </p:cNvSpPr>
          <p:nvPr/>
        </p:nvSpPr>
        <p:spPr bwMode="auto">
          <a:xfrm>
            <a:off x="3629304" y="2383621"/>
            <a:ext cx="2276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課題を解く</a:t>
            </a:r>
          </a:p>
        </p:txBody>
      </p:sp>
      <p:sp>
        <p:nvSpPr>
          <p:cNvPr id="33" name="Freeform 12"/>
          <p:cNvSpPr>
            <a:spLocks/>
          </p:cNvSpPr>
          <p:nvPr/>
        </p:nvSpPr>
        <p:spPr bwMode="auto">
          <a:xfrm>
            <a:off x="2703124" y="2514689"/>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4" name="Text Box 13"/>
          <p:cNvSpPr txBox="1">
            <a:spLocks noChangeArrowheads="1"/>
          </p:cNvSpPr>
          <p:nvPr/>
        </p:nvSpPr>
        <p:spPr bwMode="auto">
          <a:xfrm>
            <a:off x="3161911" y="3539592"/>
            <a:ext cx="21423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行動の</a:t>
            </a:r>
            <a:r>
              <a:rPr kumimoji="1" lang="ja-JP" altLang="en-US" sz="2800" b="0"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増加</a:t>
            </a:r>
          </a:p>
        </p:txBody>
      </p:sp>
      <p:sp>
        <p:nvSpPr>
          <p:cNvPr id="35" name="Freeform 14"/>
          <p:cNvSpPr>
            <a:spLocks/>
          </p:cNvSpPr>
          <p:nvPr/>
        </p:nvSpPr>
        <p:spPr bwMode="auto">
          <a:xfrm>
            <a:off x="5894107" y="2500627"/>
            <a:ext cx="458787" cy="360363"/>
          </a:xfrm>
          <a:custGeom>
            <a:avLst/>
            <a:gdLst>
              <a:gd name="T0" fmla="*/ 0 w 2269"/>
              <a:gd name="T1" fmla="*/ 2147483646 h 1135"/>
              <a:gd name="T2" fmla="*/ 2147483646 w 2269"/>
              <a:gd name="T3" fmla="*/ 2147483646 h 1135"/>
              <a:gd name="T4" fmla="*/ 2147483646 w 2269"/>
              <a:gd name="T5" fmla="*/ 0 h 1135"/>
              <a:gd name="T6" fmla="*/ 2147483646 w 2269"/>
              <a:gd name="T7" fmla="*/ 2147483646 h 1135"/>
              <a:gd name="T8" fmla="*/ 2147483646 w 2269"/>
              <a:gd name="T9" fmla="*/ 2147483646 h 1135"/>
              <a:gd name="T10" fmla="*/ 2147483646 w 2269"/>
              <a:gd name="T11" fmla="*/ 2147483646 h 1135"/>
              <a:gd name="T12" fmla="*/ 0 w 2269"/>
              <a:gd name="T13" fmla="*/ 2147483646 h 1135"/>
              <a:gd name="T14" fmla="*/ 0 w 2269"/>
              <a:gd name="T15" fmla="*/ 2147483646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6" name="Text Box 18"/>
          <p:cNvSpPr txBox="1">
            <a:spLocks noChangeArrowheads="1"/>
          </p:cNvSpPr>
          <p:nvPr/>
        </p:nvSpPr>
        <p:spPr bwMode="auto">
          <a:xfrm>
            <a:off x="963212" y="1564550"/>
            <a:ext cx="1294171"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44546A"/>
                </a:solidFill>
                <a:effectLst/>
                <a:uLnTx/>
                <a:uFillTx/>
                <a:latin typeface="UD デジタル 教科書体 NK-R" panose="02020400000000000000" pitchFamily="18" charset="-128"/>
                <a:ea typeface="UD デジタル 教科書体 NK-R" panose="02020400000000000000" pitchFamily="18" charset="-128"/>
                <a:cs typeface="+mn-cs"/>
              </a:rPr>
              <a:t>行動の前</a:t>
            </a:r>
          </a:p>
        </p:txBody>
      </p:sp>
      <p:sp>
        <p:nvSpPr>
          <p:cNvPr id="37" name="Text Box 19"/>
          <p:cNvSpPr txBox="1">
            <a:spLocks noChangeArrowheads="1"/>
          </p:cNvSpPr>
          <p:nvPr/>
        </p:nvSpPr>
        <p:spPr bwMode="auto">
          <a:xfrm>
            <a:off x="3915403" y="1459856"/>
            <a:ext cx="1152525" cy="40011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44546A"/>
                </a:solidFill>
                <a:effectLst/>
                <a:uLnTx/>
                <a:uFillTx/>
                <a:latin typeface="UD デジタル 教科書体 NK-R" panose="02020400000000000000" pitchFamily="18" charset="-128"/>
                <a:ea typeface="UD デジタル 教科書体 NK-R" panose="02020400000000000000" pitchFamily="18" charset="-128"/>
                <a:cs typeface="+mn-cs"/>
              </a:rPr>
              <a:t>行動</a:t>
            </a:r>
          </a:p>
        </p:txBody>
      </p:sp>
      <p:sp>
        <p:nvSpPr>
          <p:cNvPr id="38" name="Text Box 20"/>
          <p:cNvSpPr txBox="1">
            <a:spLocks noChangeArrowheads="1"/>
          </p:cNvSpPr>
          <p:nvPr/>
        </p:nvSpPr>
        <p:spPr bwMode="auto">
          <a:xfrm>
            <a:off x="6952722" y="1529520"/>
            <a:ext cx="1276848" cy="40011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000" b="1" i="0" u="none" strike="noStrike" kern="1200" cap="none" spc="0" normalizeH="0" baseline="0" noProof="0" dirty="0">
                <a:ln>
                  <a:noFill/>
                </a:ln>
                <a:solidFill>
                  <a:srgbClr val="44546A"/>
                </a:solidFill>
                <a:effectLst/>
                <a:uLnTx/>
                <a:uFillTx/>
                <a:latin typeface="UD デジタル 教科書体 NK-R" panose="02020400000000000000" pitchFamily="18" charset="-128"/>
                <a:ea typeface="UD デジタル 教科書体 NK-R" panose="02020400000000000000" pitchFamily="18" charset="-128"/>
                <a:cs typeface="+mn-cs"/>
              </a:rPr>
              <a:t>行動の後</a:t>
            </a:r>
          </a:p>
        </p:txBody>
      </p:sp>
      <p:sp>
        <p:nvSpPr>
          <p:cNvPr id="40" name="円形吹き出し 39"/>
          <p:cNvSpPr/>
          <p:nvPr/>
        </p:nvSpPr>
        <p:spPr>
          <a:xfrm>
            <a:off x="5605946" y="3698978"/>
            <a:ext cx="3531731" cy="572528"/>
          </a:xfrm>
          <a:prstGeom prst="wedgeEllipseCallout">
            <a:avLst>
              <a:gd name="adj1" fmla="val 7073"/>
              <a:gd name="adj2" fmla="val -150106"/>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うれしくない</a:t>
            </a:r>
            <a:r>
              <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6" name="グループ化 5">
            <a:extLst>
              <a:ext uri="{FF2B5EF4-FFF2-40B4-BE49-F238E27FC236}">
                <a16:creationId xmlns:a16="http://schemas.microsoft.com/office/drawing/2014/main" id="{16E20D42-67C4-4561-94A5-6E18CF5EAC34}"/>
              </a:ext>
            </a:extLst>
          </p:cNvPr>
          <p:cNvGrpSpPr/>
          <p:nvPr/>
        </p:nvGrpSpPr>
        <p:grpSpPr>
          <a:xfrm>
            <a:off x="4572000" y="3261277"/>
            <a:ext cx="140959" cy="1079850"/>
            <a:chOff x="5941772" y="3661886"/>
            <a:chExt cx="140959" cy="1079850"/>
          </a:xfrm>
        </p:grpSpPr>
        <p:sp>
          <p:nvSpPr>
            <p:cNvPr id="2" name="正方形/長方形 1"/>
            <p:cNvSpPr/>
            <p:nvPr/>
          </p:nvSpPr>
          <p:spPr>
            <a:xfrm rot="19611179">
              <a:off x="5950326" y="3661886"/>
              <a:ext cx="132405" cy="103198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1" name="正方形/長方形 40"/>
            <p:cNvSpPr/>
            <p:nvPr/>
          </p:nvSpPr>
          <p:spPr>
            <a:xfrm rot="2051319">
              <a:off x="5941772" y="3710433"/>
              <a:ext cx="120812" cy="1031303"/>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grpSp>
      <p:sp>
        <p:nvSpPr>
          <p:cNvPr id="20" name="Rectangle 10"/>
          <p:cNvSpPr>
            <a:spLocks noChangeArrowheads="1"/>
          </p:cNvSpPr>
          <p:nvPr/>
        </p:nvSpPr>
        <p:spPr bwMode="auto">
          <a:xfrm>
            <a:off x="6525157" y="2249383"/>
            <a:ext cx="24345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「よくできたね」と褒められる</a:t>
            </a:r>
          </a:p>
        </p:txBody>
      </p:sp>
      <p:sp>
        <p:nvSpPr>
          <p:cNvPr id="10" name="矢印: 下 9">
            <a:extLst>
              <a:ext uri="{FF2B5EF4-FFF2-40B4-BE49-F238E27FC236}">
                <a16:creationId xmlns:a16="http://schemas.microsoft.com/office/drawing/2014/main" id="{7B978556-02EC-49DC-9B7C-C7856BA5BFEE}"/>
              </a:ext>
            </a:extLst>
          </p:cNvPr>
          <p:cNvSpPr/>
          <p:nvPr/>
        </p:nvSpPr>
        <p:spPr>
          <a:xfrm>
            <a:off x="5048179" y="3506070"/>
            <a:ext cx="475703" cy="6864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6" name="正方形/長方形 25">
            <a:extLst>
              <a:ext uri="{FF2B5EF4-FFF2-40B4-BE49-F238E27FC236}">
                <a16:creationId xmlns:a16="http://schemas.microsoft.com/office/drawing/2014/main" id="{A1489718-1355-4776-806E-574BA946AFC7}"/>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base" latinLnBrk="0" hangingPunct="1">
              <a:lnSpc>
                <a:spcPct val="100000"/>
              </a:lnSpc>
              <a:spcBef>
                <a:spcPct val="0"/>
              </a:spcBef>
              <a:spcAft>
                <a:spcPct val="0"/>
              </a:spcAft>
              <a:buClrTx/>
              <a:buSzTx/>
              <a:buFontTx/>
              <a:buNone/>
              <a:tabLst/>
              <a:defRPr/>
            </a:pPr>
            <a:r>
              <a:rPr kumimoji="1" lang="en-US" altLang="ja-JP"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PBS</a:t>
            </a:r>
            <a:r>
              <a:rPr kumimoji="1" lang="ja-JP" altLang="en-US" sz="4400" b="1" i="0" u="none" strike="noStrike" kern="1200" cap="none" spc="0" normalizeH="0" baseline="0" noProof="0" dirty="0" err="1">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って</a:t>
            </a: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とにかく褒めるんでしょ？</a:t>
            </a:r>
          </a:p>
        </p:txBody>
      </p:sp>
      <p:sp>
        <p:nvSpPr>
          <p:cNvPr id="31" name="テキスト ボックス 30">
            <a:extLst>
              <a:ext uri="{FF2B5EF4-FFF2-40B4-BE49-F238E27FC236}">
                <a16:creationId xmlns:a16="http://schemas.microsoft.com/office/drawing/2014/main" id="{D2C3B133-7FA9-43D1-94FC-4855051041E0}"/>
              </a:ext>
            </a:extLst>
          </p:cNvPr>
          <p:cNvSpPr txBox="1"/>
          <p:nvPr/>
        </p:nvSpPr>
        <p:spPr>
          <a:xfrm>
            <a:off x="869580" y="6183697"/>
            <a:ext cx="7644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「学び手」がどう感じるかが重要です</a:t>
            </a:r>
            <a:r>
              <a:rPr kumimoji="1" lang="ja-JP" altLang="en-US" sz="32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sp>
        <p:nvSpPr>
          <p:cNvPr id="39" name="コンテンツ プレースホルダー 2">
            <a:extLst>
              <a:ext uri="{FF2B5EF4-FFF2-40B4-BE49-F238E27FC236}">
                <a16:creationId xmlns:a16="http://schemas.microsoft.com/office/drawing/2014/main" id="{21F1AC5F-D216-4927-8250-B379AC0188C1}"/>
              </a:ext>
            </a:extLst>
          </p:cNvPr>
          <p:cNvSpPr>
            <a:spLocks noGrp="1"/>
          </p:cNvSpPr>
          <p:nvPr>
            <p:ph idx="1"/>
          </p:nvPr>
        </p:nvSpPr>
        <p:spPr>
          <a:xfrm>
            <a:off x="168801" y="5024321"/>
            <a:ext cx="8968876" cy="1137539"/>
          </a:xfrm>
        </p:spPr>
        <p:txBody>
          <a:bodyPr/>
          <a:lstStyle/>
          <a:p>
            <a:pPr marL="0" indent="0">
              <a:buNone/>
              <a:defRPr/>
            </a:pPr>
            <a:r>
              <a:rPr lang="ja-JP" altLang="en-US" dirty="0">
                <a:latin typeface="UD デジタル 教科書体 NK-R" panose="02020400000000000000" pitchFamily="18" charset="-128"/>
                <a:ea typeface="UD デジタル 教科書体 NK-R" panose="02020400000000000000" pitchFamily="18" charset="-128"/>
              </a:rPr>
              <a:t>ポジティブ・フィードバックが、子どもたちにとって</a:t>
            </a:r>
            <a:endParaRPr lang="en-US" altLang="ja-JP" dirty="0">
              <a:latin typeface="UD デジタル 教科書体 NK-R" panose="02020400000000000000" pitchFamily="18" charset="-128"/>
              <a:ea typeface="UD デジタル 教科書体 NK-R" panose="02020400000000000000" pitchFamily="18" charset="-128"/>
            </a:endParaRPr>
          </a:p>
          <a:p>
            <a:pPr marL="0" indent="0">
              <a:buFontTx/>
              <a:buNone/>
              <a:defRPr/>
            </a:pPr>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よいこと</a:t>
            </a:r>
            <a:r>
              <a:rPr lang="ja-JP" altLang="en-US" dirty="0">
                <a:latin typeface="UD デジタル 教科書体 NK-R" panose="02020400000000000000" pitchFamily="18" charset="-128"/>
                <a:ea typeface="UD デジタル 教科書体 NK-R" panose="02020400000000000000" pitchFamily="18" charset="-128"/>
              </a:rPr>
              <a:t>」、「</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うれしいこと</a:t>
            </a:r>
            <a:r>
              <a:rPr lang="ja-JP" altLang="en-US" dirty="0">
                <a:latin typeface="UD デジタル 教科書体 NK-R" panose="02020400000000000000" pitchFamily="18" charset="-128"/>
                <a:ea typeface="UD デジタル 教科書体 NK-R" panose="02020400000000000000" pitchFamily="18" charset="-128"/>
              </a:rPr>
              <a:t>」である必要があります。</a:t>
            </a:r>
          </a:p>
        </p:txBody>
      </p:sp>
      <p:sp>
        <p:nvSpPr>
          <p:cNvPr id="3" name="スライド番号プレースホルダー 2">
            <a:extLst>
              <a:ext uri="{FF2B5EF4-FFF2-40B4-BE49-F238E27FC236}">
                <a16:creationId xmlns:a16="http://schemas.microsoft.com/office/drawing/2014/main" id="{0E5ED2B4-D58E-9B95-3415-970C508894F7}"/>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45</a:t>
            </a:fld>
            <a:endParaRPr lang="ja-JP" altLang="en-US">
              <a:solidFill>
                <a:prstClr val="black">
                  <a:tint val="75000"/>
                </a:prstClr>
              </a:solidFill>
            </a:endParaRPr>
          </a:p>
        </p:txBody>
      </p:sp>
    </p:spTree>
    <p:extLst>
      <p:ext uri="{BB962C8B-B14F-4D97-AF65-F5344CB8AC3E}">
        <p14:creationId xmlns:p14="http://schemas.microsoft.com/office/powerpoint/2010/main" val="198239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circle(in)">
                                      <p:cBhvr>
                                        <p:cTn id="41" dur="2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xEl>
                                              <p:pRg st="0" end="0"/>
                                            </p:txEl>
                                          </p:spTgt>
                                        </p:tgtEl>
                                        <p:attrNameLst>
                                          <p:attrName>style.visibility</p:attrName>
                                        </p:attrNameLst>
                                      </p:cBhvr>
                                      <p:to>
                                        <p:strVal val="visible"/>
                                      </p:to>
                                    </p:set>
                                    <p:animEffect transition="in" filter="fade">
                                      <p:cBhvr>
                                        <p:cTn id="46" dur="500"/>
                                        <p:tgtEl>
                                          <p:spTgt spid="3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9">
                                            <p:txEl>
                                              <p:pRg st="1" end="1"/>
                                            </p:txEl>
                                          </p:spTgt>
                                        </p:tgtEl>
                                        <p:attrNameLst>
                                          <p:attrName>style.visibility</p:attrName>
                                        </p:attrNameLst>
                                      </p:cBhvr>
                                      <p:to>
                                        <p:strVal val="visible"/>
                                      </p:to>
                                    </p:set>
                                    <p:animEffect transition="in" filter="fade">
                                      <p:cBhvr>
                                        <p:cTn id="51" dur="500"/>
                                        <p:tgtEl>
                                          <p:spTgt spid="3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animBg="1"/>
      <p:bldP spid="34" grpId="0"/>
      <p:bldP spid="35" grpId="0" animBg="1"/>
      <p:bldP spid="40" grpId="0" animBg="1"/>
      <p:bldP spid="20" grpId="0"/>
      <p:bldP spid="10" grpId="0" animBg="1"/>
      <p:bldP spid="31" grpId="0"/>
      <p:bldP spid="3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503"/>
            <a:ext cx="9163690" cy="925041"/>
          </a:xfrm>
          <a:solidFill>
            <a:srgbClr val="002060"/>
          </a:solidFill>
        </p:spPr>
        <p:txBody>
          <a:bodyPr>
            <a:normAutofit/>
          </a:bodyPr>
          <a:lstStyle/>
          <a:p>
            <a:r>
              <a:rPr lang="ja-JP" altLang="en-US" sz="4000" b="1" dirty="0">
                <a:solidFill>
                  <a:schemeClr val="bg1"/>
                </a:solidFill>
                <a:latin typeface="UD デジタル 教科書体 NK-R" panose="02020400000000000000" pitchFamily="18" charset="-128"/>
                <a:ea typeface="UD デジタル 教科書体 NK-R" panose="02020400000000000000" pitchFamily="18" charset="-128"/>
              </a:rPr>
              <a:t>自信につなげるために必要なステップ</a:t>
            </a:r>
          </a:p>
        </p:txBody>
      </p:sp>
      <p:sp>
        <p:nvSpPr>
          <p:cNvPr id="4" name="角丸四角形 3"/>
          <p:cNvSpPr/>
          <p:nvPr/>
        </p:nvSpPr>
        <p:spPr>
          <a:xfrm>
            <a:off x="325738" y="4064725"/>
            <a:ext cx="2675235" cy="99323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a:latin typeface="UD デジタル 教科書体 NK-R" panose="02020400000000000000" pitchFamily="18" charset="-128"/>
                <a:ea typeface="UD デジタル 教科書体 NK-R" panose="02020400000000000000" pitchFamily="18" charset="-128"/>
              </a:rPr>
              <a:t>物質的なご褒美</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ポイント</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5" name="角丸四角形 4"/>
          <p:cNvSpPr/>
          <p:nvPr/>
        </p:nvSpPr>
        <p:spPr>
          <a:xfrm>
            <a:off x="3196435" y="2938010"/>
            <a:ext cx="2554959" cy="1062204"/>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a:latin typeface="UD デジタル 教科書体 NK-R" panose="02020400000000000000" pitchFamily="18" charset="-128"/>
                <a:ea typeface="UD デジタル 教科書体 NK-R" panose="02020400000000000000" pitchFamily="18" charset="-128"/>
              </a:rPr>
              <a:t>言葉での賞賛</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6" name="角丸四角形 5"/>
          <p:cNvSpPr/>
          <p:nvPr/>
        </p:nvSpPr>
        <p:spPr>
          <a:xfrm>
            <a:off x="5837991" y="1497493"/>
            <a:ext cx="2848809" cy="1280113"/>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2400" dirty="0">
                <a:latin typeface="UD デジタル 教科書体 NK-R" panose="02020400000000000000" pitchFamily="18" charset="-128"/>
                <a:ea typeface="UD デジタル 教科書体 NK-R" panose="02020400000000000000" pitchFamily="18" charset="-128"/>
              </a:rPr>
              <a:t>達成感</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自信</a:t>
            </a:r>
            <a:endParaRPr lang="en-US" altLang="ja-JP" sz="2400" dirty="0">
              <a:latin typeface="UD デジタル 教科書体 NK-R" panose="02020400000000000000" pitchFamily="18" charset="-128"/>
              <a:ea typeface="UD デジタル 教科書体 NK-R" panose="02020400000000000000" pitchFamily="18" charset="-128"/>
            </a:endParaRPr>
          </a:p>
          <a:p>
            <a:pPr algn="ctr"/>
            <a:r>
              <a:rPr lang="ja-JP" altLang="en-US" sz="2400" dirty="0">
                <a:latin typeface="UD デジタル 教科書体 NK-R" panose="02020400000000000000" pitchFamily="18" charset="-128"/>
                <a:ea typeface="UD デジタル 教科書体 NK-R" panose="02020400000000000000" pitchFamily="18" charset="-128"/>
              </a:rPr>
              <a:t>満足感</a:t>
            </a:r>
            <a:endParaRPr lang="en-US" altLang="ja-JP" sz="2400" dirty="0">
              <a:latin typeface="UD デジタル 教科書体 NK-R" panose="02020400000000000000" pitchFamily="18" charset="-128"/>
              <a:ea typeface="UD デジタル 教科書体 NK-R" panose="02020400000000000000" pitchFamily="18" charset="-128"/>
            </a:endParaRPr>
          </a:p>
        </p:txBody>
      </p:sp>
      <p:sp>
        <p:nvSpPr>
          <p:cNvPr id="7" name="右矢印 6"/>
          <p:cNvSpPr/>
          <p:nvPr/>
        </p:nvSpPr>
        <p:spPr>
          <a:xfrm rot="19595748">
            <a:off x="3028926" y="3867716"/>
            <a:ext cx="283925" cy="43002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9" name="テキスト ボックス 8"/>
          <p:cNvSpPr txBox="1"/>
          <p:nvPr/>
        </p:nvSpPr>
        <p:spPr>
          <a:xfrm>
            <a:off x="422419" y="5085270"/>
            <a:ext cx="3334567" cy="646331"/>
          </a:xfrm>
          <a:prstGeom prst="rect">
            <a:avLst/>
          </a:prstGeom>
          <a:noFill/>
        </p:spPr>
        <p:txBody>
          <a:bodyPr wrap="none" rtlCol="0">
            <a:spAutoFit/>
          </a:bodyPr>
          <a:lstStyle/>
          <a:p>
            <a:r>
              <a:rPr lang="ja-JP" altLang="en-US" dirty="0">
                <a:latin typeface="UD デジタル 教科書体 NK-R" panose="02020400000000000000" pitchFamily="18" charset="-128"/>
                <a:ea typeface="UD デジタル 教科書体 NK-R" panose="02020400000000000000" pitchFamily="18" charset="-128"/>
              </a:rPr>
              <a:t>苦手なこと、自信のないことほど、</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わかりやすい結果が効果的</a:t>
            </a:r>
          </a:p>
        </p:txBody>
      </p:sp>
      <p:sp>
        <p:nvSpPr>
          <p:cNvPr id="10" name="テキスト ボックス 9"/>
          <p:cNvSpPr txBox="1"/>
          <p:nvPr/>
        </p:nvSpPr>
        <p:spPr>
          <a:xfrm>
            <a:off x="3671507" y="4041270"/>
            <a:ext cx="2456122" cy="923330"/>
          </a:xfrm>
          <a:prstGeom prst="rect">
            <a:avLst/>
          </a:prstGeom>
          <a:noFill/>
        </p:spPr>
        <p:txBody>
          <a:bodyPr wrap="none" rtlCol="0">
            <a:spAutoFit/>
          </a:bodyPr>
          <a:lstStyle/>
          <a:p>
            <a:r>
              <a:rPr lang="ja-JP" altLang="en-US" dirty="0">
                <a:latin typeface="UD デジタル 教科書体 NK-R" panose="02020400000000000000" pitchFamily="18" charset="-128"/>
                <a:ea typeface="UD デジタル 教科書体 NK-R" panose="02020400000000000000" pitchFamily="18" charset="-128"/>
              </a:rPr>
              <a:t>いつでもどこでも使える</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効果的なもの</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ご褒美と併用も可能</a:t>
            </a:r>
          </a:p>
        </p:txBody>
      </p:sp>
      <p:sp>
        <p:nvSpPr>
          <p:cNvPr id="11" name="左中かっこ 10"/>
          <p:cNvSpPr/>
          <p:nvPr/>
        </p:nvSpPr>
        <p:spPr>
          <a:xfrm rot="4223839">
            <a:off x="2639094" y="674184"/>
            <a:ext cx="434974" cy="4527652"/>
          </a:xfrm>
          <a:custGeom>
            <a:avLst/>
            <a:gdLst>
              <a:gd name="connsiteX0" fmla="*/ 434974 w 434974"/>
              <a:gd name="connsiteY0" fmla="*/ 4527652 h 4527652"/>
              <a:gd name="connsiteX1" fmla="*/ 217487 w 434974"/>
              <a:gd name="connsiteY1" fmla="*/ 4345307 h 4527652"/>
              <a:gd name="connsiteX2" fmla="*/ 217487 w 434974"/>
              <a:gd name="connsiteY2" fmla="*/ 2446171 h 4527652"/>
              <a:gd name="connsiteX3" fmla="*/ 0 w 434974"/>
              <a:gd name="connsiteY3" fmla="*/ 2263826 h 4527652"/>
              <a:gd name="connsiteX4" fmla="*/ 217487 w 434974"/>
              <a:gd name="connsiteY4" fmla="*/ 2081481 h 4527652"/>
              <a:gd name="connsiteX5" fmla="*/ 217487 w 434974"/>
              <a:gd name="connsiteY5" fmla="*/ 182345 h 4527652"/>
              <a:gd name="connsiteX6" fmla="*/ 434974 w 434974"/>
              <a:gd name="connsiteY6" fmla="*/ 0 h 4527652"/>
              <a:gd name="connsiteX7" fmla="*/ 434974 w 434974"/>
              <a:gd name="connsiteY7" fmla="*/ 4527652 h 4527652"/>
              <a:gd name="connsiteX0" fmla="*/ 434974 w 434974"/>
              <a:gd name="connsiteY0" fmla="*/ 4527652 h 4527652"/>
              <a:gd name="connsiteX1" fmla="*/ 217487 w 434974"/>
              <a:gd name="connsiteY1" fmla="*/ 4345307 h 4527652"/>
              <a:gd name="connsiteX2" fmla="*/ 217487 w 434974"/>
              <a:gd name="connsiteY2" fmla="*/ 2446171 h 4527652"/>
              <a:gd name="connsiteX3" fmla="*/ 0 w 434974"/>
              <a:gd name="connsiteY3" fmla="*/ 2263826 h 4527652"/>
              <a:gd name="connsiteX4" fmla="*/ 217487 w 434974"/>
              <a:gd name="connsiteY4" fmla="*/ 2081481 h 4527652"/>
              <a:gd name="connsiteX5" fmla="*/ 217487 w 434974"/>
              <a:gd name="connsiteY5" fmla="*/ 182345 h 4527652"/>
              <a:gd name="connsiteX6" fmla="*/ 434974 w 434974"/>
              <a:gd name="connsiteY6" fmla="*/ 0 h 45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4" h="4527652" stroke="0" extrusionOk="0">
                <a:moveTo>
                  <a:pt x="434974" y="4527652"/>
                </a:moveTo>
                <a:cubicBezTo>
                  <a:pt x="317788" y="4525730"/>
                  <a:pt x="220801" y="4442157"/>
                  <a:pt x="217487" y="4345307"/>
                </a:cubicBezTo>
                <a:cubicBezTo>
                  <a:pt x="130839" y="3554273"/>
                  <a:pt x="161526" y="3296284"/>
                  <a:pt x="217487" y="2446171"/>
                </a:cubicBezTo>
                <a:cubicBezTo>
                  <a:pt x="232558" y="2331225"/>
                  <a:pt x="112999" y="2266144"/>
                  <a:pt x="0" y="2263826"/>
                </a:cubicBezTo>
                <a:cubicBezTo>
                  <a:pt x="130505" y="2271515"/>
                  <a:pt x="218424" y="2183154"/>
                  <a:pt x="217487" y="2081481"/>
                </a:cubicBezTo>
                <a:cubicBezTo>
                  <a:pt x="277065" y="1499615"/>
                  <a:pt x="97128" y="797723"/>
                  <a:pt x="217487" y="182345"/>
                </a:cubicBezTo>
                <a:cubicBezTo>
                  <a:pt x="212588" y="66636"/>
                  <a:pt x="317567" y="23411"/>
                  <a:pt x="434974" y="0"/>
                </a:cubicBezTo>
                <a:cubicBezTo>
                  <a:pt x="490229" y="1014182"/>
                  <a:pt x="485093" y="3863599"/>
                  <a:pt x="434974" y="4527652"/>
                </a:cubicBezTo>
                <a:close/>
              </a:path>
              <a:path w="434974" h="4527652" fill="none" extrusionOk="0">
                <a:moveTo>
                  <a:pt x="434974" y="4527652"/>
                </a:moveTo>
                <a:cubicBezTo>
                  <a:pt x="317444" y="4530535"/>
                  <a:pt x="215985" y="4449565"/>
                  <a:pt x="217487" y="4345307"/>
                </a:cubicBezTo>
                <a:cubicBezTo>
                  <a:pt x="368341" y="4154368"/>
                  <a:pt x="162634" y="3075769"/>
                  <a:pt x="217487" y="2446171"/>
                </a:cubicBezTo>
                <a:cubicBezTo>
                  <a:pt x="216152" y="2358223"/>
                  <a:pt x="131220" y="2263542"/>
                  <a:pt x="0" y="2263826"/>
                </a:cubicBezTo>
                <a:cubicBezTo>
                  <a:pt x="121221" y="2279250"/>
                  <a:pt x="223701" y="2193503"/>
                  <a:pt x="217487" y="2081481"/>
                </a:cubicBezTo>
                <a:cubicBezTo>
                  <a:pt x="187379" y="1678868"/>
                  <a:pt x="250528" y="751854"/>
                  <a:pt x="217487" y="182345"/>
                </a:cubicBezTo>
                <a:cubicBezTo>
                  <a:pt x="224681" y="87341"/>
                  <a:pt x="337986" y="4435"/>
                  <a:pt x="434974" y="0"/>
                </a:cubicBezTo>
              </a:path>
              <a:path w="434974" h="4527652" fill="none" stroke="0" extrusionOk="0">
                <a:moveTo>
                  <a:pt x="434974" y="4527652"/>
                </a:moveTo>
                <a:cubicBezTo>
                  <a:pt x="315518" y="4512164"/>
                  <a:pt x="219597" y="4444724"/>
                  <a:pt x="217487" y="4345307"/>
                </a:cubicBezTo>
                <a:cubicBezTo>
                  <a:pt x="221201" y="3440302"/>
                  <a:pt x="276431" y="3251817"/>
                  <a:pt x="217487" y="2446171"/>
                </a:cubicBezTo>
                <a:cubicBezTo>
                  <a:pt x="215179" y="2344376"/>
                  <a:pt x="111283" y="2248820"/>
                  <a:pt x="0" y="2263826"/>
                </a:cubicBezTo>
                <a:cubicBezTo>
                  <a:pt x="116460" y="2265776"/>
                  <a:pt x="205703" y="2180407"/>
                  <a:pt x="217487" y="2081481"/>
                </a:cubicBezTo>
                <a:cubicBezTo>
                  <a:pt x="325730" y="1270394"/>
                  <a:pt x="242842" y="1117270"/>
                  <a:pt x="217487" y="182345"/>
                </a:cubicBezTo>
                <a:cubicBezTo>
                  <a:pt x="213188" y="76778"/>
                  <a:pt x="301561" y="4945"/>
                  <a:pt x="434974" y="0"/>
                </a:cubicBezTo>
              </a:path>
            </a:pathLst>
          </a:custGeom>
          <a:ln w="38100">
            <a:solidFill>
              <a:schemeClr val="tx1"/>
            </a:solidFill>
            <a:extLst>
              <a:ext uri="{C807C97D-BFC1-408E-A445-0C87EB9F89A2}">
                <ask:lineSketchStyleProps xmlns:ask="http://schemas.microsoft.com/office/drawing/2018/sketchyshapes" sd="1873230167">
                  <a:prstGeom prst="leftBrace">
                    <a:avLst>
                      <a:gd name="adj1" fmla="val 41921"/>
                      <a:gd name="adj2" fmla="val 50000"/>
                    </a:avLst>
                  </a:prstGeom>
                  <ask:type>
                    <ask:lineSketchCurved/>
                  </ask:type>
                </ask:lineSketchStyleProps>
              </a:ext>
            </a:extLst>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sz="1013"/>
          </a:p>
        </p:txBody>
      </p:sp>
      <p:sp>
        <p:nvSpPr>
          <p:cNvPr id="12" name="テキスト ボックス 11"/>
          <p:cNvSpPr txBox="1"/>
          <p:nvPr/>
        </p:nvSpPr>
        <p:spPr>
          <a:xfrm>
            <a:off x="755576" y="1497493"/>
            <a:ext cx="3393878" cy="1200329"/>
          </a:xfrm>
          <a:prstGeom prst="rect">
            <a:avLst/>
          </a:prstGeom>
          <a:noFill/>
        </p:spPr>
        <p:txBody>
          <a:bodyPr wrap="none" rtlCol="0">
            <a:spAutoFit/>
          </a:bodyPr>
          <a:lstStyle/>
          <a:p>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ここで貯金をためて</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おくことが次のステップに</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進むために重要！</a:t>
            </a:r>
          </a:p>
        </p:txBody>
      </p:sp>
      <p:sp>
        <p:nvSpPr>
          <p:cNvPr id="13" name="右矢印 12"/>
          <p:cNvSpPr/>
          <p:nvPr/>
        </p:nvSpPr>
        <p:spPr>
          <a:xfrm rot="19595748">
            <a:off x="5633032" y="2609748"/>
            <a:ext cx="283925" cy="43002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6" name="テキスト ボックス 15">
            <a:extLst>
              <a:ext uri="{FF2B5EF4-FFF2-40B4-BE49-F238E27FC236}">
                <a16:creationId xmlns:a16="http://schemas.microsoft.com/office/drawing/2014/main" id="{827D8CBB-5620-4E5E-8497-19AEB18FFFED}"/>
              </a:ext>
            </a:extLst>
          </p:cNvPr>
          <p:cNvSpPr txBox="1"/>
          <p:nvPr/>
        </p:nvSpPr>
        <p:spPr>
          <a:xfrm>
            <a:off x="4716016" y="6604182"/>
            <a:ext cx="4297233" cy="276999"/>
          </a:xfrm>
          <a:prstGeom prst="rect">
            <a:avLst/>
          </a:prstGeom>
          <a:noFill/>
        </p:spPr>
        <p:txBody>
          <a:bodyPr wrap="square" rtlCol="0">
            <a:spAutoFit/>
          </a:bodyPr>
          <a:lstStyle/>
          <a:p>
            <a:pPr lvl="0">
              <a:defRPr/>
            </a:pP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大対香奈子先生、</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HP</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公開</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PBS</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研修動画　講義資料を参照</a:t>
            </a:r>
            <a:r>
              <a:rPr lang="en-US" altLang="ja-JP" sz="1200" dirty="0">
                <a:solidFill>
                  <a:prstClr val="black"/>
                </a:solidFill>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a:t>
            </a:r>
            <a:endPar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endParaRPr>
          </a:p>
        </p:txBody>
      </p:sp>
      <p:pic>
        <p:nvPicPr>
          <p:cNvPr id="17" name="図 16">
            <a:extLst>
              <a:ext uri="{FF2B5EF4-FFF2-40B4-BE49-F238E27FC236}">
                <a16:creationId xmlns:a16="http://schemas.microsoft.com/office/drawing/2014/main" id="{567374C1-20E6-47CC-86C0-CA4E957FC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51" y="5690998"/>
            <a:ext cx="1735037" cy="1051684"/>
          </a:xfrm>
          <a:prstGeom prst="rect">
            <a:avLst/>
          </a:prstGeom>
        </p:spPr>
      </p:pic>
      <p:pic>
        <p:nvPicPr>
          <p:cNvPr id="18" name="図 17">
            <a:extLst>
              <a:ext uri="{FF2B5EF4-FFF2-40B4-BE49-F238E27FC236}">
                <a16:creationId xmlns:a16="http://schemas.microsoft.com/office/drawing/2014/main" id="{DEC49085-C3E4-4573-8274-A91D52A8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612" y="5690998"/>
            <a:ext cx="1432712" cy="1074534"/>
          </a:xfrm>
          <a:prstGeom prst="rect">
            <a:avLst/>
          </a:prstGeom>
        </p:spPr>
      </p:pic>
      <p:pic>
        <p:nvPicPr>
          <p:cNvPr id="8" name="図 7">
            <a:extLst>
              <a:ext uri="{FF2B5EF4-FFF2-40B4-BE49-F238E27FC236}">
                <a16:creationId xmlns:a16="http://schemas.microsoft.com/office/drawing/2014/main" id="{57DED3BE-D3B0-4C4F-BB06-B8B2B4D906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7170" y="2756009"/>
            <a:ext cx="1760075" cy="1141849"/>
          </a:xfrm>
          <a:prstGeom prst="rect">
            <a:avLst/>
          </a:prstGeom>
        </p:spPr>
      </p:pic>
      <p:pic>
        <p:nvPicPr>
          <p:cNvPr id="25" name="図 24">
            <a:extLst>
              <a:ext uri="{FF2B5EF4-FFF2-40B4-BE49-F238E27FC236}">
                <a16:creationId xmlns:a16="http://schemas.microsoft.com/office/drawing/2014/main" id="{C9E6CCAC-811D-4D6E-BE6B-B24D16868A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809" y="5086744"/>
            <a:ext cx="826253" cy="836712"/>
          </a:xfrm>
          <a:prstGeom prst="rect">
            <a:avLst/>
          </a:prstGeom>
        </p:spPr>
      </p:pic>
      <p:sp>
        <p:nvSpPr>
          <p:cNvPr id="26" name="テキスト ボックス 25">
            <a:extLst>
              <a:ext uri="{FF2B5EF4-FFF2-40B4-BE49-F238E27FC236}">
                <a16:creationId xmlns:a16="http://schemas.microsoft.com/office/drawing/2014/main" id="{E347B563-3798-42BE-97A3-CC0453171F9E}"/>
              </a:ext>
            </a:extLst>
          </p:cNvPr>
          <p:cNvSpPr txBox="1"/>
          <p:nvPr/>
        </p:nvSpPr>
        <p:spPr>
          <a:xfrm>
            <a:off x="4230360" y="5057955"/>
            <a:ext cx="929737" cy="769441"/>
          </a:xfrm>
          <a:prstGeom prst="rect">
            <a:avLst/>
          </a:prstGeom>
          <a:noFill/>
        </p:spPr>
        <p:txBody>
          <a:bodyPr wrap="square" rtlCol="0">
            <a:spAutoFit/>
          </a:bodyPr>
          <a:lstStyle/>
          <a:p>
            <a:r>
              <a:rPr lang="ja-JP" altLang="en-US" sz="1100" dirty="0">
                <a:latin typeface="UD デジタル 教科書体 NK-R" panose="02020400000000000000" pitchFamily="18" charset="-128"/>
                <a:ea typeface="UD デジタル 教科書体 NK-R" panose="02020400000000000000" pitchFamily="18" charset="-128"/>
              </a:rPr>
              <a:t>さすが</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ありがとう</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上手</a:t>
            </a:r>
            <a:endParaRPr lang="en-US" altLang="ja-JP" sz="1100" dirty="0">
              <a:latin typeface="UD デジタル 教科書体 NK-R" panose="02020400000000000000" pitchFamily="18" charset="-128"/>
              <a:ea typeface="UD デジタル 教科書体 NK-R" panose="02020400000000000000" pitchFamily="18" charset="-128"/>
            </a:endParaRPr>
          </a:p>
          <a:p>
            <a:r>
              <a:rPr lang="ja-JP" altLang="en-US" sz="1100" dirty="0">
                <a:latin typeface="UD デジタル 教科書体 NK-R" panose="02020400000000000000" pitchFamily="18" charset="-128"/>
                <a:ea typeface="UD デジタル 教科書体 NK-R" panose="02020400000000000000" pitchFamily="18" charset="-128"/>
              </a:rPr>
              <a:t>その調子</a:t>
            </a:r>
          </a:p>
        </p:txBody>
      </p:sp>
      <p:sp>
        <p:nvSpPr>
          <p:cNvPr id="27" name="吹き出し: 角を丸めた四角形 26">
            <a:extLst>
              <a:ext uri="{FF2B5EF4-FFF2-40B4-BE49-F238E27FC236}">
                <a16:creationId xmlns:a16="http://schemas.microsoft.com/office/drawing/2014/main" id="{3FA17E7A-6233-4E4F-9FDB-80F72025F6A7}"/>
              </a:ext>
            </a:extLst>
          </p:cNvPr>
          <p:cNvSpPr/>
          <p:nvPr/>
        </p:nvSpPr>
        <p:spPr>
          <a:xfrm>
            <a:off x="4132429" y="5013199"/>
            <a:ext cx="1064716" cy="836712"/>
          </a:xfrm>
          <a:prstGeom prst="wedgeRoundRectCallout">
            <a:avLst>
              <a:gd name="adj1" fmla="val 61040"/>
              <a:gd name="adj2" fmla="val 19555"/>
              <a:gd name="adj3" fmla="val 16667"/>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1C1701D-3898-4840-B0A5-E51217B53CA6}"/>
              </a:ext>
            </a:extLst>
          </p:cNvPr>
          <p:cNvSpPr txBox="1"/>
          <p:nvPr/>
        </p:nvSpPr>
        <p:spPr>
          <a:xfrm>
            <a:off x="6099434" y="1033364"/>
            <a:ext cx="2324675" cy="461665"/>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ja-JP" altLang="en-US" sz="2400" b="1" dirty="0">
                <a:latin typeface="UD デジタル 教科書体 NK-R" panose="02020400000000000000" pitchFamily="18" charset="-128"/>
                <a:ea typeface="UD デジタル 教科書体 NK-R" panose="02020400000000000000" pitchFamily="18" charset="-128"/>
              </a:rPr>
              <a:t>自尊感情の向上</a:t>
            </a:r>
          </a:p>
        </p:txBody>
      </p:sp>
      <p:sp>
        <p:nvSpPr>
          <p:cNvPr id="3" name="スライド番号プレースホルダー 2">
            <a:extLst>
              <a:ext uri="{FF2B5EF4-FFF2-40B4-BE49-F238E27FC236}">
                <a16:creationId xmlns:a16="http://schemas.microsoft.com/office/drawing/2014/main" id="{38AFCC40-771D-1BE0-0A61-BAB0B50395FF}"/>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46</a:t>
            </a:fld>
            <a:endParaRPr lang="ja-JP" altLang="en-US">
              <a:solidFill>
                <a:prstClr val="black">
                  <a:tint val="75000"/>
                </a:prstClr>
              </a:solidFill>
            </a:endParaRPr>
          </a:p>
        </p:txBody>
      </p:sp>
    </p:spTree>
    <p:extLst>
      <p:ext uri="{BB962C8B-B14F-4D97-AF65-F5344CB8AC3E}">
        <p14:creationId xmlns:p14="http://schemas.microsoft.com/office/powerpoint/2010/main" val="230076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11493"/>
            <a:ext cx="9036496" cy="707846"/>
          </a:xfrm>
          <a:prstGeom prst="rect">
            <a:avLst/>
          </a:prstGeom>
          <a:solidFill>
            <a:srgbClr val="00B050"/>
          </a:solidFill>
        </p:spPr>
        <p:txBody>
          <a:bodyPr wrap="square" lIns="91396" tIns="45700" rIns="91396" bIns="45700" rtlCol="0">
            <a:spAutoFit/>
          </a:bodyPr>
          <a:lstStyle/>
          <a:p>
            <a:pPr defTabSz="913960"/>
            <a:r>
              <a:rPr lang="ja-JP" altLang="en-US" sz="4000" b="1" dirty="0">
                <a:solidFill>
                  <a:prstClr val="white"/>
                </a:solidFill>
                <a:latin typeface="UD デジタル 教科書体 NK-R" panose="02020400000000000000" pitchFamily="18" charset="-128"/>
                <a:ea typeface="UD デジタル 教科書体 NK-R" panose="02020400000000000000" pitchFamily="18" charset="-128"/>
              </a:rPr>
              <a:t> 行動全てが「問題行動」？　</a:t>
            </a:r>
          </a:p>
        </p:txBody>
      </p:sp>
      <p:sp>
        <p:nvSpPr>
          <p:cNvPr id="4" name="正方形/長方形 3"/>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a:latin typeface="UD デジタル 教科書体 NK-R" panose="02020400000000000000" pitchFamily="18" charset="-128"/>
                <a:ea typeface="UD デジタル 教科書体 NK-R" panose="02020400000000000000" pitchFamily="18" charset="-128"/>
              </a:rPr>
              <a:t> 効果的に褒める・認める</a:t>
            </a:r>
            <a:endParaRPr lang="ja-JP" altLang="en-US" sz="4400" b="1"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07504" y="1130828"/>
            <a:ext cx="9154351"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基本１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具体的に褒める（何を褒めたのか明確化）</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grpSp>
        <p:nvGrpSpPr>
          <p:cNvPr id="10" name="グループ化 9"/>
          <p:cNvGrpSpPr/>
          <p:nvPr/>
        </p:nvGrpSpPr>
        <p:grpSpPr>
          <a:xfrm>
            <a:off x="188282" y="2304454"/>
            <a:ext cx="8704198" cy="3998755"/>
            <a:chOff x="627708" y="2996951"/>
            <a:chExt cx="7688708" cy="1959899"/>
          </a:xfrm>
        </p:grpSpPr>
        <p:sp>
          <p:nvSpPr>
            <p:cNvPr id="7" name="角丸四角形 6"/>
            <p:cNvSpPr/>
            <p:nvPr/>
          </p:nvSpPr>
          <p:spPr>
            <a:xfrm>
              <a:off x="683568" y="2996951"/>
              <a:ext cx="7632848" cy="1959899"/>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627708" y="3056759"/>
              <a:ext cx="7632848" cy="942811"/>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「○○くんは優しいね。」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「友だちに「いけるで？」って言ってあげているね○○くんて優しいんだね。」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algn="r"/>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→優しいという理由を示している</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p:txBody>
        </p:sp>
      </p:grpSp>
      <p:sp>
        <p:nvSpPr>
          <p:cNvPr id="15" name="テキスト ボックス 14"/>
          <p:cNvSpPr txBox="1"/>
          <p:nvPr/>
        </p:nvSpPr>
        <p:spPr>
          <a:xfrm>
            <a:off x="207253" y="4333439"/>
            <a:ext cx="8621989" cy="1969770"/>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「○○さん、素早いね。」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11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「先生が話し始めたら、すぐに聞く姿勢になれたね。いいね。反応がとても素早いね。」</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pPr algn="r"/>
            <a:r>
              <a:rPr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→次も何をすればよいか／続けてほしいことを伝えている</a:t>
            </a:r>
            <a:endParaRPr lang="en-US" altLang="ja-JP" sz="24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p:cNvSpPr txBox="1"/>
          <p:nvPr/>
        </p:nvSpPr>
        <p:spPr>
          <a:xfrm>
            <a:off x="2026568" y="6303209"/>
            <a:ext cx="6660232" cy="523220"/>
          </a:xfrm>
          <a:prstGeom prst="rect">
            <a:avLst/>
          </a:prstGeom>
          <a:noFill/>
        </p:spPr>
        <p:txBody>
          <a:bodyPr wrap="square" rtlCol="0">
            <a:spAutoFit/>
          </a:bodyPr>
          <a:lstStyle/>
          <a:p>
            <a:r>
              <a:rPr lang="ja-JP" altLang="en-US" sz="2800" b="1" dirty="0">
                <a:solidFill>
                  <a:srgbClr val="00B0F0"/>
                </a:solidFill>
                <a:latin typeface="UD デジタル 教科書体 NK-R" panose="02020400000000000000" pitchFamily="18" charset="-128"/>
                <a:ea typeface="UD デジタル 教科書体 NK-R" panose="02020400000000000000" pitchFamily="18" charset="-128"/>
              </a:rPr>
              <a:t>具体的に褒めた方が次につながりやすい</a:t>
            </a:r>
          </a:p>
        </p:txBody>
      </p:sp>
      <p:sp>
        <p:nvSpPr>
          <p:cNvPr id="6" name="スライド番号プレースホルダー 5">
            <a:extLst>
              <a:ext uri="{FF2B5EF4-FFF2-40B4-BE49-F238E27FC236}">
                <a16:creationId xmlns:a16="http://schemas.microsoft.com/office/drawing/2014/main" id="{CF1DA2DD-6E84-4100-59F0-4D56DA0D8DB2}"/>
              </a:ext>
            </a:extLst>
          </p:cNvPr>
          <p:cNvSpPr>
            <a:spLocks noGrp="1"/>
          </p:cNvSpPr>
          <p:nvPr>
            <p:ph type="sldNum" sz="quarter" idx="12"/>
          </p:nvPr>
        </p:nvSpPr>
        <p:spPr>
          <a:xfrm>
            <a:off x="6758880" y="6414928"/>
            <a:ext cx="2133600" cy="365125"/>
          </a:xfrm>
        </p:spPr>
        <p:txBody>
          <a:bodyPr/>
          <a:lstStyle/>
          <a:p>
            <a:pPr>
              <a:defRPr/>
            </a:pPr>
            <a:fld id="{AC5F0CB9-45FF-48BD-AC79-3AED4B9E762C}" type="slidenum">
              <a:rPr lang="ja-JP" altLang="en-US" smtClean="0">
                <a:solidFill>
                  <a:prstClr val="black">
                    <a:tint val="75000"/>
                  </a:prstClr>
                </a:solidFill>
              </a:rPr>
              <a:pPr>
                <a:defRPr/>
              </a:pPr>
              <a:t>47</a:t>
            </a:fld>
            <a:endParaRPr lang="ja-JP" altLang="en-US" dirty="0">
              <a:solidFill>
                <a:prstClr val="black">
                  <a:tint val="75000"/>
                </a:prstClr>
              </a:solidFill>
            </a:endParaRPr>
          </a:p>
        </p:txBody>
      </p:sp>
    </p:spTree>
    <p:extLst>
      <p:ext uri="{BB962C8B-B14F-4D97-AF65-F5344CB8AC3E}">
        <p14:creationId xmlns:p14="http://schemas.microsoft.com/office/powerpoint/2010/main" val="3613342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07504" y="1130828"/>
            <a:ext cx="9036496"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基本２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すぐに褒める（即時に、タイミングよく！）</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grpSp>
        <p:nvGrpSpPr>
          <p:cNvPr id="10" name="グループ化 9"/>
          <p:cNvGrpSpPr/>
          <p:nvPr/>
        </p:nvGrpSpPr>
        <p:grpSpPr>
          <a:xfrm>
            <a:off x="251520" y="2304454"/>
            <a:ext cx="8892480" cy="1772618"/>
            <a:chOff x="683568" y="2996951"/>
            <a:chExt cx="7632848" cy="1959899"/>
          </a:xfrm>
        </p:grpSpPr>
        <p:sp>
          <p:nvSpPr>
            <p:cNvPr id="7" name="角丸四角形 6"/>
            <p:cNvSpPr/>
            <p:nvPr/>
          </p:nvSpPr>
          <p:spPr>
            <a:xfrm>
              <a:off x="683568" y="2996951"/>
              <a:ext cx="7632848" cy="1959899"/>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683568" y="3049511"/>
              <a:ext cx="7632848" cy="1803558"/>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「今やったこと」を「その場」で褒める</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しかし、全員に「効果的」には難しい。</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そこで、行動の証拠（記録）を残す。</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できるだけ、自分で、自分たちで取るようにすると意欲ＵＰ。</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1" name="テキスト ボックス 10"/>
          <p:cNvSpPr txBox="1"/>
          <p:nvPr/>
        </p:nvSpPr>
        <p:spPr>
          <a:xfrm>
            <a:off x="107504" y="4221088"/>
            <a:ext cx="9036496"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基本３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基準は低めに、できているところに注目</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grpSp>
        <p:nvGrpSpPr>
          <p:cNvPr id="12" name="グループ化 11"/>
          <p:cNvGrpSpPr/>
          <p:nvPr/>
        </p:nvGrpSpPr>
        <p:grpSpPr>
          <a:xfrm>
            <a:off x="282336" y="5407487"/>
            <a:ext cx="8640960" cy="1295725"/>
            <a:chOff x="683568" y="2996951"/>
            <a:chExt cx="7632848" cy="2012477"/>
          </a:xfrm>
        </p:grpSpPr>
        <p:sp>
          <p:nvSpPr>
            <p:cNvPr id="13" name="角丸四角形 12"/>
            <p:cNvSpPr/>
            <p:nvPr/>
          </p:nvSpPr>
          <p:spPr>
            <a:xfrm>
              <a:off x="683568" y="2996951"/>
              <a:ext cx="7632848" cy="1959899"/>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p:cNvSpPr txBox="1"/>
            <p:nvPr/>
          </p:nvSpPr>
          <p:spPr>
            <a:xfrm>
              <a:off x="683568" y="3049512"/>
              <a:ext cx="7632848" cy="1959916"/>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やって当たり前のことでも、褒める機会にする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褒める基準について、共通理解や意思統一が図れているとなお　　Ｇｏｏｄ。できているところに注目すると見方が変わる。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grpSp>
      <p:sp>
        <p:nvSpPr>
          <p:cNvPr id="16" name="角丸四角形吹き出し 15"/>
          <p:cNvSpPr/>
          <p:nvPr/>
        </p:nvSpPr>
        <p:spPr>
          <a:xfrm>
            <a:off x="6516216" y="2498623"/>
            <a:ext cx="2232248" cy="911379"/>
          </a:xfrm>
          <a:prstGeom prst="wedgeRoundRectCallout">
            <a:avLst>
              <a:gd name="adj1" fmla="val -91795"/>
              <a:gd name="adj2" fmla="val -43653"/>
              <a:gd name="adj3" fmla="val 16667"/>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子どもたちは忘れやすく、さめやすい</a:t>
            </a:r>
          </a:p>
        </p:txBody>
      </p:sp>
      <p:sp>
        <p:nvSpPr>
          <p:cNvPr id="3" name="スライド番号プレースホルダー 2">
            <a:extLst>
              <a:ext uri="{FF2B5EF4-FFF2-40B4-BE49-F238E27FC236}">
                <a16:creationId xmlns:a16="http://schemas.microsoft.com/office/drawing/2014/main" id="{ECC522BF-1D39-BD15-2FDF-9A20A28EBB2B}"/>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48</a:t>
            </a:fld>
            <a:endParaRPr lang="ja-JP" altLang="en-US">
              <a:solidFill>
                <a:prstClr val="black">
                  <a:tint val="75000"/>
                </a:prstClr>
              </a:solidFill>
            </a:endParaRPr>
          </a:p>
        </p:txBody>
      </p:sp>
      <p:sp>
        <p:nvSpPr>
          <p:cNvPr id="15" name="正方形/長方形 14">
            <a:extLst>
              <a:ext uri="{FF2B5EF4-FFF2-40B4-BE49-F238E27FC236}">
                <a16:creationId xmlns:a16="http://schemas.microsoft.com/office/drawing/2014/main" id="{31F54F87-F729-40C5-80E0-DCF5A24EEEA7}"/>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a:latin typeface="UD デジタル 教科書体 NK-R" panose="02020400000000000000" pitchFamily="18" charset="-128"/>
                <a:ea typeface="UD デジタル 教科書体 NK-R" panose="02020400000000000000" pitchFamily="18" charset="-128"/>
              </a:rPr>
              <a:t> 効果的に褒める・認める</a:t>
            </a:r>
            <a:endParaRPr lang="ja-JP" altLang="en-US" sz="44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248044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C7A002F3-75BD-49C4-958A-5FE1EE244186}"/>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a:latin typeface="UD デジタル 教科書体 NK-R" panose="02020400000000000000" pitchFamily="18" charset="-128"/>
                <a:ea typeface="UD デジタル 教科書体 NK-R" panose="02020400000000000000" pitchFamily="18" charset="-128"/>
              </a:rPr>
              <a:t> 効果的に褒める・認める</a:t>
            </a:r>
            <a:endParaRPr lang="ja-JP" altLang="en-US" sz="4400" b="1"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07504" y="1130828"/>
            <a:ext cx="9036496" cy="3293209"/>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基本４　</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3600" b="1" dirty="0">
                <a:solidFill>
                  <a:srgbClr val="0070C0"/>
                </a:solidFill>
                <a:latin typeface="UD デジタル 教科書体 NK-R" panose="02020400000000000000" pitchFamily="18" charset="-128"/>
                <a:ea typeface="UD デジタル 教科書体 NK-R" panose="02020400000000000000" pitchFamily="18" charset="-128"/>
              </a:rPr>
              <a:t>褒める側（教師）の感謝を伝える</a:t>
            </a:r>
            <a:endParaRPr lang="en-US" altLang="ja-JP" sz="3600" b="1" dirty="0">
              <a:solidFill>
                <a:srgbClr val="0070C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36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7" name="角丸四角形 6"/>
          <p:cNvSpPr/>
          <p:nvPr/>
        </p:nvSpPr>
        <p:spPr>
          <a:xfrm>
            <a:off x="251520" y="2304454"/>
            <a:ext cx="8640960" cy="836514"/>
          </a:xfrm>
          <a:prstGeom prst="roundRect">
            <a:avLst>
              <a:gd name="adj" fmla="val 744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p:cNvSpPr txBox="1"/>
          <p:nvPr/>
        </p:nvSpPr>
        <p:spPr>
          <a:xfrm>
            <a:off x="710220" y="2452311"/>
            <a:ext cx="8640960" cy="523220"/>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「ありがとう」は汎用性が高く、リスクは低い言葉</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032" y="718248"/>
            <a:ext cx="1746448" cy="1650393"/>
          </a:xfrm>
          <a:prstGeom prst="rect">
            <a:avLst/>
          </a:prstGeom>
        </p:spPr>
      </p:pic>
      <p:sp>
        <p:nvSpPr>
          <p:cNvPr id="16" name="角丸四角形吹き出し 15"/>
          <p:cNvSpPr/>
          <p:nvPr/>
        </p:nvSpPr>
        <p:spPr>
          <a:xfrm>
            <a:off x="4175028" y="818550"/>
            <a:ext cx="2971003" cy="804720"/>
          </a:xfrm>
          <a:prstGeom prst="wedgeRoundRectCallout">
            <a:avLst>
              <a:gd name="adj1" fmla="val -32941"/>
              <a:gd name="adj2" fmla="val 76330"/>
              <a:gd name="adj3" fmla="val 16667"/>
            </a:avLst>
          </a:prstGeom>
          <a:solidFill>
            <a:srgbClr val="FFF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2000" dirty="0">
                <a:solidFill>
                  <a:prstClr val="black"/>
                </a:solidFill>
                <a:latin typeface="UD デジタル 教科書体 NK-R" panose="02020400000000000000" pitchFamily="18" charset="-128"/>
                <a:ea typeface="UD デジタル 教科書体 NK-R" panose="02020400000000000000" pitchFamily="18" charset="-128"/>
              </a:rPr>
              <a:t>Ｉ（アイ）メッセージは受け取りやすい</a:t>
            </a:r>
          </a:p>
        </p:txBody>
      </p:sp>
      <p:sp>
        <p:nvSpPr>
          <p:cNvPr id="24" name="テキスト ボックス 23"/>
          <p:cNvSpPr txBox="1"/>
          <p:nvPr/>
        </p:nvSpPr>
        <p:spPr>
          <a:xfrm>
            <a:off x="197768" y="3411682"/>
            <a:ext cx="9695779" cy="523220"/>
          </a:xfrm>
          <a:prstGeom prst="rect">
            <a:avLst/>
          </a:prstGeom>
          <a:noFill/>
        </p:spPr>
        <p:txBody>
          <a:bodyPr wrap="square" rtlCol="0">
            <a:spAutoFit/>
          </a:bodyPr>
          <a:lstStyle/>
          <a:p>
            <a:r>
              <a:rPr lang="ja-JP" altLang="en-US" sz="2800" b="1" dirty="0">
                <a:solidFill>
                  <a:srgbClr val="00B0F0"/>
                </a:solidFill>
                <a:latin typeface="UD デジタル 教科書体 NK-R" panose="02020400000000000000" pitchFamily="18" charset="-128"/>
                <a:ea typeface="UD デジタル 教科書体 NK-R" panose="02020400000000000000" pitchFamily="18" charset="-128"/>
              </a:rPr>
              <a:t>「ありがとう」を使うことで、褒めすぎを防ぐ</a:t>
            </a:r>
            <a:endParaRPr lang="en-US" altLang="ja-JP" sz="28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395536" y="3714742"/>
            <a:ext cx="8982745" cy="2800767"/>
          </a:xfrm>
          <a:prstGeom prst="rect">
            <a:avLst/>
          </a:prstGeom>
        </p:spPr>
        <p:txBody>
          <a:bodyPr wrap="square">
            <a:spAutoFit/>
          </a:bodyPr>
          <a:lstStyle/>
          <a:p>
            <a:endParaRPr lang="en-US" altLang="ja-JP" sz="2400" b="1" dirty="0">
              <a:solidFill>
                <a:srgbClr val="00B0F0"/>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みんなのためにいいことをした子</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「えらい子だ」と褒める→褒められたいからする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「ありがとう。あなたがしてくれたことは</a:t>
            </a:r>
            <a:r>
              <a:rPr lang="en-US" altLang="ja-JP" sz="2800"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endParaRPr lang="en-US" altLang="ja-JP" sz="40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25" name="テキスト ボックス 24"/>
          <p:cNvSpPr txBox="1"/>
          <p:nvPr/>
        </p:nvSpPr>
        <p:spPr>
          <a:xfrm>
            <a:off x="704419" y="5931372"/>
            <a:ext cx="9695779" cy="523220"/>
          </a:xfrm>
          <a:prstGeom prst="rect">
            <a:avLst/>
          </a:prstGeom>
          <a:noFill/>
        </p:spPr>
        <p:txBody>
          <a:bodyPr wrap="square" rtlCol="0">
            <a:spAutoFit/>
          </a:bodyPr>
          <a:lstStyle/>
          <a:p>
            <a:r>
              <a:rPr lang="ja-JP" altLang="en-US" sz="2800" b="1" dirty="0">
                <a:solidFill>
                  <a:srgbClr val="00B0F0"/>
                </a:solidFill>
                <a:latin typeface="UD デジタル 教科書体 NK-R" panose="02020400000000000000" pitchFamily="18" charset="-128"/>
                <a:ea typeface="UD デジタル 教科書体 NK-R" panose="02020400000000000000" pitchFamily="18" charset="-128"/>
              </a:rPr>
              <a:t>＝行動の意味や値うちを伝える　</a:t>
            </a:r>
            <a:endParaRPr lang="en-US" altLang="ja-JP" sz="2800" b="1" dirty="0">
              <a:solidFill>
                <a:srgbClr val="00B0F0"/>
              </a:solidFill>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a:extLst>
              <a:ext uri="{FF2B5EF4-FFF2-40B4-BE49-F238E27FC236}">
                <a16:creationId xmlns:a16="http://schemas.microsoft.com/office/drawing/2014/main" id="{7365B480-0697-75EF-52B0-11E1E6FC37F9}"/>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49</a:t>
            </a:fld>
            <a:endParaRPr lang="ja-JP" altLang="en-US">
              <a:solidFill>
                <a:prstClr val="black">
                  <a:tint val="75000"/>
                </a:prstClr>
              </a:solidFill>
            </a:endParaRPr>
          </a:p>
        </p:txBody>
      </p:sp>
    </p:spTree>
    <p:extLst>
      <p:ext uri="{BB962C8B-B14F-4D97-AF65-F5344CB8AC3E}">
        <p14:creationId xmlns:p14="http://schemas.microsoft.com/office/powerpoint/2010/main" val="2849365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9EC8267-DD3E-4A73-BD89-1C1AFC9E64A0}"/>
              </a:ext>
            </a:extLst>
          </p:cNvPr>
          <p:cNvSpPr/>
          <p:nvPr/>
        </p:nvSpPr>
        <p:spPr>
          <a:xfrm>
            <a:off x="0" y="-3215"/>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子どもたちの指導をする上で</a:t>
            </a:r>
          </a:p>
        </p:txBody>
      </p:sp>
      <p:graphicFrame>
        <p:nvGraphicFramePr>
          <p:cNvPr id="23" name="グラフ 22">
            <a:extLst>
              <a:ext uri="{FF2B5EF4-FFF2-40B4-BE49-F238E27FC236}">
                <a16:creationId xmlns:a16="http://schemas.microsoft.com/office/drawing/2014/main" id="{31E16993-DC39-441E-A848-9076C151EC40}"/>
              </a:ext>
            </a:extLst>
          </p:cNvPr>
          <p:cNvGraphicFramePr>
            <a:graphicFrameLocks/>
          </p:cNvGraphicFramePr>
          <p:nvPr/>
        </p:nvGraphicFramePr>
        <p:xfrm>
          <a:off x="3487039" y="2132856"/>
          <a:ext cx="4752528" cy="4619837"/>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5952A92B-226E-41BD-84F6-5B176C568C17}"/>
              </a:ext>
            </a:extLst>
          </p:cNvPr>
          <p:cNvSpPr txBox="1"/>
          <p:nvPr/>
        </p:nvSpPr>
        <p:spPr>
          <a:xfrm>
            <a:off x="3926626" y="3429000"/>
            <a:ext cx="222295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困った行動</a:t>
            </a:r>
          </a:p>
        </p:txBody>
      </p:sp>
      <p:sp>
        <p:nvSpPr>
          <p:cNvPr id="25" name="テキスト ボックス 24">
            <a:extLst>
              <a:ext uri="{FF2B5EF4-FFF2-40B4-BE49-F238E27FC236}">
                <a16:creationId xmlns:a16="http://schemas.microsoft.com/office/drawing/2014/main" id="{726083A2-368F-410F-9347-91169A1A421B}"/>
              </a:ext>
            </a:extLst>
          </p:cNvPr>
          <p:cNvSpPr txBox="1"/>
          <p:nvPr/>
        </p:nvSpPr>
        <p:spPr>
          <a:xfrm>
            <a:off x="5121375" y="4405970"/>
            <a:ext cx="316207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望ましい行動</a:t>
            </a:r>
            <a:endParaRPr kumimoji="1" lang="en-US" altLang="ja-JP"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下矢印 15">
            <a:extLst>
              <a:ext uri="{FF2B5EF4-FFF2-40B4-BE49-F238E27FC236}">
                <a16:creationId xmlns:a16="http://schemas.microsoft.com/office/drawing/2014/main" id="{6EE6168F-3B13-4B5A-AF82-95C90AE558AD}"/>
              </a:ext>
            </a:extLst>
          </p:cNvPr>
          <p:cNvSpPr/>
          <p:nvPr/>
        </p:nvSpPr>
        <p:spPr>
          <a:xfrm rot="19589074">
            <a:off x="3531462" y="2055159"/>
            <a:ext cx="764444" cy="90859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正方形/長方形 27">
            <a:extLst>
              <a:ext uri="{FF2B5EF4-FFF2-40B4-BE49-F238E27FC236}">
                <a16:creationId xmlns:a16="http://schemas.microsoft.com/office/drawing/2014/main" id="{508A2F39-1A92-482E-BA1F-25D5C235A25C}"/>
              </a:ext>
            </a:extLst>
          </p:cNvPr>
          <p:cNvSpPr/>
          <p:nvPr/>
        </p:nvSpPr>
        <p:spPr>
          <a:xfrm>
            <a:off x="390303" y="1117911"/>
            <a:ext cx="3893665"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どうしても</a:t>
            </a:r>
            <a:endParaRPr kumimoji="1" lang="en-US" altLang="ja-JP" sz="3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気になってしまう</a:t>
            </a:r>
          </a:p>
        </p:txBody>
      </p:sp>
      <p:sp>
        <p:nvSpPr>
          <p:cNvPr id="29" name="テキスト ボックス 28">
            <a:extLst>
              <a:ext uri="{FF2B5EF4-FFF2-40B4-BE49-F238E27FC236}">
                <a16:creationId xmlns:a16="http://schemas.microsoft.com/office/drawing/2014/main" id="{38A1737C-96DB-469C-8C33-261C1E62E7B6}"/>
              </a:ext>
            </a:extLst>
          </p:cNvPr>
          <p:cNvSpPr txBox="1"/>
          <p:nvPr/>
        </p:nvSpPr>
        <p:spPr>
          <a:xfrm>
            <a:off x="270806" y="2591578"/>
            <a:ext cx="3188800"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困った行動に　　　　　　　　</a:t>
            </a:r>
            <a:endParaRPr kumimoji="1" lang="en-US" altLang="ja-JP"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2800" dirty="0">
                <a:solidFill>
                  <a:srgbClr val="0070C0"/>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rPr>
              <a:t>　　　　　　</a:t>
            </a:r>
            <a:r>
              <a:rPr kumimoji="1" lang="ja-JP" altLang="en-US"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rPr>
              <a:t>注目しがち</a:t>
            </a:r>
            <a:endParaRPr kumimoji="1" lang="en-US" altLang="ja-JP" sz="28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0" name="角丸四角形吹き出し 3">
            <a:extLst>
              <a:ext uri="{FF2B5EF4-FFF2-40B4-BE49-F238E27FC236}">
                <a16:creationId xmlns:a16="http://schemas.microsoft.com/office/drawing/2014/main" id="{35E65A64-D101-4C6E-90E4-F936E30A2C76}"/>
              </a:ext>
            </a:extLst>
          </p:cNvPr>
          <p:cNvSpPr/>
          <p:nvPr/>
        </p:nvSpPr>
        <p:spPr>
          <a:xfrm>
            <a:off x="212959" y="2509457"/>
            <a:ext cx="3106986" cy="1118350"/>
          </a:xfrm>
          <a:prstGeom prst="wedgeRoundRectCallout">
            <a:avLst>
              <a:gd name="adj1" fmla="val 70913"/>
              <a:gd name="adj2" fmla="val 258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1" name="図 30">
            <a:extLst>
              <a:ext uri="{FF2B5EF4-FFF2-40B4-BE49-F238E27FC236}">
                <a16:creationId xmlns:a16="http://schemas.microsoft.com/office/drawing/2014/main" id="{A7B039AE-CB9B-4F63-B9B8-EA9A3D6EF5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6758" y="4759076"/>
            <a:ext cx="1952205" cy="1401683"/>
          </a:xfrm>
          <a:prstGeom prst="rect">
            <a:avLst/>
          </a:prstGeom>
        </p:spPr>
      </p:pic>
      <p:pic>
        <p:nvPicPr>
          <p:cNvPr id="32" name="図 31">
            <a:extLst>
              <a:ext uri="{FF2B5EF4-FFF2-40B4-BE49-F238E27FC236}">
                <a16:creationId xmlns:a16="http://schemas.microsoft.com/office/drawing/2014/main" id="{30241E24-AB9F-4DC5-A77C-47A86374B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4074" y="5035686"/>
            <a:ext cx="1458290" cy="1695686"/>
          </a:xfrm>
          <a:prstGeom prst="rect">
            <a:avLst/>
          </a:prstGeom>
        </p:spPr>
      </p:pic>
      <p:pic>
        <p:nvPicPr>
          <p:cNvPr id="33" name="図 32">
            <a:extLst>
              <a:ext uri="{FF2B5EF4-FFF2-40B4-BE49-F238E27FC236}">
                <a16:creationId xmlns:a16="http://schemas.microsoft.com/office/drawing/2014/main" id="{E3DA7346-2FF8-4656-BA05-E481C91BC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515" y="2161331"/>
            <a:ext cx="1718974" cy="1521292"/>
          </a:xfrm>
          <a:prstGeom prst="rect">
            <a:avLst/>
          </a:prstGeom>
        </p:spPr>
      </p:pic>
      <p:pic>
        <p:nvPicPr>
          <p:cNvPr id="34" name="図 33">
            <a:extLst>
              <a:ext uri="{FF2B5EF4-FFF2-40B4-BE49-F238E27FC236}">
                <a16:creationId xmlns:a16="http://schemas.microsoft.com/office/drawing/2014/main" id="{2046ED42-B670-44BB-A7F6-2C0CB84E13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9025" y="2925025"/>
            <a:ext cx="1649760" cy="1424980"/>
          </a:xfrm>
          <a:prstGeom prst="rect">
            <a:avLst/>
          </a:prstGeom>
        </p:spPr>
      </p:pic>
      <p:sp>
        <p:nvSpPr>
          <p:cNvPr id="35" name="矢印: 下 34">
            <a:extLst>
              <a:ext uri="{FF2B5EF4-FFF2-40B4-BE49-F238E27FC236}">
                <a16:creationId xmlns:a16="http://schemas.microsoft.com/office/drawing/2014/main" id="{5DDF4E99-4A28-4987-B20B-CB0812D333B6}"/>
              </a:ext>
            </a:extLst>
          </p:cNvPr>
          <p:cNvSpPr/>
          <p:nvPr/>
        </p:nvSpPr>
        <p:spPr>
          <a:xfrm>
            <a:off x="1547664" y="3718008"/>
            <a:ext cx="494207" cy="477768"/>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6" name="テキスト ボックス 35">
            <a:extLst>
              <a:ext uri="{FF2B5EF4-FFF2-40B4-BE49-F238E27FC236}">
                <a16:creationId xmlns:a16="http://schemas.microsoft.com/office/drawing/2014/main" id="{8CD33FDF-DF64-4580-ADCB-86C0CB81D8BA}"/>
              </a:ext>
            </a:extLst>
          </p:cNvPr>
          <p:cNvSpPr txBox="1"/>
          <p:nvPr/>
        </p:nvSpPr>
        <p:spPr>
          <a:xfrm>
            <a:off x="92245" y="4350005"/>
            <a:ext cx="35459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「何とか子どもを</a:t>
            </a: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よくしたい」</a:t>
            </a:r>
          </a:p>
        </p:txBody>
      </p:sp>
      <p:sp>
        <p:nvSpPr>
          <p:cNvPr id="2" name="スライド番号プレースホルダー 1">
            <a:extLst>
              <a:ext uri="{FF2B5EF4-FFF2-40B4-BE49-F238E27FC236}">
                <a16:creationId xmlns:a16="http://schemas.microsoft.com/office/drawing/2014/main" id="{5676FC4A-AC08-A6CF-ECE2-03CED75CC88A}"/>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5</a:t>
            </a:fld>
            <a:endParaRPr lang="ja-JP" altLang="en-US">
              <a:solidFill>
                <a:prstClr val="black">
                  <a:tint val="75000"/>
                </a:prstClr>
              </a:solidFill>
            </a:endParaRPr>
          </a:p>
        </p:txBody>
      </p:sp>
    </p:spTree>
    <p:extLst>
      <p:ext uri="{BB962C8B-B14F-4D97-AF65-F5344CB8AC3E}">
        <p14:creationId xmlns:p14="http://schemas.microsoft.com/office/powerpoint/2010/main" val="3144720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4941" y="1268759"/>
            <a:ext cx="8640960" cy="646331"/>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●職員の結束を活かした「</a:t>
            </a:r>
            <a:r>
              <a:rPr lang="ja-JP" altLang="en-US" sz="3600" dirty="0">
                <a:solidFill>
                  <a:srgbClr val="FF0000"/>
                </a:solidFill>
                <a:latin typeface="UD デジタル 教科書体 NK-R" panose="02020400000000000000" pitchFamily="18" charset="-128"/>
                <a:ea typeface="UD デジタル 教科書体 NK-R" panose="02020400000000000000" pitchFamily="18" charset="-128"/>
              </a:rPr>
              <a:t>口コミ褒め</a:t>
            </a:r>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a:t>
            </a:r>
          </a:p>
        </p:txBody>
      </p:sp>
      <p:sp>
        <p:nvSpPr>
          <p:cNvPr id="4" name="テキスト ボックス 3"/>
          <p:cNvSpPr txBox="1"/>
          <p:nvPr/>
        </p:nvSpPr>
        <p:spPr>
          <a:xfrm>
            <a:off x="278099" y="1915090"/>
            <a:ext cx="8690989" cy="1815882"/>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他者からの口コミには信憑性がある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目の前で褒められるよりも、人伝えに褒められる方がうれしさは倍増する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srgbClr val="0070C0"/>
                </a:solidFill>
                <a:latin typeface="UD デジタル 教科書体 NK-R" panose="02020400000000000000" pitchFamily="18" charset="-128"/>
                <a:ea typeface="UD デジタル 教科書体 NK-R" panose="02020400000000000000" pitchFamily="18" charset="-128"/>
              </a:rPr>
              <a:t>→大勢の人に見守られ、認められているという自覚</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5E50DEBC-0838-2AB4-DB16-5C20B0CF7EAA}"/>
              </a:ext>
            </a:extLst>
          </p:cNvPr>
          <p:cNvSpPr/>
          <p:nvPr/>
        </p:nvSpPr>
        <p:spPr>
          <a:xfrm>
            <a:off x="0" y="4"/>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algn="ctr" defTabSz="913960"/>
            <a:r>
              <a:rPr lang="ja-JP" altLang="en-US" sz="4400" b="1" dirty="0">
                <a:solidFill>
                  <a:schemeClr val="bg1"/>
                </a:solidFill>
                <a:latin typeface="UD デジタル 教科書体 NK-R" panose="02020400000000000000" pitchFamily="18" charset="-128"/>
                <a:ea typeface="UD デジタル 教科書体 NK-R" panose="02020400000000000000" pitchFamily="18" charset="-128"/>
              </a:rPr>
              <a:t>　効果的に褒めるポイント</a:t>
            </a:r>
            <a:endParaRPr lang="ja-JP" altLang="en-US" sz="44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2B8C4AAE-E4E3-4F69-81BE-60939206E4CF}"/>
              </a:ext>
            </a:extLst>
          </p:cNvPr>
          <p:cNvSpPr txBox="1"/>
          <p:nvPr/>
        </p:nvSpPr>
        <p:spPr>
          <a:xfrm>
            <a:off x="278099" y="4054137"/>
            <a:ext cx="8640960" cy="646331"/>
          </a:xfrm>
          <a:prstGeom prst="rect">
            <a:avLst/>
          </a:prstGeom>
          <a:noFill/>
        </p:spPr>
        <p:txBody>
          <a:bodyPr wrap="square" rtlCol="0">
            <a:spAutoFit/>
          </a:bodyPr>
          <a:lstStyle/>
          <a:p>
            <a:r>
              <a:rPr lang="ja-JP" altLang="en-US" sz="3600" dirty="0">
                <a:solidFill>
                  <a:prstClr val="black"/>
                </a:solidFill>
                <a:latin typeface="UD デジタル 教科書体 NK-R" panose="02020400000000000000" pitchFamily="18" charset="-128"/>
                <a:ea typeface="UD デジタル 教科書体 NK-R" panose="02020400000000000000" pitchFamily="18" charset="-128"/>
              </a:rPr>
              <a:t>●生徒どうしが認め合える機会の確保</a:t>
            </a:r>
            <a:endParaRPr lang="en-US" altLang="ja-JP" sz="36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DC92C53D-32F7-425F-B8F0-122D54261FB9}"/>
              </a:ext>
            </a:extLst>
          </p:cNvPr>
          <p:cNvSpPr txBox="1"/>
          <p:nvPr/>
        </p:nvSpPr>
        <p:spPr>
          <a:xfrm>
            <a:off x="278099" y="4611737"/>
            <a:ext cx="8690989" cy="1384995"/>
          </a:xfrm>
          <a:prstGeom prst="rect">
            <a:avLst/>
          </a:prstGeom>
          <a:noFill/>
        </p:spPr>
        <p:txBody>
          <a:bodyPr wrap="square" rtlCol="0">
            <a:spAutoFit/>
          </a:bodyPr>
          <a:lstStyle/>
          <a:p>
            <a:r>
              <a:rPr lang="ja-JP" altLang="en-US" sz="2800" dirty="0">
                <a:solidFill>
                  <a:prstClr val="black"/>
                </a:solidFill>
                <a:latin typeface="UD デジタル 教科書体 NK-R" panose="02020400000000000000" pitchFamily="18" charset="-128"/>
                <a:ea typeface="UD デジタル 教科書体 NK-R" panose="02020400000000000000" pitchFamily="18" charset="-128"/>
              </a:rPr>
              <a:t>大人からの言葉より、同世代の生徒どうしの評価が効果的である</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a:p>
            <a:r>
              <a:rPr lang="ja-JP" altLang="en-US" sz="2800" dirty="0">
                <a:solidFill>
                  <a:srgbClr val="0070C0"/>
                </a:solidFill>
                <a:latin typeface="UD デジタル 教科書体 NK-R" panose="02020400000000000000" pitchFamily="18" charset="-128"/>
                <a:ea typeface="UD デジタル 教科書体 NK-R" panose="02020400000000000000" pitchFamily="18" charset="-128"/>
              </a:rPr>
              <a:t>→仲間からの評価は自信に繋がる　　　　　　　　　　　　　　　　　　　　　</a:t>
            </a:r>
            <a:endParaRPr lang="en-US" altLang="ja-JP" sz="28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3">
            <a:extLst>
              <a:ext uri="{FF2B5EF4-FFF2-40B4-BE49-F238E27FC236}">
                <a16:creationId xmlns:a16="http://schemas.microsoft.com/office/drawing/2014/main" id="{EA6BF00F-DCFE-4822-B26C-D551BC694979}"/>
              </a:ext>
            </a:extLst>
          </p:cNvPr>
          <p:cNvSpPr>
            <a:spLocks noGrp="1"/>
          </p:cNvSpPr>
          <p:nvPr>
            <p:ph type="sldNum" sz="quarter" idx="12"/>
          </p:nvPr>
        </p:nvSpPr>
        <p:spPr>
          <a:xfrm>
            <a:off x="6553200" y="6356354"/>
            <a:ext cx="2133600" cy="365125"/>
          </a:xfrm>
        </p:spPr>
        <p:txBody>
          <a:bodyPr/>
          <a:lstStyle/>
          <a:p>
            <a:fld id="{D2D8002D-B5B0-4BAC-B1F6-782DDCCE6D9C}" type="slidenum">
              <a:rPr lang="ja-JP" altLang="en-US" smtClean="0">
                <a:solidFill>
                  <a:prstClr val="black">
                    <a:tint val="75000"/>
                  </a:prstClr>
                </a:solidFill>
              </a:rPr>
              <a:pPr/>
              <a:t>50</a:t>
            </a:fld>
            <a:endParaRPr lang="ja-JP" altLang="en-US" dirty="0">
              <a:solidFill>
                <a:prstClr val="black">
                  <a:tint val="75000"/>
                </a:prstClr>
              </a:solidFill>
            </a:endParaRPr>
          </a:p>
        </p:txBody>
      </p:sp>
    </p:spTree>
    <p:extLst>
      <p:ext uri="{BB962C8B-B14F-4D97-AF65-F5344CB8AC3E}">
        <p14:creationId xmlns:p14="http://schemas.microsoft.com/office/powerpoint/2010/main" val="3324881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585" y="0"/>
            <a:ext cx="9194585" cy="1325563"/>
          </a:xfrm>
        </p:spPr>
        <p:txBody>
          <a:bodyPr>
            <a:normAutofit/>
          </a:bodyPr>
          <a:lstStyle/>
          <a:p>
            <a:r>
              <a:rPr lang="ja-JP" altLang="en-US" sz="4000" dirty="0">
                <a:latin typeface="UD デジタル 教科書体 NK-R" panose="02020400000000000000" pitchFamily="18" charset="-128"/>
                <a:ea typeface="UD デジタル 教科書体 NK-R" panose="02020400000000000000" pitchFamily="18" charset="-128"/>
              </a:rPr>
              <a:t>補足：褒められてもすぐには喜ばない</a:t>
            </a:r>
            <a:br>
              <a:rPr lang="en-US" altLang="ja-JP" sz="4000" dirty="0">
                <a:latin typeface="UD デジタル 教科書体 NK-R" panose="02020400000000000000" pitchFamily="18" charset="-128"/>
                <a:ea typeface="UD デジタル 教科書体 NK-R" panose="02020400000000000000" pitchFamily="18" charset="-128"/>
              </a:rPr>
            </a:br>
            <a:r>
              <a:rPr lang="ja-JP" altLang="en-US" sz="4000" dirty="0">
                <a:latin typeface="UD デジタル 教科書体 NK-R" panose="02020400000000000000" pitchFamily="18" charset="-128"/>
                <a:ea typeface="UD デジタル 教科書体 NK-R" panose="02020400000000000000" pitchFamily="18" charset="-128"/>
              </a:rPr>
              <a:t>子もいます</a:t>
            </a:r>
            <a:endParaRPr kumimoji="1" lang="ja-JP" altLang="en-US" sz="4000" dirty="0">
              <a:latin typeface="UD デジタル 教科書体 NK-R" panose="02020400000000000000" pitchFamily="18" charset="-128"/>
              <a:ea typeface="UD デジタル 教科書体 NK-R" panose="02020400000000000000" pitchFamily="18" charset="-128"/>
            </a:endParaRPr>
          </a:p>
        </p:txBody>
      </p:sp>
      <p:pic>
        <p:nvPicPr>
          <p:cNvPr id="13314" name="Picture 2" descr="http://2.bp.blogspot.com/-8Ex2DSMx1Sw/UsZtGg5tIdI/AAAAAAAAcxY/7-X3p-LjtLc/s800/furyo_shoun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2051" y="2651987"/>
            <a:ext cx="2438073" cy="30876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4572000" y="1111027"/>
            <a:ext cx="4346308" cy="1900924"/>
            <a:chOff x="3727459" y="1484784"/>
            <a:chExt cx="4667250" cy="2232248"/>
          </a:xfrm>
        </p:grpSpPr>
        <p:pic>
          <p:nvPicPr>
            <p:cNvPr id="13316" name="Picture 4" descr="http://3.bp.blogspot.com/-LScfQuJRjeM/UZoVdyFXvJI/AAAAAAAATik/naucySgo6j8/s800/fukidashi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459" y="1484784"/>
              <a:ext cx="4667250"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4572000" y="2060848"/>
              <a:ext cx="2980041" cy="975837"/>
            </a:xfrm>
            <a:prstGeom prst="rect">
              <a:avLst/>
            </a:prstGeom>
            <a:noFill/>
          </p:spPr>
          <p:txBody>
            <a:bodyPr wrap="none" rtlCol="0">
              <a:spAutoFit/>
            </a:bodyPr>
            <a:lstStyle/>
            <a:p>
              <a:pPr defTabSz="457200"/>
              <a:r>
                <a:rPr lang="ja-JP" altLang="en-US" sz="2400" b="1" dirty="0">
                  <a:solidFill>
                    <a:prstClr val="white"/>
                  </a:solidFill>
                  <a:latin typeface="UD デジタル 教科書体 NK-R" panose="02020400000000000000" pitchFamily="18" charset="-128"/>
                  <a:ea typeface="UD デジタル 教科書体 NK-R" panose="02020400000000000000" pitchFamily="18" charset="-128"/>
                </a:rPr>
                <a:t>別にオレ、</a:t>
              </a:r>
              <a:endParaRPr lang="en-US" altLang="ja-JP" sz="2400" b="1" dirty="0">
                <a:solidFill>
                  <a:prstClr val="white"/>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b="1" dirty="0">
                  <a:solidFill>
                    <a:prstClr val="white"/>
                  </a:solidFill>
                  <a:latin typeface="UD デジタル 教科書体 NK-R" panose="02020400000000000000" pitchFamily="18" charset="-128"/>
                  <a:ea typeface="UD デジタル 教科書体 NK-R" panose="02020400000000000000" pitchFamily="18" charset="-128"/>
                </a:rPr>
                <a:t>がんばってないしぃ！</a:t>
              </a:r>
              <a:endParaRPr lang="ja-JP" altLang="en-US" sz="2400" b="1" dirty="0">
                <a:solidFill>
                  <a:prstClr val="white"/>
                </a:solidFill>
                <a:latin typeface="UD デジタル 教科書体 NK-R" panose="02020400000000000000" pitchFamily="18" charset="-128"/>
                <a:ea typeface="UD デジタル 教科書体 NK-R" panose="02020400000000000000" pitchFamily="18" charset="-128"/>
              </a:endParaRPr>
            </a:p>
          </p:txBody>
        </p:sp>
      </p:grpSp>
      <p:grpSp>
        <p:nvGrpSpPr>
          <p:cNvPr id="3" name="グループ化 2"/>
          <p:cNvGrpSpPr/>
          <p:nvPr/>
        </p:nvGrpSpPr>
        <p:grpSpPr>
          <a:xfrm>
            <a:off x="60051" y="2119308"/>
            <a:ext cx="2782611" cy="1883562"/>
            <a:chOff x="60051" y="2476346"/>
            <a:chExt cx="2782611" cy="1883562"/>
          </a:xfrm>
        </p:grpSpPr>
        <p:pic>
          <p:nvPicPr>
            <p:cNvPr id="13318" name="Picture 6" descr="http://2.bp.blogspot.com/-JyEgpfHBNNE/UZoVeq44JrI/AAAAAAAATi4/9Ai4NjmZV54/s800/fukidashi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1" y="2476346"/>
              <a:ext cx="2782611" cy="188356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61341" y="3140968"/>
              <a:ext cx="2029723" cy="461665"/>
            </a:xfrm>
            <a:prstGeom prst="rect">
              <a:avLst/>
            </a:prstGeom>
            <a:noFill/>
          </p:spPr>
          <p:txBody>
            <a:bodyPr wrap="none" rtlCol="0">
              <a:spAutoFit/>
            </a:bodyPr>
            <a:lstStyle/>
            <a:p>
              <a:pPr defTabSz="457200"/>
              <a:r>
                <a:rPr lang="ja-JP" altLang="en-US" sz="2400" b="1" dirty="0">
                  <a:solidFill>
                    <a:prstClr val="white"/>
                  </a:solidFill>
                  <a:latin typeface="UD デジタル 教科書体 NK-R" panose="02020400000000000000" pitchFamily="18" charset="-128"/>
                  <a:ea typeface="UD デジタル 教科書体 NK-R" panose="02020400000000000000" pitchFamily="18" charset="-128"/>
                </a:rPr>
                <a:t>がんばったね！</a:t>
              </a:r>
            </a:p>
          </p:txBody>
        </p:sp>
      </p:grpSp>
      <p:sp>
        <p:nvSpPr>
          <p:cNvPr id="6" name="テキスト ボックス 5"/>
          <p:cNvSpPr txBox="1"/>
          <p:nvPr/>
        </p:nvSpPr>
        <p:spPr>
          <a:xfrm>
            <a:off x="127916" y="4199672"/>
            <a:ext cx="2646878" cy="1569660"/>
          </a:xfrm>
          <a:prstGeom prst="rect">
            <a:avLst/>
          </a:prstGeom>
          <a:noFill/>
        </p:spPr>
        <p:txBody>
          <a:bodyPr wrap="none" rtlCol="0">
            <a:spAutoFit/>
          </a:bodyPr>
          <a:lstStyle/>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自己肯定感が低い</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自信がない</a:t>
            </a:r>
            <a:endParaRPr kumimoji="0"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大人に対する</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　　不信感が強い</a:t>
            </a:r>
            <a:endParaRPr lang="ja-JP" altLang="en-US"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127916" y="5923203"/>
            <a:ext cx="3573414" cy="461665"/>
          </a:xfrm>
          <a:prstGeom prst="rect">
            <a:avLst/>
          </a:prstGeom>
          <a:noFill/>
        </p:spPr>
        <p:txBody>
          <a:bodyPr wrap="none" rtlCol="0">
            <a:spAutoFit/>
          </a:bodyPr>
          <a:lstStyle/>
          <a:p>
            <a:pPr defTabSz="457200"/>
            <a:r>
              <a:rPr lang="ja-JP" altLang="en-US" sz="2400" b="1" dirty="0">
                <a:solidFill>
                  <a:srgbClr val="0070C0"/>
                </a:solidFill>
                <a:latin typeface="UD デジタル 教科書体 NK-R" panose="02020400000000000000" pitchFamily="18" charset="-128"/>
                <a:ea typeface="UD デジタル 教科書体 NK-R" panose="02020400000000000000" pitchFamily="18" charset="-128"/>
              </a:rPr>
              <a:t>褒められ慣れてないタイプ</a:t>
            </a:r>
          </a:p>
        </p:txBody>
      </p:sp>
      <p:sp>
        <p:nvSpPr>
          <p:cNvPr id="8" name="テキスト ボックス 7"/>
          <p:cNvSpPr txBox="1"/>
          <p:nvPr/>
        </p:nvSpPr>
        <p:spPr>
          <a:xfrm>
            <a:off x="4758741" y="3846049"/>
            <a:ext cx="4176464" cy="892552"/>
          </a:xfrm>
          <a:prstGeom prst="rect">
            <a:avLst/>
          </a:prstGeom>
          <a:noFill/>
        </p:spPr>
        <p:txBody>
          <a:bodyPr wrap="square" rtlCol="0">
            <a:spAutoFit/>
          </a:bodyPr>
          <a:lstStyle/>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大人からの</a:t>
            </a:r>
            <a:r>
              <a:rPr lang="ja-JP" altLang="en-US" sz="2800" b="1" dirty="0">
                <a:solidFill>
                  <a:srgbClr val="FF0000"/>
                </a:solidFill>
                <a:latin typeface="UD デジタル 教科書体 NK-R" panose="02020400000000000000" pitchFamily="18" charset="-128"/>
                <a:ea typeface="UD デジタル 教科書体 NK-R" panose="02020400000000000000" pitchFamily="18" charset="-128"/>
              </a:rPr>
              <a:t>「注目」</a:t>
            </a:r>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だけでも十分効果的です</a:t>
            </a:r>
          </a:p>
        </p:txBody>
      </p:sp>
      <p:sp>
        <p:nvSpPr>
          <p:cNvPr id="12" name="テキスト ボックス 11"/>
          <p:cNvSpPr txBox="1"/>
          <p:nvPr/>
        </p:nvSpPr>
        <p:spPr>
          <a:xfrm>
            <a:off x="4789885" y="4680557"/>
            <a:ext cx="3440365" cy="830997"/>
          </a:xfrm>
          <a:prstGeom prst="rect">
            <a:avLst/>
          </a:prstGeom>
          <a:noFill/>
        </p:spPr>
        <p:txBody>
          <a:bodyPr wrap="none" rtlCol="0">
            <a:spAutoFit/>
          </a:bodyPr>
          <a:lstStyle/>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できていることをそのまま</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声に出すだけでも</a:t>
            </a:r>
            <a:r>
              <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rPr>
              <a:t>OK</a:t>
            </a:r>
            <a:endParaRPr lang="ja-JP" altLang="en-US" sz="2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p:cNvSpPr txBox="1"/>
          <p:nvPr/>
        </p:nvSpPr>
        <p:spPr>
          <a:xfrm>
            <a:off x="4789885" y="2976692"/>
            <a:ext cx="4020652" cy="830997"/>
          </a:xfrm>
          <a:prstGeom prst="rect">
            <a:avLst/>
          </a:prstGeom>
          <a:noFill/>
        </p:spPr>
        <p:txBody>
          <a:bodyPr wrap="none" rtlCol="0">
            <a:spAutoFit/>
          </a:bodyPr>
          <a:lstStyle/>
          <a:p>
            <a:pPr defTabSz="457200"/>
            <a:r>
              <a:rPr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必ず褒め言葉が要るわけでは</a:t>
            </a:r>
            <a:endParaRPr lang="en-US" altLang="ja-JP" sz="2400" dirty="0">
              <a:solidFill>
                <a:prstClr val="black"/>
              </a:solidFill>
              <a:latin typeface="UD デジタル 教科書体 NK-R" panose="02020400000000000000" pitchFamily="18" charset="-128"/>
              <a:ea typeface="UD デジタル 教科書体 NK-R" panose="02020400000000000000" pitchFamily="18" charset="-128"/>
            </a:endParaRPr>
          </a:p>
          <a:p>
            <a:pPr defTabSz="457200"/>
            <a:r>
              <a:rPr kumimoji="0" lang="ja-JP" altLang="en-US" sz="2400" dirty="0">
                <a:solidFill>
                  <a:prstClr val="black"/>
                </a:solidFill>
                <a:latin typeface="UD デジタル 教科書体 NK-R" panose="02020400000000000000" pitchFamily="18" charset="-128"/>
                <a:ea typeface="UD デジタル 教科書体 NK-R" panose="02020400000000000000" pitchFamily="18" charset="-128"/>
              </a:rPr>
              <a:t>ありません</a:t>
            </a:r>
            <a:endParaRPr lang="ja-JP" altLang="en-US" sz="240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4799181" y="5552149"/>
            <a:ext cx="3353803" cy="830997"/>
          </a:xfrm>
          <a:prstGeom prst="rect">
            <a:avLst/>
          </a:prstGeom>
          <a:noFill/>
        </p:spPr>
        <p:txBody>
          <a:bodyPr wrap="none" rtlCol="0">
            <a:spAutoFit/>
          </a:bodyPr>
          <a:lstStyle/>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できていることに対して、</a:t>
            </a:r>
            <a:endParaRPr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pPr defTabSz="457200"/>
            <a:r>
              <a:rPr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声をかけることが大切</a:t>
            </a:r>
          </a:p>
        </p:txBody>
      </p:sp>
      <p:sp>
        <p:nvSpPr>
          <p:cNvPr id="11" name="スライド番号プレースホルダー 10">
            <a:extLst>
              <a:ext uri="{FF2B5EF4-FFF2-40B4-BE49-F238E27FC236}">
                <a16:creationId xmlns:a16="http://schemas.microsoft.com/office/drawing/2014/main" id="{D8E6EDE1-F6BA-AEB3-EECD-8EF0D18C665A}"/>
              </a:ext>
            </a:extLst>
          </p:cNvPr>
          <p:cNvSpPr>
            <a:spLocks noGrp="1"/>
          </p:cNvSpPr>
          <p:nvPr>
            <p:ph type="sldNum" sz="quarter" idx="12"/>
          </p:nvPr>
        </p:nvSpPr>
        <p:spPr/>
        <p:txBody>
          <a:bodyPr/>
          <a:lstStyle/>
          <a:p>
            <a:pPr>
              <a:defRPr/>
            </a:pPr>
            <a:fld id="{FF29CA8A-7A1A-416A-A4AE-3A9F387F8DC8}" type="slidenum">
              <a:rPr lang="ja-JP" altLang="en-US" smtClean="0">
                <a:solidFill>
                  <a:prstClr val="black">
                    <a:tint val="75000"/>
                  </a:prstClr>
                </a:solidFill>
              </a:rPr>
              <a:pPr>
                <a:defRPr/>
              </a:pPr>
              <a:t>51</a:t>
            </a:fld>
            <a:endParaRPr lang="ja-JP" altLang="en-US">
              <a:solidFill>
                <a:prstClr val="black">
                  <a:tint val="75000"/>
                </a:prstClr>
              </a:solidFill>
            </a:endParaRPr>
          </a:p>
        </p:txBody>
      </p:sp>
      <p:sp>
        <p:nvSpPr>
          <p:cNvPr id="18" name="字幕 2">
            <a:extLst>
              <a:ext uri="{FF2B5EF4-FFF2-40B4-BE49-F238E27FC236}">
                <a16:creationId xmlns:a16="http://schemas.microsoft.com/office/drawing/2014/main" id="{06482842-518B-46E2-B81A-9AE9ECF12C25}"/>
              </a:ext>
            </a:extLst>
          </p:cNvPr>
          <p:cNvSpPr txBox="1">
            <a:spLocks/>
          </p:cNvSpPr>
          <p:nvPr/>
        </p:nvSpPr>
        <p:spPr>
          <a:xfrm>
            <a:off x="5896978" y="6585130"/>
            <a:ext cx="3441841" cy="27287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UD デジタル 教科書体 NK-R" panose="02020400000000000000" pitchFamily="18" charset="-128"/>
                <a:ea typeface="UD デジタル 教科書体 NK-R" panose="02020400000000000000" pitchFamily="18"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UD デジタル 教科書体 NK-R" panose="02020400000000000000" pitchFamily="18" charset="-128"/>
                <a:ea typeface="UD デジタル 教科書体 NK-R" panose="02020400000000000000" pitchFamily="18"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UD デジタル 教科書体 NK-R" panose="02020400000000000000" pitchFamily="18" charset="-128"/>
                <a:ea typeface="UD デジタル 教科書体 NK-R" panose="02020400000000000000" pitchFamily="18"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UD デジタル 教科書体 NK-R" panose="02020400000000000000" pitchFamily="18" charset="-128"/>
                <a:ea typeface="UD デジタル 教科書体 NK-R" panose="02020400000000000000" pitchFamily="18"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1100" dirty="0"/>
              <a:t>【</a:t>
            </a:r>
            <a:r>
              <a:rPr lang="ja-JP" altLang="en-US" sz="1100" dirty="0"/>
              <a:t>大阪教育大学　庭山和貴先生の講義資料を引用</a:t>
            </a:r>
            <a:r>
              <a:rPr lang="en-US" altLang="ja-JP" sz="1100" dirty="0"/>
              <a:t>】</a:t>
            </a:r>
          </a:p>
        </p:txBody>
      </p:sp>
    </p:spTree>
    <p:extLst>
      <p:ext uri="{BB962C8B-B14F-4D97-AF65-F5344CB8AC3E}">
        <p14:creationId xmlns:p14="http://schemas.microsoft.com/office/powerpoint/2010/main" val="11368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3"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0"/>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　ポジティブ行動支援の考え方を応用する</a:t>
            </a:r>
            <a:endParaRPr kumimoji="1" lang="ja-JP" altLang="en-US" sz="4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24" name="グループ化 23">
            <a:extLst>
              <a:ext uri="{FF2B5EF4-FFF2-40B4-BE49-F238E27FC236}">
                <a16:creationId xmlns:a16="http://schemas.microsoft.com/office/drawing/2014/main" id="{321E212F-AE90-4593-9A27-ED281962E402}"/>
              </a:ext>
            </a:extLst>
          </p:cNvPr>
          <p:cNvGrpSpPr/>
          <p:nvPr/>
        </p:nvGrpSpPr>
        <p:grpSpPr>
          <a:xfrm>
            <a:off x="647563" y="1617036"/>
            <a:ext cx="7848873" cy="4708240"/>
            <a:chOff x="158361" y="496448"/>
            <a:chExt cx="4116183" cy="2357764"/>
          </a:xfrm>
        </p:grpSpPr>
        <p:sp>
          <p:nvSpPr>
            <p:cNvPr id="25" name="二等辺三角形 24">
              <a:extLst>
                <a:ext uri="{FF2B5EF4-FFF2-40B4-BE49-F238E27FC236}">
                  <a16:creationId xmlns:a16="http://schemas.microsoft.com/office/drawing/2014/main" id="{841C6523-C533-4723-B8B2-A795C43BF3B1}"/>
                </a:ext>
              </a:extLst>
            </p:cNvPr>
            <p:cNvSpPr/>
            <p:nvPr/>
          </p:nvSpPr>
          <p:spPr>
            <a:xfrm rot="18948257">
              <a:off x="2803666" y="1610613"/>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6" name="二等辺三角形 25">
              <a:extLst>
                <a:ext uri="{FF2B5EF4-FFF2-40B4-BE49-F238E27FC236}">
                  <a16:creationId xmlns:a16="http://schemas.microsoft.com/office/drawing/2014/main" id="{AB7DFEF5-47AA-4432-9916-A87F5C3D553A}"/>
                </a:ext>
              </a:extLst>
            </p:cNvPr>
            <p:cNvSpPr/>
            <p:nvPr/>
          </p:nvSpPr>
          <p:spPr>
            <a:xfrm rot="15628479">
              <a:off x="2943556" y="1206257"/>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二等辺三角形 26">
              <a:extLst>
                <a:ext uri="{FF2B5EF4-FFF2-40B4-BE49-F238E27FC236}">
                  <a16:creationId xmlns:a16="http://schemas.microsoft.com/office/drawing/2014/main" id="{2939E278-CA46-4C0E-81B0-2C57D2339B05}"/>
                </a:ext>
              </a:extLst>
            </p:cNvPr>
            <p:cNvSpPr/>
            <p:nvPr/>
          </p:nvSpPr>
          <p:spPr>
            <a:xfrm rot="12887327">
              <a:off x="2746260" y="871499"/>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二等辺三角形 27">
              <a:extLst>
                <a:ext uri="{FF2B5EF4-FFF2-40B4-BE49-F238E27FC236}">
                  <a16:creationId xmlns:a16="http://schemas.microsoft.com/office/drawing/2014/main" id="{62CE9898-A20F-427C-B387-7E8C4CDA7042}"/>
                </a:ext>
              </a:extLst>
            </p:cNvPr>
            <p:cNvSpPr/>
            <p:nvPr/>
          </p:nvSpPr>
          <p:spPr>
            <a:xfrm rot="9568766">
              <a:off x="1689558" y="838529"/>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9" name="二等辺三角形 28">
              <a:extLst>
                <a:ext uri="{FF2B5EF4-FFF2-40B4-BE49-F238E27FC236}">
                  <a16:creationId xmlns:a16="http://schemas.microsoft.com/office/drawing/2014/main" id="{406B4CFB-44C0-4D3C-9E9A-CF0757B8E720}"/>
                </a:ext>
              </a:extLst>
            </p:cNvPr>
            <p:cNvSpPr/>
            <p:nvPr/>
          </p:nvSpPr>
          <p:spPr>
            <a:xfrm rot="2218596">
              <a:off x="1602928" y="1693927"/>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0" name="二等辺三角形 29">
              <a:extLst>
                <a:ext uri="{FF2B5EF4-FFF2-40B4-BE49-F238E27FC236}">
                  <a16:creationId xmlns:a16="http://schemas.microsoft.com/office/drawing/2014/main" id="{E675E2B9-E42D-4423-A483-0D92E757DC70}"/>
                </a:ext>
              </a:extLst>
            </p:cNvPr>
            <p:cNvSpPr/>
            <p:nvPr/>
          </p:nvSpPr>
          <p:spPr>
            <a:xfrm rot="5886904">
              <a:off x="1455949" y="1230861"/>
              <a:ext cx="134224" cy="897622"/>
            </a:xfrm>
            <a:prstGeom prst="triangl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31" name="グループ化 30">
              <a:extLst>
                <a:ext uri="{FF2B5EF4-FFF2-40B4-BE49-F238E27FC236}">
                  <a16:creationId xmlns:a16="http://schemas.microsoft.com/office/drawing/2014/main" id="{CEE3916A-BB91-444D-9D5B-0771643EB88E}"/>
                </a:ext>
              </a:extLst>
            </p:cNvPr>
            <p:cNvGrpSpPr/>
            <p:nvPr/>
          </p:nvGrpSpPr>
          <p:grpSpPr>
            <a:xfrm>
              <a:off x="158361" y="496448"/>
              <a:ext cx="4116183" cy="2357764"/>
              <a:chOff x="116039" y="473787"/>
              <a:chExt cx="4116183" cy="2357764"/>
            </a:xfrm>
          </p:grpSpPr>
          <p:sp>
            <p:nvSpPr>
              <p:cNvPr id="33" name="楕円 32">
                <a:extLst>
                  <a:ext uri="{FF2B5EF4-FFF2-40B4-BE49-F238E27FC236}">
                    <a16:creationId xmlns:a16="http://schemas.microsoft.com/office/drawing/2014/main" id="{6563A10A-0706-4863-8736-8C172904BA9A}"/>
                  </a:ext>
                </a:extLst>
              </p:cNvPr>
              <p:cNvSpPr/>
              <p:nvPr/>
            </p:nvSpPr>
            <p:spPr>
              <a:xfrm>
                <a:off x="116039" y="1349106"/>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児童生徒会活動</a:t>
                </a:r>
              </a:p>
            </p:txBody>
          </p:sp>
          <p:sp>
            <p:nvSpPr>
              <p:cNvPr id="34" name="楕円 33">
                <a:extLst>
                  <a:ext uri="{FF2B5EF4-FFF2-40B4-BE49-F238E27FC236}">
                    <a16:creationId xmlns:a16="http://schemas.microsoft.com/office/drawing/2014/main" id="{3B23B813-3071-49EE-8143-78329851463E}"/>
                  </a:ext>
                </a:extLst>
              </p:cNvPr>
              <p:cNvSpPr/>
              <p:nvPr/>
            </p:nvSpPr>
            <p:spPr>
              <a:xfrm>
                <a:off x="451486" y="476763"/>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人権教育</a:t>
                </a:r>
              </a:p>
            </p:txBody>
          </p:sp>
          <p:sp>
            <p:nvSpPr>
              <p:cNvPr id="35" name="楕円 34">
                <a:extLst>
                  <a:ext uri="{FF2B5EF4-FFF2-40B4-BE49-F238E27FC236}">
                    <a16:creationId xmlns:a16="http://schemas.microsoft.com/office/drawing/2014/main" id="{A00F7069-CDCB-4306-B87D-99CB99F1A743}"/>
                  </a:ext>
                </a:extLst>
              </p:cNvPr>
              <p:cNvSpPr/>
              <p:nvPr/>
            </p:nvSpPr>
            <p:spPr>
              <a:xfrm>
                <a:off x="120317" y="2216344"/>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生徒指導</a:t>
                </a:r>
              </a:p>
            </p:txBody>
          </p:sp>
          <p:sp>
            <p:nvSpPr>
              <p:cNvPr id="36" name="楕円 35">
                <a:extLst>
                  <a:ext uri="{FF2B5EF4-FFF2-40B4-BE49-F238E27FC236}">
                    <a16:creationId xmlns:a16="http://schemas.microsoft.com/office/drawing/2014/main" id="{5059326D-564C-460A-B767-AA82D8F0907C}"/>
                  </a:ext>
                </a:extLst>
              </p:cNvPr>
              <p:cNvSpPr/>
              <p:nvPr/>
            </p:nvSpPr>
            <p:spPr>
              <a:xfrm>
                <a:off x="2336139" y="473787"/>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学力向上</a:t>
                </a:r>
              </a:p>
            </p:txBody>
          </p:sp>
          <p:sp>
            <p:nvSpPr>
              <p:cNvPr id="37" name="楕円 36">
                <a:extLst>
                  <a:ext uri="{FF2B5EF4-FFF2-40B4-BE49-F238E27FC236}">
                    <a16:creationId xmlns:a16="http://schemas.microsoft.com/office/drawing/2014/main" id="{C29DF58F-30EF-4D94-B76C-D9C6A81AAC2B}"/>
                  </a:ext>
                </a:extLst>
              </p:cNvPr>
              <p:cNvSpPr/>
              <p:nvPr/>
            </p:nvSpPr>
            <p:spPr>
              <a:xfrm>
                <a:off x="2740025" y="1349105"/>
                <a:ext cx="1492197"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学級経営</a:t>
                </a:r>
              </a:p>
            </p:txBody>
          </p:sp>
          <p:sp>
            <p:nvSpPr>
              <p:cNvPr id="38" name="楕円 37">
                <a:extLst>
                  <a:ext uri="{FF2B5EF4-FFF2-40B4-BE49-F238E27FC236}">
                    <a16:creationId xmlns:a16="http://schemas.microsoft.com/office/drawing/2014/main" id="{65D6FF8D-3DEE-4C98-AD1F-595554BD0069}"/>
                  </a:ext>
                </a:extLst>
              </p:cNvPr>
              <p:cNvSpPr/>
              <p:nvPr/>
            </p:nvSpPr>
            <p:spPr>
              <a:xfrm>
                <a:off x="2740026" y="2229300"/>
                <a:ext cx="1397789" cy="602251"/>
              </a:xfrm>
              <a:prstGeom prst="ellipse">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不登校の予防</a:t>
                </a:r>
              </a:p>
            </p:txBody>
          </p:sp>
        </p:grpSp>
      </p:grpSp>
      <p:sp>
        <p:nvSpPr>
          <p:cNvPr id="18" name="テキスト ボックス 17">
            <a:extLst>
              <a:ext uri="{FF2B5EF4-FFF2-40B4-BE49-F238E27FC236}">
                <a16:creationId xmlns:a16="http://schemas.microsoft.com/office/drawing/2014/main" id="{6E6F1FE8-874E-4810-9126-0FB4DD824790}"/>
              </a:ext>
            </a:extLst>
          </p:cNvPr>
          <p:cNvSpPr txBox="1"/>
          <p:nvPr/>
        </p:nvSpPr>
        <p:spPr>
          <a:xfrm>
            <a:off x="323528" y="1124744"/>
            <a:ext cx="8720575"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いかに既存の取組と統合させるか</a:t>
            </a:r>
          </a:p>
        </p:txBody>
      </p:sp>
      <p:sp>
        <p:nvSpPr>
          <p:cNvPr id="19" name="テキスト ボックス 18">
            <a:extLst>
              <a:ext uri="{FF2B5EF4-FFF2-40B4-BE49-F238E27FC236}">
                <a16:creationId xmlns:a16="http://schemas.microsoft.com/office/drawing/2014/main" id="{FA0DE8F0-A63E-423F-9153-7004E69B7E82}"/>
              </a:ext>
            </a:extLst>
          </p:cNvPr>
          <p:cNvSpPr txBox="1"/>
          <p:nvPr/>
        </p:nvSpPr>
        <p:spPr>
          <a:xfrm>
            <a:off x="1038280" y="6318232"/>
            <a:ext cx="743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学校・園のどのような活動にもなじみます</a:t>
            </a:r>
          </a:p>
        </p:txBody>
      </p:sp>
      <p:pic>
        <p:nvPicPr>
          <p:cNvPr id="5" name="図 4">
            <a:extLst>
              <a:ext uri="{FF2B5EF4-FFF2-40B4-BE49-F238E27FC236}">
                <a16:creationId xmlns:a16="http://schemas.microsoft.com/office/drawing/2014/main" id="{9504F6FD-B3A9-41E3-A06F-306E3A26EA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290" y="3018638"/>
            <a:ext cx="2002011" cy="2709998"/>
          </a:xfrm>
          <a:prstGeom prst="rect">
            <a:avLst/>
          </a:prstGeom>
        </p:spPr>
      </p:pic>
    </p:spTree>
    <p:extLst>
      <p:ext uri="{BB962C8B-B14F-4D97-AF65-F5344CB8AC3E}">
        <p14:creationId xmlns:p14="http://schemas.microsoft.com/office/powerpoint/2010/main" val="2628189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AutoShape 7"/>
          <p:cNvSpPr>
            <a:spLocks noChangeArrowheads="1"/>
          </p:cNvSpPr>
          <p:nvPr/>
        </p:nvSpPr>
        <p:spPr>
          <a:xfrm>
            <a:off x="85931" y="1250097"/>
            <a:ext cx="3001432" cy="1768933"/>
          </a:xfrm>
          <a:prstGeom prst="roundRect">
            <a:avLst>
              <a:gd name="adj" fmla="val 6757"/>
            </a:avLst>
          </a:prstGeom>
          <a:ln w="3175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・人権（いじめ防止子ども）委員会で、</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あいさつ運動の目的を考察。</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・上中アンケートの結果やあいさつ運</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動の目的をもとに、方法を工夫。</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・放送で委員会から全校生徒へ周知</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・目標に応じたあいさつをした生徒に、</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「あいさつシール」の配付、掲示。</a:t>
            </a:r>
            <a:endParaRPr lang="en-US" altLang="ja-JP" sz="1400" b="1" dirty="0">
              <a:latin typeface="UD デジタル 教科書体 NK-R" panose="02020400000000000000" pitchFamily="18" charset="-128"/>
              <a:ea typeface="UD デジタル 教科書体 NK-R" panose="02020400000000000000" pitchFamily="18" charset="-128"/>
            </a:endParaRPr>
          </a:p>
          <a:p>
            <a:pPr algn="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など</a:t>
            </a:r>
          </a:p>
        </p:txBody>
      </p:sp>
      <p:sp>
        <p:nvSpPr>
          <p:cNvPr id="1152" name="AutoShape 6"/>
          <p:cNvSpPr>
            <a:spLocks noChangeArrowheads="1"/>
          </p:cNvSpPr>
          <p:nvPr/>
        </p:nvSpPr>
        <p:spPr>
          <a:xfrm>
            <a:off x="6181171" y="1250097"/>
            <a:ext cx="2901367" cy="1768933"/>
          </a:xfrm>
          <a:prstGeom prst="roundRect">
            <a:avLst>
              <a:gd name="adj" fmla="val 6047"/>
            </a:avLst>
          </a:prstGeom>
          <a:solidFill>
            <a:schemeClr val="bg1"/>
          </a:solidFill>
          <a:ln w="3175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・人権委員が審査し、シールを配付。</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・月</a:t>
            </a:r>
            <a:r>
              <a:rPr lang="en-US" altLang="ja-JP" sz="1400" b="1" dirty="0">
                <a:latin typeface="UD デジタル 教科書体 NK-R" panose="02020400000000000000" pitchFamily="18" charset="-128"/>
                <a:ea typeface="UD デジタル 教科書体 NK-R" panose="02020400000000000000" pitchFamily="18" charset="-128"/>
              </a:rPr>
              <a:t>1</a:t>
            </a:r>
            <a:r>
              <a:rPr lang="ja-JP" altLang="en-US" sz="1400" b="1" dirty="0">
                <a:latin typeface="UD デジタル 教科書体 NK-R" panose="02020400000000000000" pitchFamily="18" charset="-128"/>
                <a:ea typeface="UD デジタル 教科書体 NK-R" panose="02020400000000000000" pitchFamily="18" charset="-128"/>
              </a:rPr>
              <a:t>回の専門委員会で、あいさつ</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運動の取り組みを振り返り、よりよ</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a:t>
            </a:r>
            <a:r>
              <a:rPr lang="ja-JP" altLang="en-US" sz="1400" b="1" dirty="0" err="1">
                <a:latin typeface="UD デジタル 教科書体 NK-R" panose="02020400000000000000" pitchFamily="18" charset="-128"/>
                <a:ea typeface="UD デジタル 教科書体 NK-R" panose="02020400000000000000" pitchFamily="18" charset="-128"/>
              </a:rPr>
              <a:t>い</a:t>
            </a:r>
            <a:r>
              <a:rPr lang="ja-JP" altLang="en-US" sz="1400" b="1" dirty="0">
                <a:latin typeface="UD デジタル 教科書体 NK-R" panose="02020400000000000000" pitchFamily="18" charset="-128"/>
                <a:ea typeface="UD デジタル 教科書体 NK-R" panose="02020400000000000000" pitchFamily="18" charset="-128"/>
              </a:rPr>
              <a:t>運動を実施するための工夫を話</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し合う（生徒で</a:t>
            </a:r>
            <a:r>
              <a:rPr lang="en-US" altLang="ja-JP" sz="1400" b="1" dirty="0">
                <a:latin typeface="UD デジタル 教科書体 NK-R" panose="02020400000000000000" pitchFamily="18" charset="-128"/>
                <a:ea typeface="UD デジタル 教科書体 NK-R" panose="02020400000000000000" pitchFamily="18" charset="-128"/>
              </a:rPr>
              <a:t>PDCA</a:t>
            </a:r>
            <a:r>
              <a:rPr lang="ja-JP" altLang="en-US" sz="1400" b="1" dirty="0">
                <a:latin typeface="UD デジタル 教科書体 NK-R" panose="02020400000000000000" pitchFamily="18" charset="-128"/>
                <a:ea typeface="UD デジタル 教科書体 NK-R" panose="02020400000000000000" pitchFamily="18" charset="-128"/>
              </a:rPr>
              <a:t>サイクルを実</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　施）。</a:t>
            </a:r>
            <a:endParaRPr lang="en-US" altLang="ja-JP" sz="1400" b="1"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・月に合ったシール台帳にする。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algn="r" fontAlgn="base">
              <a:spcBef>
                <a:spcPct val="0"/>
              </a:spcBef>
              <a:spcAft>
                <a:spcPct val="0"/>
              </a:spcAft>
              <a:buNone/>
              <a:defRPr/>
            </a:pPr>
            <a:r>
              <a:rPr lang="ja-JP" altLang="en-US" sz="1400" b="1" dirty="0">
                <a:latin typeface="UD デジタル 教科書体 NK-R" panose="02020400000000000000" pitchFamily="18" charset="-128"/>
                <a:ea typeface="UD デジタル 教科書体 NK-R" panose="02020400000000000000" pitchFamily="18" charset="-128"/>
              </a:rPr>
              <a:t>など</a:t>
            </a: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1154" name="Freeform 12"/>
          <p:cNvSpPr/>
          <p:nvPr/>
        </p:nvSpPr>
        <p:spPr>
          <a:xfrm>
            <a:off x="3157251" y="1511456"/>
            <a:ext cx="339233"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5" name="Freeform 14"/>
          <p:cNvSpPr/>
          <p:nvPr/>
        </p:nvSpPr>
        <p:spPr>
          <a:xfrm>
            <a:off x="5753980" y="1521755"/>
            <a:ext cx="348332"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6" name="テキスト ボックス 12"/>
          <p:cNvSpPr txBox="1"/>
          <p:nvPr/>
        </p:nvSpPr>
        <p:spPr>
          <a:xfrm>
            <a:off x="85931" y="961373"/>
            <a:ext cx="2981095" cy="307777"/>
          </a:xfrm>
          <a:prstGeom prst="rect">
            <a:avLst/>
          </a:prstGeom>
          <a:noFill/>
        </p:spPr>
        <p:txBody>
          <a:bodyPr wrap="square" rtlCol="0">
            <a:spAutoFit/>
          </a:bodyPr>
          <a:lstStyle/>
          <a:p>
            <a:pPr>
              <a:defRPr/>
            </a:pPr>
            <a:r>
              <a:rPr lang="ja-JP" altLang="en-US" sz="1400" b="1" dirty="0">
                <a:latin typeface="UD デジタル 教科書体 NK-R" panose="02020400000000000000" pitchFamily="18" charset="-128"/>
                <a:ea typeface="UD デジタル 教科書体 NK-R" panose="02020400000000000000" pitchFamily="18" charset="-128"/>
              </a:rPr>
              <a:t>望ましい行動を</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7" name="テキスト ボックス 13"/>
          <p:cNvSpPr txBox="1"/>
          <p:nvPr/>
        </p:nvSpPr>
        <p:spPr>
          <a:xfrm>
            <a:off x="6229308" y="974508"/>
            <a:ext cx="2828761" cy="307777"/>
          </a:xfrm>
          <a:prstGeom prst="rect">
            <a:avLst/>
          </a:prstGeom>
          <a:noFill/>
        </p:spPr>
        <p:txBody>
          <a:bodyPr wrap="square" rtlCol="0">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8" name="正方形/長方形 14"/>
          <p:cNvSpPr/>
          <p:nvPr/>
        </p:nvSpPr>
        <p:spPr>
          <a:xfrm>
            <a:off x="3073997" y="808606"/>
            <a:ext cx="3141945" cy="307777"/>
          </a:xfrm>
          <a:prstGeom prst="rect">
            <a:avLst/>
          </a:prstGeom>
        </p:spPr>
        <p:txBody>
          <a:bodyPr wrap="square">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生徒の望ましい</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行動</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59" name="AutoShape 7"/>
          <p:cNvSpPr>
            <a:spLocks noChangeArrowheads="1"/>
          </p:cNvSpPr>
          <p:nvPr/>
        </p:nvSpPr>
        <p:spPr>
          <a:xfrm>
            <a:off x="3168569" y="2189733"/>
            <a:ext cx="2884130" cy="3139795"/>
          </a:xfrm>
          <a:prstGeom prst="roundRect">
            <a:avLst>
              <a:gd name="adj" fmla="val 6757"/>
            </a:avLst>
          </a:prstGeom>
          <a:noFill/>
          <a:ln w="50800">
            <a:solidFill>
              <a:srgbClr val="00B05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5" indent="0">
              <a:spcBef>
                <a:spcPct val="0"/>
              </a:spcBef>
              <a:buNone/>
              <a:defRPr/>
            </a:pP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0" name="AutoShape 7"/>
          <p:cNvSpPr>
            <a:spLocks noChangeArrowheads="1"/>
          </p:cNvSpPr>
          <p:nvPr/>
        </p:nvSpPr>
        <p:spPr>
          <a:xfrm>
            <a:off x="6210216" y="5428062"/>
            <a:ext cx="2860459" cy="1399115"/>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取組の発信！</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・生徒玄関にシール台帳を掲示。</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今後</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・学校の</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HP</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に掲載。</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・上中アンケートの結果を報告。</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1" name="テキスト ボックス 20"/>
          <p:cNvSpPr txBox="1"/>
          <p:nvPr/>
        </p:nvSpPr>
        <p:spPr>
          <a:xfrm>
            <a:off x="3136704" y="2227931"/>
            <a:ext cx="2833933"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生徒の様子</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2" name="AutoShape 7"/>
          <p:cNvSpPr>
            <a:spLocks noChangeArrowheads="1"/>
          </p:cNvSpPr>
          <p:nvPr/>
        </p:nvSpPr>
        <p:spPr>
          <a:xfrm>
            <a:off x="85932" y="3148387"/>
            <a:ext cx="2954165" cy="2181141"/>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3" name="AutoShape 7"/>
          <p:cNvSpPr>
            <a:spLocks noChangeArrowheads="1"/>
          </p:cNvSpPr>
          <p:nvPr/>
        </p:nvSpPr>
        <p:spPr>
          <a:xfrm>
            <a:off x="6229308" y="3154761"/>
            <a:ext cx="2853230" cy="2174767"/>
          </a:xfrm>
          <a:prstGeom prst="roundRect">
            <a:avLst>
              <a:gd name="adj" fmla="val 6757"/>
            </a:avLst>
          </a:prstGeom>
          <a:noFill/>
          <a:ln w="50800">
            <a:solidFill>
              <a:schemeClr val="accent1"/>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357313" lvl="2" indent="-214313" fontAlgn="base">
              <a:spcBef>
                <a:spcPct val="0"/>
              </a:spcBef>
              <a:spcAft>
                <a:spcPct val="0"/>
              </a:spcAft>
              <a:defRPr/>
            </a:pPr>
            <a:endParaRPr lang="ja-JP" altLang="en-US" sz="135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64" name="テキスト ボックス 20"/>
          <p:cNvSpPr txBox="1"/>
          <p:nvPr/>
        </p:nvSpPr>
        <p:spPr>
          <a:xfrm>
            <a:off x="149037" y="3175127"/>
            <a:ext cx="2821026"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5" name="テキスト ボックス 20"/>
          <p:cNvSpPr txBox="1"/>
          <p:nvPr/>
        </p:nvSpPr>
        <p:spPr>
          <a:xfrm>
            <a:off x="6229308" y="3175127"/>
            <a:ext cx="2806864"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6" name="AutoShape 7"/>
          <p:cNvSpPr>
            <a:spLocks noChangeArrowheads="1"/>
          </p:cNvSpPr>
          <p:nvPr/>
        </p:nvSpPr>
        <p:spPr>
          <a:xfrm>
            <a:off x="111464" y="5436815"/>
            <a:ext cx="5990848" cy="1390361"/>
          </a:xfrm>
          <a:prstGeom prst="roundRect">
            <a:avLst>
              <a:gd name="adj" fmla="val 6757"/>
            </a:avLst>
          </a:prstGeom>
          <a:noFill/>
          <a:ln w="5715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成功のポイント</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・あいさつ運動の開始時間を、</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5</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分早く実施。</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・担当に関わらず、人権委員が意欲的に参加。</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・あいさつをするときの３つのポイントを可視化。</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・生徒玄関にシール台帳を掲示することで、</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　あいさつシールの数がわかる。</a:t>
            </a:r>
            <a:endPar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7" name="テキスト ボックス 3"/>
          <p:cNvSpPr txBox="1"/>
          <p:nvPr/>
        </p:nvSpPr>
        <p:spPr>
          <a:xfrm>
            <a:off x="51372" y="93875"/>
            <a:ext cx="4982966" cy="707886"/>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相手の顔を見て、笑顔で元気な１日を送れるあいさつをしよう！</a:t>
            </a:r>
          </a:p>
        </p:txBody>
      </p:sp>
      <p:sp>
        <p:nvSpPr>
          <p:cNvPr id="1168" name="テキスト ボックス 4"/>
          <p:cNvSpPr txBox="1"/>
          <p:nvPr/>
        </p:nvSpPr>
        <p:spPr>
          <a:xfrm>
            <a:off x="5564640" y="124787"/>
            <a:ext cx="4098586" cy="830104"/>
          </a:xfrm>
          <a:prstGeom prst="rect">
            <a:avLst/>
          </a:prstGeom>
          <a:noFill/>
        </p:spPr>
        <p:txBody>
          <a:bodyPr wrap="square" rtlCol="0">
            <a:spAutoFit/>
          </a:bodyPr>
          <a:lstStyle/>
          <a:p>
            <a:r>
              <a:rPr lang="ja-JP" altLang="en-US" sz="1600" b="1" dirty="0">
                <a:latin typeface="UD デジタル 教科書体 NK-R" panose="02020400000000000000" pitchFamily="18" charset="-128"/>
                <a:ea typeface="UD デジタル 教科書体 NK-R" panose="02020400000000000000" pitchFamily="18" charset="-128"/>
              </a:rPr>
              <a:t>学校名（上板町立上板中学校）　　</a:t>
            </a:r>
            <a:endParaRPr lang="en-US" altLang="ja-JP" sz="1600" b="1" dirty="0">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対象（学校全体・学年・学級・その他）</a:t>
            </a:r>
            <a:endParaRPr lang="en-US" altLang="ja-JP" sz="16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　</a:t>
            </a:r>
          </a:p>
        </p:txBody>
      </p:sp>
      <p:pic>
        <p:nvPicPr>
          <p:cNvPr id="3" name="図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7237" y="3988186"/>
            <a:ext cx="2067065" cy="1308938"/>
          </a:xfrm>
          <a:prstGeom prst="rect">
            <a:avLst/>
          </a:prstGeom>
          <a:ln>
            <a:solidFill>
              <a:schemeClr val="tx1"/>
            </a:solidFill>
          </a:ln>
        </p:spPr>
      </p:pic>
      <p:pic>
        <p:nvPicPr>
          <p:cNvPr id="4" name="図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103402" y="4497978"/>
            <a:ext cx="981042" cy="831550"/>
          </a:xfrm>
          <a:prstGeom prst="rect">
            <a:avLst/>
          </a:prstGeom>
          <a:ln>
            <a:solidFill>
              <a:schemeClr val="tx1"/>
            </a:solidFill>
          </a:ln>
        </p:spPr>
      </p:pic>
      <p:grpSp>
        <p:nvGrpSpPr>
          <p:cNvPr id="6" name="グループ化 5"/>
          <p:cNvGrpSpPr/>
          <p:nvPr/>
        </p:nvGrpSpPr>
        <p:grpSpPr>
          <a:xfrm>
            <a:off x="3624956" y="1083053"/>
            <a:ext cx="2199147" cy="955274"/>
            <a:chOff x="3515520" y="1270620"/>
            <a:chExt cx="2199147" cy="774752"/>
          </a:xfrm>
        </p:grpSpPr>
        <p:sp>
          <p:nvSpPr>
            <p:cNvPr id="1153" name="Freeform 4"/>
            <p:cNvSpPr/>
            <p:nvPr/>
          </p:nvSpPr>
          <p:spPr>
            <a:xfrm>
              <a:off x="3515520" y="1270620"/>
              <a:ext cx="2161511" cy="774752"/>
            </a:xfrm>
            <a:custGeom>
              <a:avLst/>
              <a:gdLst>
                <a:gd name="T0" fmla="*/ 2147483520 w 8554"/>
                <a:gd name="T1" fmla="*/ 2147483520 h 4536"/>
                <a:gd name="T2" fmla="*/ 2147483520 w 8554"/>
                <a:gd name="T3" fmla="*/ 2147483520 h 4536"/>
                <a:gd name="T4" fmla="*/ 2147483520 w 8554"/>
                <a:gd name="T5" fmla="*/ 2147483520 h 4536"/>
                <a:gd name="T6" fmla="*/ 2147483520 w 8554"/>
                <a:gd name="T7" fmla="*/ 2147483520 h 4536"/>
                <a:gd name="T8" fmla="*/ 2147483520 w 8554"/>
                <a:gd name="T9" fmla="*/ 2147483520 h 4536"/>
                <a:gd name="T10" fmla="*/ 2147483520 w 8554"/>
                <a:gd name="T11" fmla="*/ 2147483520 h 4536"/>
                <a:gd name="T12" fmla="*/ 2147483520 w 8554"/>
                <a:gd name="T13" fmla="*/ 2147483520 h 4536"/>
                <a:gd name="T14" fmla="*/ 2147483520 w 8554"/>
                <a:gd name="T15" fmla="*/ 2147483520 h 4536"/>
                <a:gd name="T16" fmla="*/ 2147483520 w 8554"/>
                <a:gd name="T17" fmla="*/ 2147483520 h 4536"/>
                <a:gd name="T18" fmla="*/ 0 w 8554"/>
                <a:gd name="T19" fmla="*/ 2147483520 h 4536"/>
                <a:gd name="T20" fmla="*/ 2147483520 w 8554"/>
                <a:gd name="T21" fmla="*/ 2147483520 h 4536"/>
                <a:gd name="T22" fmla="*/ 2147483520 w 8554"/>
                <a:gd name="T23" fmla="*/ 2147483520 h 4536"/>
                <a:gd name="T24" fmla="*/ 2147483520 w 8554"/>
                <a:gd name="T25" fmla="*/ 2147483520 h 4536"/>
                <a:gd name="T26" fmla="*/ 2147483520 w 8554"/>
                <a:gd name="T27" fmla="*/ 2147483520 h 4536"/>
                <a:gd name="T28" fmla="*/ 2147483520 w 8554"/>
                <a:gd name="T29" fmla="*/ 2147483520 h 4536"/>
                <a:gd name="T30" fmla="*/ 2147483520 w 8554"/>
                <a:gd name="T31" fmla="*/ 2147483520 h 4536"/>
                <a:gd name="T32" fmla="*/ 2147483520 w 8554"/>
                <a:gd name="T33" fmla="*/ 2147483520 h 4536"/>
                <a:gd name="T34" fmla="*/ 2147483520 w 8554"/>
                <a:gd name="T35" fmla="*/ 2147483520 h 4536"/>
                <a:gd name="T36" fmla="*/ 2147483520 w 8554"/>
                <a:gd name="T37" fmla="*/ 2147483520 h 4536"/>
                <a:gd name="T38" fmla="*/ 2147483520 w 8554"/>
                <a:gd name="T39" fmla="*/ 2147483520 h 4536"/>
                <a:gd name="T40" fmla="*/ 2147483520 w 8554"/>
                <a:gd name="T41" fmla="*/ 2147483520 h 4536"/>
                <a:gd name="T42" fmla="*/ 2147483520 w 8554"/>
                <a:gd name="T43" fmla="*/ 2147483520 h 4536"/>
                <a:gd name="T44" fmla="*/ 2147483520 w 8554"/>
                <a:gd name="T45" fmla="*/ 2147483520 h 4536"/>
                <a:gd name="T46" fmla="*/ 2147483520 w 8554"/>
                <a:gd name="T47" fmla="*/ 2147483520 h 4536"/>
                <a:gd name="T48" fmla="*/ 2147483520 w 8554"/>
                <a:gd name="T49" fmla="*/ 2147483520 h 4536"/>
                <a:gd name="T50" fmla="*/ 2147483520 w 8554"/>
                <a:gd name="T51" fmla="*/ 2147483520 h 4536"/>
                <a:gd name="T52" fmla="*/ 2147483520 w 8554"/>
                <a:gd name="T53" fmla="*/ 2147483520 h 4536"/>
                <a:gd name="T54" fmla="*/ 2147483520 w 8554"/>
                <a:gd name="T55" fmla="*/ 2147483520 h 4536"/>
                <a:gd name="T56" fmla="*/ 2147483520 w 8554"/>
                <a:gd name="T57" fmla="*/ 2147483520 h 4536"/>
                <a:gd name="T58" fmla="*/ 2147483520 w 8554"/>
                <a:gd name="T59" fmla="*/ 2147483520 h 4536"/>
                <a:gd name="T60" fmla="*/ 2147483520 w 8554"/>
                <a:gd name="T61" fmla="*/ 2147483520 h 4536"/>
                <a:gd name="T62" fmla="*/ 2147483520 w 8554"/>
                <a:gd name="T63" fmla="*/ 2147483520 h 4536"/>
                <a:gd name="T64" fmla="*/ 2147483520 w 8554"/>
                <a:gd name="T65" fmla="*/ 2147483520 h 4536"/>
                <a:gd name="T66" fmla="*/ 2147483520 w 8554"/>
                <a:gd name="T67" fmla="*/ 2147483520 h 4536"/>
                <a:gd name="T68" fmla="*/ 2147483520 w 8554"/>
                <a:gd name="T69" fmla="*/ 2147483520 h 4536"/>
                <a:gd name="T70" fmla="*/ 2147483520 w 8554"/>
                <a:gd name="T71" fmla="*/ 2147483520 h 4536"/>
                <a:gd name="T72" fmla="*/ 2147483520 w 8554"/>
                <a:gd name="T73" fmla="*/ 2147483520 h 4536"/>
                <a:gd name="T74" fmla="*/ 2147483520 w 8554"/>
                <a:gd name="T75" fmla="*/ 2147483520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CCFFCC"/>
            </a:solidFill>
            <a:ln w="0">
              <a:solidFill>
                <a:srgbClr val="00B050"/>
              </a:solidFill>
              <a:prstDash val="solid"/>
              <a:round/>
              <a:headEnd/>
              <a:tailEnd/>
            </a:ln>
          </p:spPr>
          <p:txBody>
            <a:bodyPr anchor="ctr" anchorCtr="0"/>
            <a:lstStyle/>
            <a:p>
              <a:pPr algn="ctr" fontAlgn="base">
                <a:spcBef>
                  <a:spcPct val="0"/>
                </a:spcBef>
                <a:spcAft>
                  <a:spcPct val="0"/>
                </a:spcAft>
                <a:defRPr/>
              </a:pPr>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p:cNvSpPr/>
            <p:nvPr/>
          </p:nvSpPr>
          <p:spPr>
            <a:xfrm>
              <a:off x="3570891" y="1320350"/>
              <a:ext cx="2143776" cy="693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tx1"/>
                  </a:solidFill>
                  <a:latin typeface="UD デジタル 教科書体 NK-R" panose="02020400000000000000" pitchFamily="18" charset="-128"/>
                  <a:ea typeface="UD デジタル 教科書体 NK-R" panose="02020400000000000000" pitchFamily="18" charset="-128"/>
                </a:rPr>
                <a:t>自分からあいさつをし、習慣化する</a:t>
              </a:r>
              <a:endParaRPr lang="en-US" altLang="ja-JP" b="1"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pic>
        <p:nvPicPr>
          <p:cNvPr id="7" name="図 6"/>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6675" y="3472067"/>
            <a:ext cx="3053589" cy="505742"/>
          </a:xfrm>
          <a:prstGeom prst="rect">
            <a:avLst/>
          </a:prstGeom>
          <a:ln>
            <a:solidFill>
              <a:schemeClr val="tx1"/>
            </a:solidFill>
          </a:ln>
        </p:spPr>
      </p:pic>
      <p:pic>
        <p:nvPicPr>
          <p:cNvPr id="9" name="図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7457" y="3707540"/>
            <a:ext cx="1413218" cy="1059914"/>
          </a:xfrm>
          <a:prstGeom prst="rect">
            <a:avLst/>
          </a:prstGeom>
        </p:spPr>
      </p:pic>
      <p:pic>
        <p:nvPicPr>
          <p:cNvPr id="10" name="図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9938" y="3152453"/>
            <a:ext cx="1548196" cy="1161147"/>
          </a:xfrm>
          <a:prstGeom prst="rect">
            <a:avLst/>
          </a:prstGeom>
        </p:spPr>
      </p:pic>
      <p:sp>
        <p:nvSpPr>
          <p:cNvPr id="30" name="テキスト ボックス 12"/>
          <p:cNvSpPr txBox="1"/>
          <p:nvPr/>
        </p:nvSpPr>
        <p:spPr>
          <a:xfrm>
            <a:off x="3223982" y="4856676"/>
            <a:ext cx="2798259" cy="461665"/>
          </a:xfrm>
          <a:prstGeom prst="rect">
            <a:avLst/>
          </a:prstGeom>
          <a:noFill/>
        </p:spPr>
        <p:txBody>
          <a:bodyPr wrap="square" rtlCol="0">
            <a:spAutoFit/>
          </a:bodyPr>
          <a:lstStyle/>
          <a:p>
            <a:r>
              <a:rPr lang="ja-JP" altLang="en-US" sz="1200" b="1" dirty="0">
                <a:latin typeface="UD デジタル 教科書体 NP-R" panose="02020400000000000000" pitchFamily="18" charset="-128"/>
                <a:ea typeface="UD デジタル 教科書体 NP-R" panose="02020400000000000000" pitchFamily="18" charset="-128"/>
              </a:rPr>
              <a:t>毎週木曜日</a:t>
            </a:r>
            <a:r>
              <a:rPr kumimoji="1" lang="ja-JP" altLang="en-US" sz="1200" b="1" dirty="0">
                <a:latin typeface="UD デジタル 教科書体 NP-R" panose="02020400000000000000" pitchFamily="18" charset="-128"/>
                <a:ea typeface="UD デジタル 教科書体 NP-R" panose="02020400000000000000" pitchFamily="18" charset="-128"/>
              </a:rPr>
              <a:t>、委員会による</a:t>
            </a:r>
            <a:r>
              <a:rPr lang="ja-JP" altLang="en-US" sz="1200" b="1" dirty="0">
                <a:latin typeface="UD デジタル 教科書体 NP-R" panose="02020400000000000000" pitchFamily="18" charset="-128"/>
                <a:ea typeface="UD デジタル 教科書体 NP-R" panose="02020400000000000000" pitchFamily="18" charset="-128"/>
              </a:rPr>
              <a:t>あいさつ</a:t>
            </a:r>
            <a:r>
              <a:rPr kumimoji="1" lang="ja-JP" altLang="en-US" sz="1200" b="1" dirty="0">
                <a:latin typeface="UD デジタル 教科書体 NP-R" panose="02020400000000000000" pitchFamily="18" charset="-128"/>
                <a:ea typeface="UD デジタル 教科書体 NP-R" panose="02020400000000000000" pitchFamily="18" charset="-128"/>
              </a:rPr>
              <a:t>運動を実施</a:t>
            </a:r>
          </a:p>
        </p:txBody>
      </p:sp>
      <p:sp>
        <p:nvSpPr>
          <p:cNvPr id="31" name="テキスト ボックス 12"/>
          <p:cNvSpPr txBox="1"/>
          <p:nvPr/>
        </p:nvSpPr>
        <p:spPr>
          <a:xfrm>
            <a:off x="6251206" y="4768903"/>
            <a:ext cx="2781330" cy="523220"/>
          </a:xfrm>
          <a:prstGeom prst="rect">
            <a:avLst/>
          </a:prstGeom>
          <a:noFill/>
        </p:spPr>
        <p:txBody>
          <a:bodyPr wrap="square" rtlCol="0">
            <a:spAutoFit/>
          </a:bodyPr>
          <a:lstStyle/>
          <a:p>
            <a:r>
              <a:rPr lang="ja-JP" altLang="en-US" sz="1400" b="1" dirty="0">
                <a:latin typeface="UD デジタル 教科書体 NP-R" panose="02020400000000000000" pitchFamily="18" charset="-128"/>
                <a:ea typeface="UD デジタル 教科書体 NP-R" panose="02020400000000000000" pitchFamily="18" charset="-128"/>
              </a:rPr>
              <a:t>・月に合ったシール台帳を掲示。</a:t>
            </a:r>
            <a:endParaRPr lang="en-US" altLang="ja-JP" sz="1400" b="1" dirty="0">
              <a:latin typeface="UD デジタル 教科書体 NP-R" panose="02020400000000000000" pitchFamily="18" charset="-128"/>
              <a:ea typeface="UD デジタル 教科書体 NP-R" panose="02020400000000000000" pitchFamily="18" charset="-128"/>
            </a:endParaRPr>
          </a:p>
          <a:p>
            <a:r>
              <a:rPr lang="ja-JP" altLang="en-US" sz="1400" b="1" dirty="0">
                <a:latin typeface="UD デジタル 教科書体 NP-R" panose="02020400000000000000" pitchFamily="18" charset="-128"/>
                <a:ea typeface="UD デジタル 教科書体 NP-R" panose="02020400000000000000" pitchFamily="18" charset="-128"/>
              </a:rPr>
              <a:t>・生徒玄関に掲示。</a:t>
            </a:r>
            <a:endParaRPr lang="en-US" altLang="ja-JP" sz="1400" b="1" dirty="0">
              <a:latin typeface="UD デジタル 教科書体 NP-R" panose="02020400000000000000" pitchFamily="18" charset="-128"/>
              <a:ea typeface="UD デジタル 教科書体 NP-R" panose="02020400000000000000" pitchFamily="18" charset="-128"/>
            </a:endParaRPr>
          </a:p>
        </p:txBody>
      </p:sp>
      <p:sp>
        <p:nvSpPr>
          <p:cNvPr id="32" name="テキスト ボックス 12"/>
          <p:cNvSpPr txBox="1"/>
          <p:nvPr/>
        </p:nvSpPr>
        <p:spPr>
          <a:xfrm>
            <a:off x="2162086" y="4085097"/>
            <a:ext cx="770404" cy="369332"/>
          </a:xfrm>
          <a:prstGeom prst="rect">
            <a:avLst/>
          </a:prstGeom>
          <a:noFill/>
        </p:spPr>
        <p:txBody>
          <a:bodyPr wrap="square" rtlCol="0">
            <a:spAutoFit/>
          </a:bodyPr>
          <a:lstStyle/>
          <a:p>
            <a:r>
              <a:rPr lang="ja-JP" altLang="en-US" sz="900" b="1" dirty="0">
                <a:solidFill>
                  <a:srgbClr val="0070C0"/>
                </a:solidFill>
                <a:latin typeface="UD デジタル 教科書体 NP-R" panose="02020400000000000000" pitchFamily="18" charset="-128"/>
                <a:ea typeface="UD デジタル 教科書体 NP-R" panose="02020400000000000000" pitchFamily="18" charset="-128"/>
              </a:rPr>
              <a:t>縦割り班で、考察</a:t>
            </a:r>
            <a:endParaRPr lang="en-US" altLang="ja-JP" sz="900" b="1" dirty="0">
              <a:solidFill>
                <a:srgbClr val="0070C0"/>
              </a:solidFill>
              <a:latin typeface="UD デジタル 教科書体 NP-R" panose="02020400000000000000" pitchFamily="18" charset="-128"/>
              <a:ea typeface="UD デジタル 教科書体 NP-R" panose="02020400000000000000" pitchFamily="18" charset="-128"/>
            </a:endParaRPr>
          </a:p>
        </p:txBody>
      </p:sp>
      <p:pic>
        <p:nvPicPr>
          <p:cNvPr id="11" name="図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4054" y="3471687"/>
            <a:ext cx="1413218" cy="1059914"/>
          </a:xfrm>
          <a:prstGeom prst="rect">
            <a:avLst/>
          </a:prstGeom>
        </p:spPr>
      </p:pic>
      <p:pic>
        <p:nvPicPr>
          <p:cNvPr id="15" name="図 14"/>
          <p:cNvPicPr>
            <a:picLocks noChangeAspect="1"/>
          </p:cNvPicPr>
          <p:nvPr/>
        </p:nvPicPr>
        <p:blipFill>
          <a:blip r:embed="rId12"/>
          <a:stretch>
            <a:fillRect/>
          </a:stretch>
        </p:blipFill>
        <p:spPr>
          <a:xfrm>
            <a:off x="4815431" y="5473272"/>
            <a:ext cx="1232703" cy="924528"/>
          </a:xfrm>
          <a:prstGeom prst="rect">
            <a:avLst/>
          </a:prstGeom>
        </p:spPr>
      </p:pic>
      <p:pic>
        <p:nvPicPr>
          <p:cNvPr id="14" name="図 13"/>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Lst>
          </a:blip>
          <a:stretch>
            <a:fillRect/>
          </a:stretch>
        </p:blipFill>
        <p:spPr>
          <a:xfrm>
            <a:off x="3624956" y="5857600"/>
            <a:ext cx="1195341" cy="903429"/>
          </a:xfrm>
          <a:prstGeom prst="rect">
            <a:avLst/>
          </a:prstGeom>
        </p:spPr>
      </p:pic>
      <p:pic>
        <p:nvPicPr>
          <p:cNvPr id="16" name="図 15"/>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l="20503" r="26535"/>
          <a:stretch/>
        </p:blipFill>
        <p:spPr>
          <a:xfrm rot="5400000">
            <a:off x="3454734" y="3546466"/>
            <a:ext cx="1109025" cy="1570528"/>
          </a:xfrm>
          <a:prstGeom prst="rect">
            <a:avLst/>
          </a:prstGeom>
        </p:spPr>
      </p:pic>
      <p:grpSp>
        <p:nvGrpSpPr>
          <p:cNvPr id="35" name="グループ化 34"/>
          <p:cNvGrpSpPr/>
          <p:nvPr/>
        </p:nvGrpSpPr>
        <p:grpSpPr>
          <a:xfrm>
            <a:off x="137237" y="1321350"/>
            <a:ext cx="493793" cy="1986403"/>
            <a:chOff x="137237" y="1480718"/>
            <a:chExt cx="493793" cy="1926564"/>
          </a:xfrm>
        </p:grpSpPr>
        <p:sp>
          <p:nvSpPr>
            <p:cNvPr id="12" name="フローチャート: 結合子 11"/>
            <p:cNvSpPr/>
            <p:nvPr/>
          </p:nvSpPr>
          <p:spPr>
            <a:xfrm>
              <a:off x="196957" y="1480718"/>
              <a:ext cx="118078" cy="123276"/>
            </a:xfrm>
            <a:prstGeom prst="flowChartConnector">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カギ線コネクタ 16"/>
            <p:cNvCxnSpPr/>
            <p:nvPr/>
          </p:nvCxnSpPr>
          <p:spPr>
            <a:xfrm rot="16200000" flipH="1">
              <a:off x="-546981" y="2229270"/>
              <a:ext cx="1862230" cy="493793"/>
            </a:xfrm>
            <a:prstGeom prst="bentConnector3">
              <a:avLst>
                <a:gd name="adj1" fmla="val 100125"/>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140345" y="1548329"/>
              <a:ext cx="56612" cy="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楕円 40">
            <a:extLst>
              <a:ext uri="{FF2B5EF4-FFF2-40B4-BE49-F238E27FC236}">
                <a16:creationId xmlns:a16="http://schemas.microsoft.com/office/drawing/2014/main" id="{E4FC2569-7D5A-4057-8F36-99D396D5CF44}"/>
              </a:ext>
            </a:extLst>
          </p:cNvPr>
          <p:cNvSpPr/>
          <p:nvPr/>
        </p:nvSpPr>
        <p:spPr>
          <a:xfrm>
            <a:off x="6131286" y="372516"/>
            <a:ext cx="915573" cy="322773"/>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8" name="図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23983" y="2512025"/>
            <a:ext cx="1560745" cy="1170559"/>
          </a:xfrm>
          <a:prstGeom prst="rect">
            <a:avLst/>
          </a:prstGeom>
        </p:spPr>
      </p:pic>
    </p:spTree>
    <p:extLst>
      <p:ext uri="{BB962C8B-B14F-4D97-AF65-F5344CB8AC3E}">
        <p14:creationId xmlns:p14="http://schemas.microsoft.com/office/powerpoint/2010/main" val="680919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7"/>
          <p:cNvSpPr>
            <a:spLocks noChangeArrowheads="1"/>
          </p:cNvSpPr>
          <p:nvPr/>
        </p:nvSpPr>
        <p:spPr>
          <a:xfrm>
            <a:off x="6216749" y="2453755"/>
            <a:ext cx="2865788" cy="3024256"/>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lIns="72000" rIns="36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100" b="1" dirty="0">
                <a:solidFill>
                  <a:srgbClr val="003300"/>
                </a:solidFill>
                <a:latin typeface="Meiryo UI" panose="020B0604030504040204" pitchFamily="50" charset="-128"/>
                <a:ea typeface="Meiryo UI" panose="020B0604030504040204" pitchFamily="50" charset="-128"/>
              </a:rPr>
              <a:t>　　　　　　　　　　　　 </a:t>
            </a:r>
            <a:endParaRPr lang="en-US" altLang="ja-JP" sz="1100" b="1" dirty="0">
              <a:solidFill>
                <a:srgbClr val="003300"/>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　　　　　　　　　　　　　</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　　　　　　　　　　　　　左：</a:t>
            </a:r>
            <a:r>
              <a:rPr lang="en-US" altLang="ja-JP" sz="1100" b="1" dirty="0">
                <a:solidFill>
                  <a:srgbClr val="000066"/>
                </a:solidFill>
                <a:latin typeface="Meiryo UI" panose="020B0604030504040204" pitchFamily="50" charset="-128"/>
                <a:ea typeface="Meiryo UI" panose="020B0604030504040204" pitchFamily="50" charset="-128"/>
              </a:rPr>
              <a:t>【</a:t>
            </a:r>
            <a:r>
              <a:rPr lang="ja-JP" altLang="en-US" sz="1100" b="1" dirty="0">
                <a:solidFill>
                  <a:srgbClr val="000066"/>
                </a:solidFill>
                <a:latin typeface="Meiryo UI" panose="020B0604030504040204" pitchFamily="50" charset="-128"/>
                <a:ea typeface="Meiryo UI" panose="020B0604030504040204" pitchFamily="50" charset="-128"/>
              </a:rPr>
              <a:t>授業開始前</a:t>
            </a:r>
            <a:r>
              <a:rPr lang="en-US" altLang="ja-JP" sz="1100" b="1" dirty="0">
                <a:solidFill>
                  <a:srgbClr val="000066"/>
                </a:solidFill>
                <a:latin typeface="Meiryo UI" panose="020B0604030504040204" pitchFamily="50" charset="-128"/>
                <a:ea typeface="Meiryo UI" panose="020B0604030504040204" pitchFamily="50" charset="-128"/>
              </a:rPr>
              <a:t>】</a:t>
            </a: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　　　　　　　　　　　　　２分前に着席できたことを　　　　　　　　　　　　</a:t>
            </a:r>
            <a:r>
              <a:rPr lang="ja-JP" altLang="en-US" sz="1100" b="1" dirty="0">
                <a:solidFill>
                  <a:srgbClr val="FF0000"/>
                </a:solidFill>
                <a:latin typeface="Meiryo UI" panose="020B0604030504040204" pitchFamily="50" charset="-128"/>
                <a:ea typeface="Meiryo UI" panose="020B0604030504040204" pitchFamily="50" charset="-128"/>
              </a:rPr>
              <a:t>賞賛し、ビー玉を入れる</a:t>
            </a:r>
            <a:endParaRPr lang="en-US" altLang="ja-JP" sz="1100" b="1" dirty="0">
              <a:solidFill>
                <a:srgbClr val="FF0000"/>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　　　　　　　　　　　　　授業担任</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右：</a:t>
            </a:r>
            <a:r>
              <a:rPr lang="en-US" altLang="ja-JP" sz="1100" b="1" dirty="0">
                <a:solidFill>
                  <a:srgbClr val="000066"/>
                </a:solidFill>
                <a:latin typeface="Meiryo UI" panose="020B0604030504040204" pitchFamily="50" charset="-128"/>
                <a:ea typeface="Meiryo UI" panose="020B0604030504040204" pitchFamily="50" charset="-128"/>
              </a:rPr>
              <a:t>【</a:t>
            </a:r>
            <a:r>
              <a:rPr lang="ja-JP" altLang="en-US" sz="1100" b="1" dirty="0">
                <a:solidFill>
                  <a:srgbClr val="000066"/>
                </a:solidFill>
                <a:latin typeface="Meiryo UI" panose="020B0604030504040204" pitchFamily="50" charset="-128"/>
                <a:ea typeface="Meiryo UI" panose="020B0604030504040204" pitchFamily="50" charset="-128"/>
              </a:rPr>
              <a:t>放課後</a:t>
            </a:r>
            <a:r>
              <a:rPr lang="en-US" altLang="ja-JP" sz="1100" b="1" dirty="0">
                <a:solidFill>
                  <a:srgbClr val="000066"/>
                </a:solidFill>
                <a:latin typeface="Meiryo UI" panose="020B0604030504040204" pitchFamily="50" charset="-128"/>
                <a:ea typeface="Meiryo UI" panose="020B0604030504040204" pitchFamily="50" charset="-128"/>
              </a:rPr>
              <a:t>】</a:t>
            </a: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各学級の結果をまとめ、</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生徒玄関の容器にも</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ビー玉を入れる生徒会役員</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右：</a:t>
            </a:r>
            <a:r>
              <a:rPr lang="en-US" altLang="ja-JP" sz="1100" b="1" dirty="0">
                <a:solidFill>
                  <a:srgbClr val="000066"/>
                </a:solidFill>
                <a:latin typeface="Meiryo UI" panose="020B0604030504040204" pitchFamily="50" charset="-128"/>
                <a:ea typeface="Meiryo UI" panose="020B0604030504040204" pitchFamily="50" charset="-128"/>
              </a:rPr>
              <a:t>【</a:t>
            </a:r>
            <a:r>
              <a:rPr lang="ja-JP" altLang="en-US" sz="1100" b="1" dirty="0">
                <a:solidFill>
                  <a:srgbClr val="000066"/>
                </a:solidFill>
                <a:latin typeface="Meiryo UI" panose="020B0604030504040204" pitchFamily="50" charset="-128"/>
                <a:ea typeface="Meiryo UI" panose="020B0604030504040204" pitchFamily="50" charset="-128"/>
              </a:rPr>
              <a:t>放課後</a:t>
            </a:r>
            <a:r>
              <a:rPr lang="en-US" altLang="ja-JP" sz="1100" b="1" dirty="0">
                <a:solidFill>
                  <a:srgbClr val="000066"/>
                </a:solidFill>
                <a:latin typeface="Meiryo UI" panose="020B0604030504040204" pitchFamily="50" charset="-128"/>
                <a:ea typeface="Meiryo UI" panose="020B0604030504040204" pitchFamily="50" charset="-128"/>
              </a:rPr>
              <a:t>】</a:t>
            </a: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a:t>
            </a:r>
            <a:r>
              <a:rPr lang="ja-JP" altLang="en-US" sz="1100" b="1" dirty="0">
                <a:solidFill>
                  <a:srgbClr val="FF0000"/>
                </a:solidFill>
                <a:latin typeface="Meiryo UI" panose="020B0604030504040204" pitchFamily="50" charset="-128"/>
                <a:ea typeface="Meiryo UI" panose="020B0604030504040204" pitchFamily="50" charset="-128"/>
              </a:rPr>
              <a:t>明日も頑張ろう</a:t>
            </a:r>
            <a:r>
              <a:rPr lang="ja-JP" altLang="en-US" sz="1100" b="1" dirty="0">
                <a:solidFill>
                  <a:srgbClr val="000066"/>
                </a:solidFill>
                <a:latin typeface="Meiryo UI" panose="020B0604030504040204" pitchFamily="50" charset="-128"/>
                <a:ea typeface="Meiryo UI" panose="020B0604030504040204" pitchFamily="50" charset="-128"/>
              </a:rPr>
              <a:t>」と励ましの</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カードを掲示する生徒会長</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　</a:t>
            </a:r>
            <a:endParaRPr lang="en-US" altLang="ja-JP" sz="1100" b="1" dirty="0">
              <a:solidFill>
                <a:srgbClr val="000066"/>
              </a:solidFill>
              <a:latin typeface="Meiryo UI" panose="020B0604030504040204" pitchFamily="50" charset="-128"/>
              <a:ea typeface="Meiryo UI" panose="020B0604030504040204" pitchFamily="50" charset="-128"/>
            </a:endParaRPr>
          </a:p>
        </p:txBody>
      </p:sp>
      <p:sp>
        <p:nvSpPr>
          <p:cNvPr id="1151" name="AutoShape 7"/>
          <p:cNvSpPr>
            <a:spLocks noChangeArrowheads="1"/>
          </p:cNvSpPr>
          <p:nvPr/>
        </p:nvSpPr>
        <p:spPr>
          <a:xfrm>
            <a:off x="44835" y="1158376"/>
            <a:ext cx="2640901" cy="1232628"/>
          </a:xfrm>
          <a:prstGeom prst="roundRect">
            <a:avLst>
              <a:gd name="adj" fmla="val 6757"/>
            </a:avLst>
          </a:prstGeom>
          <a:solidFill>
            <a:schemeClr val="accent4">
              <a:lumMod val="20000"/>
              <a:lumOff val="80000"/>
            </a:schemeClr>
          </a:solidFill>
          <a:ln w="31750">
            <a:headEnd/>
            <a:tailEnd/>
          </a:ln>
        </p:spPr>
        <p:style>
          <a:lnRef idx="2">
            <a:schemeClr val="accent1"/>
          </a:lnRef>
          <a:fillRef idx="1">
            <a:schemeClr val="lt1"/>
          </a:fillRef>
          <a:effectRef idx="0">
            <a:schemeClr val="accent1"/>
          </a:effectRef>
          <a:fontRef idx="minor">
            <a:schemeClr val="dk1"/>
          </a:fontRef>
        </p:style>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・強化週間を設定</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Online</a:t>
            </a:r>
            <a:r>
              <a:rPr lang="ja-JP" altLang="en-US" sz="1400" b="1" dirty="0">
                <a:latin typeface="Meiryo UI" panose="020B0604030504040204" pitchFamily="50" charset="-128"/>
                <a:ea typeface="Meiryo UI" panose="020B0604030504040204" pitchFamily="50" charset="-128"/>
              </a:rPr>
              <a:t>集会にて</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　</a:t>
            </a:r>
            <a:r>
              <a:rPr lang="ja-JP" altLang="en-US" sz="1400" b="1" dirty="0">
                <a:solidFill>
                  <a:srgbClr val="FF0000"/>
                </a:solidFill>
                <a:latin typeface="Meiryo UI" panose="020B0604030504040204" pitchFamily="50" charset="-128"/>
                <a:ea typeface="Meiryo UI" panose="020B0604030504040204" pitchFamily="50" charset="-128"/>
              </a:rPr>
              <a:t>生徒会長が取組を説明</a:t>
            </a:r>
            <a:endParaRPr lang="en-US" altLang="ja-JP" sz="1400" b="1" dirty="0">
              <a:solidFill>
                <a:srgbClr val="FF0000"/>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・各授業ごとに教科担任が評価</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・模範例を</a:t>
            </a:r>
            <a:r>
              <a:rPr lang="ja-JP" altLang="en-US" sz="1400" b="1" dirty="0">
                <a:solidFill>
                  <a:srgbClr val="FF0000"/>
                </a:solidFill>
                <a:latin typeface="Meiryo UI" panose="020B0604030504040204" pitchFamily="50" charset="-128"/>
                <a:ea typeface="Meiryo UI" panose="020B0604030504040204" pitchFamily="50" charset="-128"/>
              </a:rPr>
              <a:t>動画で</a:t>
            </a:r>
            <a:r>
              <a:rPr lang="ja-JP" altLang="en-US" sz="1400" b="1" dirty="0">
                <a:latin typeface="Meiryo UI" panose="020B0604030504040204" pitchFamily="50" charset="-128"/>
                <a:ea typeface="Meiryo UI" panose="020B0604030504040204" pitchFamily="50" charset="-128"/>
              </a:rPr>
              <a:t>、生徒に提示</a:t>
            </a:r>
            <a:endParaRPr lang="ja-JP" altLang="en-US" sz="1400"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52" name="AutoShape 6"/>
          <p:cNvSpPr>
            <a:spLocks noChangeArrowheads="1"/>
          </p:cNvSpPr>
          <p:nvPr/>
        </p:nvSpPr>
        <p:spPr>
          <a:xfrm>
            <a:off x="6392682" y="1194655"/>
            <a:ext cx="2710222" cy="1196350"/>
          </a:xfrm>
          <a:prstGeom prst="roundRect">
            <a:avLst>
              <a:gd name="adj" fmla="val 6047"/>
            </a:avLst>
          </a:prstGeom>
          <a:solidFill>
            <a:schemeClr val="accent4">
              <a:lumMod val="20000"/>
              <a:lumOff val="80000"/>
            </a:schemeClr>
          </a:solidFill>
          <a:ln w="31750">
            <a:solidFill>
              <a:schemeClr val="accent1"/>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・授業担任は、</a:t>
            </a:r>
            <a:r>
              <a:rPr lang="ja-JP" altLang="en-US" sz="1400" b="1" dirty="0">
                <a:solidFill>
                  <a:srgbClr val="FF0000"/>
                </a:solidFill>
                <a:latin typeface="Meiryo UI" panose="020B0604030504040204" pitchFamily="50" charset="-128"/>
                <a:ea typeface="Meiryo UI" panose="020B0604030504040204" pitchFamily="50" charset="-128"/>
              </a:rPr>
              <a:t>賞賛</a:t>
            </a:r>
            <a:r>
              <a:rPr lang="ja-JP" altLang="en-US" sz="1400" b="1" dirty="0">
                <a:latin typeface="Meiryo UI" panose="020B0604030504040204" pitchFamily="50" charset="-128"/>
                <a:ea typeface="Meiryo UI" panose="020B0604030504040204" pitchFamily="50" charset="-128"/>
              </a:rPr>
              <a:t>とともに</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　ビー玉を容器に入れる</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・生徒会役員は、各学級の結果を　</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　毎日、廊下の記録表に記入</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latin typeface="Meiryo UI" panose="020B0604030504040204" pitchFamily="50" charset="-128"/>
                <a:ea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rPr>
              <a:t>Online</a:t>
            </a:r>
            <a:r>
              <a:rPr lang="ja-JP" altLang="en-US" sz="1400" b="1" dirty="0">
                <a:latin typeface="Meiryo UI" panose="020B0604030504040204" pitchFamily="50" charset="-128"/>
                <a:ea typeface="Meiryo UI" panose="020B0604030504040204" pitchFamily="50" charset="-128"/>
              </a:rPr>
              <a:t>集会にて結果を発表</a:t>
            </a:r>
            <a:endParaRPr lang="en-US" altLang="ja-JP" sz="1400" b="1" dirty="0">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400" b="1" dirty="0">
              <a:latin typeface="Meiryo UI" panose="020B0604030504040204" pitchFamily="50" charset="-128"/>
              <a:ea typeface="Meiryo UI" panose="020B0604030504040204" pitchFamily="50" charset="-128"/>
            </a:endParaRPr>
          </a:p>
        </p:txBody>
      </p:sp>
      <p:sp>
        <p:nvSpPr>
          <p:cNvPr id="1153" name="Freeform 4"/>
          <p:cNvSpPr/>
          <p:nvPr/>
        </p:nvSpPr>
        <p:spPr>
          <a:xfrm>
            <a:off x="3116295" y="1207674"/>
            <a:ext cx="2839662" cy="1169946"/>
          </a:xfrm>
          <a:custGeom>
            <a:avLst/>
            <a:gdLst>
              <a:gd name="T0" fmla="*/ 2147483520 w 8554"/>
              <a:gd name="T1" fmla="*/ 2147483520 h 4536"/>
              <a:gd name="T2" fmla="*/ 2147483520 w 8554"/>
              <a:gd name="T3" fmla="*/ 2147483520 h 4536"/>
              <a:gd name="T4" fmla="*/ 2147483520 w 8554"/>
              <a:gd name="T5" fmla="*/ 2147483520 h 4536"/>
              <a:gd name="T6" fmla="*/ 2147483520 w 8554"/>
              <a:gd name="T7" fmla="*/ 2147483520 h 4536"/>
              <a:gd name="T8" fmla="*/ 2147483520 w 8554"/>
              <a:gd name="T9" fmla="*/ 2147483520 h 4536"/>
              <a:gd name="T10" fmla="*/ 2147483520 w 8554"/>
              <a:gd name="T11" fmla="*/ 2147483520 h 4536"/>
              <a:gd name="T12" fmla="*/ 2147483520 w 8554"/>
              <a:gd name="T13" fmla="*/ 2147483520 h 4536"/>
              <a:gd name="T14" fmla="*/ 2147483520 w 8554"/>
              <a:gd name="T15" fmla="*/ 2147483520 h 4536"/>
              <a:gd name="T16" fmla="*/ 2147483520 w 8554"/>
              <a:gd name="T17" fmla="*/ 2147483520 h 4536"/>
              <a:gd name="T18" fmla="*/ 0 w 8554"/>
              <a:gd name="T19" fmla="*/ 2147483520 h 4536"/>
              <a:gd name="T20" fmla="*/ 2147483520 w 8554"/>
              <a:gd name="T21" fmla="*/ 2147483520 h 4536"/>
              <a:gd name="T22" fmla="*/ 2147483520 w 8554"/>
              <a:gd name="T23" fmla="*/ 2147483520 h 4536"/>
              <a:gd name="T24" fmla="*/ 2147483520 w 8554"/>
              <a:gd name="T25" fmla="*/ 2147483520 h 4536"/>
              <a:gd name="T26" fmla="*/ 2147483520 w 8554"/>
              <a:gd name="T27" fmla="*/ 2147483520 h 4536"/>
              <a:gd name="T28" fmla="*/ 2147483520 w 8554"/>
              <a:gd name="T29" fmla="*/ 2147483520 h 4536"/>
              <a:gd name="T30" fmla="*/ 2147483520 w 8554"/>
              <a:gd name="T31" fmla="*/ 2147483520 h 4536"/>
              <a:gd name="T32" fmla="*/ 2147483520 w 8554"/>
              <a:gd name="T33" fmla="*/ 2147483520 h 4536"/>
              <a:gd name="T34" fmla="*/ 2147483520 w 8554"/>
              <a:gd name="T35" fmla="*/ 2147483520 h 4536"/>
              <a:gd name="T36" fmla="*/ 2147483520 w 8554"/>
              <a:gd name="T37" fmla="*/ 2147483520 h 4536"/>
              <a:gd name="T38" fmla="*/ 2147483520 w 8554"/>
              <a:gd name="T39" fmla="*/ 2147483520 h 4536"/>
              <a:gd name="T40" fmla="*/ 2147483520 w 8554"/>
              <a:gd name="T41" fmla="*/ 2147483520 h 4536"/>
              <a:gd name="T42" fmla="*/ 2147483520 w 8554"/>
              <a:gd name="T43" fmla="*/ 2147483520 h 4536"/>
              <a:gd name="T44" fmla="*/ 2147483520 w 8554"/>
              <a:gd name="T45" fmla="*/ 2147483520 h 4536"/>
              <a:gd name="T46" fmla="*/ 2147483520 w 8554"/>
              <a:gd name="T47" fmla="*/ 2147483520 h 4536"/>
              <a:gd name="T48" fmla="*/ 2147483520 w 8554"/>
              <a:gd name="T49" fmla="*/ 2147483520 h 4536"/>
              <a:gd name="T50" fmla="*/ 2147483520 w 8554"/>
              <a:gd name="T51" fmla="*/ 2147483520 h 4536"/>
              <a:gd name="T52" fmla="*/ 2147483520 w 8554"/>
              <a:gd name="T53" fmla="*/ 2147483520 h 4536"/>
              <a:gd name="T54" fmla="*/ 2147483520 w 8554"/>
              <a:gd name="T55" fmla="*/ 2147483520 h 4536"/>
              <a:gd name="T56" fmla="*/ 2147483520 w 8554"/>
              <a:gd name="T57" fmla="*/ 2147483520 h 4536"/>
              <a:gd name="T58" fmla="*/ 2147483520 w 8554"/>
              <a:gd name="T59" fmla="*/ 2147483520 h 4536"/>
              <a:gd name="T60" fmla="*/ 2147483520 w 8554"/>
              <a:gd name="T61" fmla="*/ 2147483520 h 4536"/>
              <a:gd name="T62" fmla="*/ 2147483520 w 8554"/>
              <a:gd name="T63" fmla="*/ 2147483520 h 4536"/>
              <a:gd name="T64" fmla="*/ 2147483520 w 8554"/>
              <a:gd name="T65" fmla="*/ 2147483520 h 4536"/>
              <a:gd name="T66" fmla="*/ 2147483520 w 8554"/>
              <a:gd name="T67" fmla="*/ 2147483520 h 4536"/>
              <a:gd name="T68" fmla="*/ 2147483520 w 8554"/>
              <a:gd name="T69" fmla="*/ 2147483520 h 4536"/>
              <a:gd name="T70" fmla="*/ 2147483520 w 8554"/>
              <a:gd name="T71" fmla="*/ 2147483520 h 4536"/>
              <a:gd name="T72" fmla="*/ 2147483520 w 8554"/>
              <a:gd name="T73" fmla="*/ 2147483520 h 4536"/>
              <a:gd name="T74" fmla="*/ 2147483520 w 8554"/>
              <a:gd name="T75" fmla="*/ 2147483520 h 4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554"/>
              <a:gd name="T115" fmla="*/ 0 h 4536"/>
              <a:gd name="T116" fmla="*/ 8554 w 8554"/>
              <a:gd name="T117" fmla="*/ 4536 h 4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554" h="4536">
                <a:moveTo>
                  <a:pt x="4277" y="4536"/>
                </a:moveTo>
                <a:lnTo>
                  <a:pt x="3839" y="4524"/>
                </a:lnTo>
                <a:lnTo>
                  <a:pt x="3415" y="4489"/>
                </a:lnTo>
                <a:lnTo>
                  <a:pt x="3005" y="4434"/>
                </a:lnTo>
                <a:lnTo>
                  <a:pt x="2612" y="4358"/>
                </a:lnTo>
                <a:lnTo>
                  <a:pt x="2238" y="4261"/>
                </a:lnTo>
                <a:lnTo>
                  <a:pt x="1886" y="4148"/>
                </a:lnTo>
                <a:lnTo>
                  <a:pt x="1557" y="4017"/>
                </a:lnTo>
                <a:lnTo>
                  <a:pt x="1253" y="3871"/>
                </a:lnTo>
                <a:lnTo>
                  <a:pt x="976" y="3710"/>
                </a:lnTo>
                <a:lnTo>
                  <a:pt x="730" y="3536"/>
                </a:lnTo>
                <a:lnTo>
                  <a:pt x="516" y="3348"/>
                </a:lnTo>
                <a:lnTo>
                  <a:pt x="336" y="3150"/>
                </a:lnTo>
                <a:lnTo>
                  <a:pt x="193" y="2942"/>
                </a:lnTo>
                <a:lnTo>
                  <a:pt x="135" y="2835"/>
                </a:lnTo>
                <a:lnTo>
                  <a:pt x="87" y="2725"/>
                </a:lnTo>
                <a:lnTo>
                  <a:pt x="49" y="2612"/>
                </a:lnTo>
                <a:lnTo>
                  <a:pt x="21" y="2499"/>
                </a:lnTo>
                <a:lnTo>
                  <a:pt x="6" y="2385"/>
                </a:lnTo>
                <a:lnTo>
                  <a:pt x="0" y="2268"/>
                </a:lnTo>
                <a:lnTo>
                  <a:pt x="6" y="2151"/>
                </a:lnTo>
                <a:lnTo>
                  <a:pt x="21" y="2036"/>
                </a:lnTo>
                <a:lnTo>
                  <a:pt x="49" y="1923"/>
                </a:lnTo>
                <a:lnTo>
                  <a:pt x="87" y="1811"/>
                </a:lnTo>
                <a:lnTo>
                  <a:pt x="135" y="1701"/>
                </a:lnTo>
                <a:lnTo>
                  <a:pt x="193" y="1593"/>
                </a:lnTo>
                <a:lnTo>
                  <a:pt x="336" y="1386"/>
                </a:lnTo>
                <a:lnTo>
                  <a:pt x="516" y="1187"/>
                </a:lnTo>
                <a:lnTo>
                  <a:pt x="730" y="1000"/>
                </a:lnTo>
                <a:lnTo>
                  <a:pt x="976" y="825"/>
                </a:lnTo>
                <a:lnTo>
                  <a:pt x="1253" y="664"/>
                </a:lnTo>
                <a:lnTo>
                  <a:pt x="1557" y="518"/>
                </a:lnTo>
                <a:lnTo>
                  <a:pt x="1886" y="388"/>
                </a:lnTo>
                <a:lnTo>
                  <a:pt x="2238" y="274"/>
                </a:lnTo>
                <a:lnTo>
                  <a:pt x="2612" y="178"/>
                </a:lnTo>
                <a:lnTo>
                  <a:pt x="3005" y="102"/>
                </a:lnTo>
                <a:lnTo>
                  <a:pt x="3415" y="46"/>
                </a:lnTo>
                <a:lnTo>
                  <a:pt x="3839" y="11"/>
                </a:lnTo>
                <a:lnTo>
                  <a:pt x="4277" y="0"/>
                </a:lnTo>
                <a:lnTo>
                  <a:pt x="4715" y="11"/>
                </a:lnTo>
                <a:lnTo>
                  <a:pt x="5139" y="46"/>
                </a:lnTo>
                <a:lnTo>
                  <a:pt x="5549" y="102"/>
                </a:lnTo>
                <a:lnTo>
                  <a:pt x="5942" y="178"/>
                </a:lnTo>
                <a:lnTo>
                  <a:pt x="6316" y="274"/>
                </a:lnTo>
                <a:lnTo>
                  <a:pt x="6668" y="388"/>
                </a:lnTo>
                <a:lnTo>
                  <a:pt x="6997" y="518"/>
                </a:lnTo>
                <a:lnTo>
                  <a:pt x="7301" y="664"/>
                </a:lnTo>
                <a:lnTo>
                  <a:pt x="7578" y="825"/>
                </a:lnTo>
                <a:lnTo>
                  <a:pt x="7824" y="1000"/>
                </a:lnTo>
                <a:lnTo>
                  <a:pt x="8038" y="1187"/>
                </a:lnTo>
                <a:lnTo>
                  <a:pt x="8218" y="1386"/>
                </a:lnTo>
                <a:lnTo>
                  <a:pt x="8361" y="1593"/>
                </a:lnTo>
                <a:lnTo>
                  <a:pt x="8419" y="1701"/>
                </a:lnTo>
                <a:lnTo>
                  <a:pt x="8467" y="1811"/>
                </a:lnTo>
                <a:lnTo>
                  <a:pt x="8505" y="1923"/>
                </a:lnTo>
                <a:lnTo>
                  <a:pt x="8532" y="2036"/>
                </a:lnTo>
                <a:lnTo>
                  <a:pt x="8548" y="2151"/>
                </a:lnTo>
                <a:lnTo>
                  <a:pt x="8554" y="2268"/>
                </a:lnTo>
                <a:lnTo>
                  <a:pt x="8548" y="2385"/>
                </a:lnTo>
                <a:lnTo>
                  <a:pt x="8532" y="2499"/>
                </a:lnTo>
                <a:lnTo>
                  <a:pt x="8505" y="2612"/>
                </a:lnTo>
                <a:lnTo>
                  <a:pt x="8467" y="2725"/>
                </a:lnTo>
                <a:lnTo>
                  <a:pt x="8419" y="2835"/>
                </a:lnTo>
                <a:lnTo>
                  <a:pt x="8361" y="2942"/>
                </a:lnTo>
                <a:lnTo>
                  <a:pt x="8218" y="3150"/>
                </a:lnTo>
                <a:lnTo>
                  <a:pt x="8038" y="3348"/>
                </a:lnTo>
                <a:lnTo>
                  <a:pt x="7824" y="3536"/>
                </a:lnTo>
                <a:lnTo>
                  <a:pt x="7578" y="3710"/>
                </a:lnTo>
                <a:lnTo>
                  <a:pt x="7301" y="3871"/>
                </a:lnTo>
                <a:lnTo>
                  <a:pt x="6997" y="4017"/>
                </a:lnTo>
                <a:lnTo>
                  <a:pt x="6668" y="4148"/>
                </a:lnTo>
                <a:lnTo>
                  <a:pt x="6316" y="4261"/>
                </a:lnTo>
                <a:lnTo>
                  <a:pt x="5942" y="4358"/>
                </a:lnTo>
                <a:lnTo>
                  <a:pt x="5549" y="4434"/>
                </a:lnTo>
                <a:lnTo>
                  <a:pt x="5139" y="4489"/>
                </a:lnTo>
                <a:lnTo>
                  <a:pt x="4715" y="4524"/>
                </a:lnTo>
                <a:lnTo>
                  <a:pt x="4277" y="4536"/>
                </a:lnTo>
              </a:path>
            </a:pathLst>
          </a:custGeom>
          <a:solidFill>
            <a:srgbClr val="CCFFCC"/>
          </a:solidFill>
          <a:ln w="0">
            <a:solidFill>
              <a:srgbClr val="00B050"/>
            </a:solidFill>
            <a:prstDash val="solid"/>
            <a:round/>
            <a:headEnd/>
            <a:tailEnd/>
          </a:ln>
        </p:spPr>
        <p:txBody>
          <a:bodyPr anchor="ctr" anchorCtr="0"/>
          <a:lstStyle/>
          <a:p>
            <a:pPr algn="ctr" fontAlgn="base">
              <a:spcBef>
                <a:spcPct val="0"/>
              </a:spcBef>
              <a:spcAft>
                <a:spcPct val="0"/>
              </a:spcAft>
              <a:defRPr/>
            </a:pPr>
            <a:endParaRPr lang="en-US" altLang="ja-JP" sz="1600" dirty="0">
              <a:solidFill>
                <a:schemeClr val="tx2"/>
              </a:solidFill>
              <a:latin typeface="UD デジタル 教科書体 NK-R" panose="02020400000000000000" pitchFamily="18" charset="-128"/>
              <a:ea typeface="UD デジタル 教科書体 NK-R" panose="02020400000000000000" pitchFamily="18" charset="-128"/>
            </a:endParaRPr>
          </a:p>
        </p:txBody>
      </p:sp>
      <p:sp>
        <p:nvSpPr>
          <p:cNvPr id="1154" name="Freeform 12"/>
          <p:cNvSpPr/>
          <p:nvPr/>
        </p:nvSpPr>
        <p:spPr>
          <a:xfrm>
            <a:off x="2739919" y="1610825"/>
            <a:ext cx="309425"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sp>
        <p:nvSpPr>
          <p:cNvPr id="1156" name="テキスト ボックス 12"/>
          <p:cNvSpPr txBox="1"/>
          <p:nvPr/>
        </p:nvSpPr>
        <p:spPr>
          <a:xfrm>
            <a:off x="141267" y="892969"/>
            <a:ext cx="2564753" cy="307777"/>
          </a:xfrm>
          <a:prstGeom prst="rect">
            <a:avLst/>
          </a:prstGeom>
          <a:noFill/>
        </p:spPr>
        <p:txBody>
          <a:bodyPr wrap="square" rtlCol="0">
            <a:spAutoFit/>
          </a:bodyPr>
          <a:lstStyle/>
          <a:p>
            <a:pPr>
              <a:defRPr/>
            </a:pPr>
            <a:r>
              <a:rPr lang="ja-JP" altLang="en-US" sz="1400" b="1" dirty="0">
                <a:latin typeface="UD デジタル 教科書体 NK-R" panose="02020400000000000000" pitchFamily="18" charset="-128"/>
                <a:ea typeface="UD デジタル 教科書体 NK-R" panose="02020400000000000000" pitchFamily="18" charset="-128"/>
              </a:rPr>
              <a:t>望ましい行動を</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7" name="テキスト ボックス 13"/>
          <p:cNvSpPr txBox="1"/>
          <p:nvPr/>
        </p:nvSpPr>
        <p:spPr>
          <a:xfrm>
            <a:off x="6433778" y="892579"/>
            <a:ext cx="2624289" cy="307777"/>
          </a:xfrm>
          <a:prstGeom prst="rect">
            <a:avLst/>
          </a:prstGeom>
          <a:noFill/>
        </p:spPr>
        <p:txBody>
          <a:bodyPr wrap="square" rtlCol="0">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58" name="正方形/長方形 14"/>
          <p:cNvSpPr/>
          <p:nvPr/>
        </p:nvSpPr>
        <p:spPr>
          <a:xfrm>
            <a:off x="3077651" y="892969"/>
            <a:ext cx="2878306" cy="307777"/>
          </a:xfrm>
          <a:prstGeom prst="rect">
            <a:avLst/>
          </a:prstGeom>
        </p:spPr>
        <p:txBody>
          <a:bodyPr wrap="square">
            <a:spAutoFit/>
          </a:bodyPr>
          <a:lstStyle/>
          <a:p>
            <a:pPr algn="ctr">
              <a:defRPr/>
            </a:pP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生徒の望ましい</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行動</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endPar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59" name="AutoShape 7"/>
          <p:cNvSpPr>
            <a:spLocks noChangeArrowheads="1"/>
          </p:cNvSpPr>
          <p:nvPr/>
        </p:nvSpPr>
        <p:spPr>
          <a:xfrm>
            <a:off x="3255597" y="2453755"/>
            <a:ext cx="2797102" cy="3024256"/>
          </a:xfrm>
          <a:prstGeom prst="roundRect">
            <a:avLst>
              <a:gd name="adj" fmla="val 6757"/>
            </a:avLst>
          </a:prstGeom>
          <a:noFill/>
          <a:ln w="50800">
            <a:solidFill>
              <a:srgbClr val="00B050"/>
            </a:solidFill>
            <a:round/>
            <a:headEnd/>
            <a:tailEnd/>
          </a:ln>
        </p:spPr>
        <p:txBody>
          <a:bodyPr wrap="squar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lvl="5" indent="0">
              <a:spcBef>
                <a:spcPct val="0"/>
              </a:spcBef>
              <a:buNone/>
              <a:defRPr/>
            </a:pPr>
            <a:endParaRPr lang="ja-JP" altLang="en-US" sz="135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0" name="AutoShape 7"/>
          <p:cNvSpPr>
            <a:spLocks noChangeArrowheads="1"/>
          </p:cNvSpPr>
          <p:nvPr/>
        </p:nvSpPr>
        <p:spPr>
          <a:xfrm>
            <a:off x="6557319" y="5609937"/>
            <a:ext cx="2513356" cy="1151091"/>
          </a:xfrm>
          <a:prstGeom prst="roundRect">
            <a:avLst>
              <a:gd name="adj" fmla="val 6757"/>
            </a:avLst>
          </a:prstGeom>
          <a:noFill/>
          <a:ln w="5080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取組の発信！</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r>
              <a:rPr lang="ja-JP" altLang="en-US" sz="1400" b="1" dirty="0">
                <a:solidFill>
                  <a:prstClr val="black"/>
                </a:solidFill>
                <a:latin typeface="Meiryo UI" panose="020B0604030504040204" pitchFamily="50" charset="-128"/>
                <a:ea typeface="Meiryo UI" panose="020B0604030504040204" pitchFamily="50" charset="-128"/>
              </a:rPr>
              <a:t>・</a:t>
            </a:r>
            <a:r>
              <a:rPr lang="en-US" altLang="ja-JP" sz="1400" b="1" dirty="0">
                <a:solidFill>
                  <a:prstClr val="black"/>
                </a:solidFill>
                <a:latin typeface="Meiryo UI" panose="020B0604030504040204" pitchFamily="50" charset="-128"/>
                <a:ea typeface="Meiryo UI" panose="020B0604030504040204" pitchFamily="50" charset="-128"/>
              </a:rPr>
              <a:t>PBS</a:t>
            </a:r>
            <a:r>
              <a:rPr lang="ja-JP" altLang="en-US" sz="1400" b="1" dirty="0">
                <a:solidFill>
                  <a:prstClr val="black"/>
                </a:solidFill>
                <a:latin typeface="Meiryo UI" panose="020B0604030504040204" pitchFamily="50" charset="-128"/>
                <a:ea typeface="Meiryo UI" panose="020B0604030504040204" pitchFamily="50" charset="-128"/>
              </a:rPr>
              <a:t>を特色ある取組として</a:t>
            </a:r>
            <a:endParaRPr lang="en-US" altLang="ja-JP" sz="1400" b="1"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solidFill>
                  <a:prstClr val="black"/>
                </a:solidFill>
                <a:latin typeface="Meiryo UI" panose="020B0604030504040204" pitchFamily="50" charset="-128"/>
                <a:ea typeface="Meiryo UI" panose="020B0604030504040204" pitchFamily="50" charset="-128"/>
              </a:rPr>
              <a:t>　→グランドデザインに記載</a:t>
            </a:r>
            <a:endParaRPr lang="en-US" altLang="ja-JP" sz="1400" b="1"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solidFill>
                  <a:prstClr val="black"/>
                </a:solidFill>
                <a:latin typeface="Meiryo UI" panose="020B0604030504040204" pitchFamily="50" charset="-128"/>
                <a:ea typeface="Meiryo UI" panose="020B0604030504040204" pitchFamily="50" charset="-128"/>
              </a:rPr>
              <a:t>　→学校運営委員会等で紹介</a:t>
            </a:r>
            <a:endParaRPr lang="en-US" altLang="ja-JP" sz="1400" b="1"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400" b="1" dirty="0">
                <a:solidFill>
                  <a:prstClr val="black"/>
                </a:solidFill>
                <a:latin typeface="Meiryo UI" panose="020B0604030504040204" pitchFamily="50" charset="-128"/>
                <a:ea typeface="Meiryo UI" panose="020B0604030504040204" pitchFamily="50" charset="-128"/>
              </a:rPr>
              <a:t>　→</a:t>
            </a:r>
            <a:r>
              <a:rPr lang="en-US" altLang="ja-JP" sz="1400" b="1" dirty="0">
                <a:solidFill>
                  <a:prstClr val="black"/>
                </a:solidFill>
                <a:latin typeface="Meiryo UI" panose="020B0604030504040204" pitchFamily="50" charset="-128"/>
                <a:ea typeface="Meiryo UI" panose="020B0604030504040204" pitchFamily="50" charset="-128"/>
              </a:rPr>
              <a:t>HP</a:t>
            </a:r>
            <a:r>
              <a:rPr lang="ja-JP" altLang="en-US" sz="1400" b="1" dirty="0">
                <a:solidFill>
                  <a:prstClr val="black"/>
                </a:solidFill>
                <a:latin typeface="Meiryo UI" panose="020B0604030504040204" pitchFamily="50" charset="-128"/>
                <a:ea typeface="Meiryo UI" panose="020B0604030504040204" pitchFamily="50" charset="-128"/>
              </a:rPr>
              <a:t>にも掲載</a:t>
            </a:r>
            <a:endParaRPr lang="en-US" altLang="ja-JP" sz="1400" b="1"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35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350" b="1"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endParaRPr lang="en-US" altLang="ja-JP" sz="1350" b="1"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61" name="テキスト ボックス 20"/>
          <p:cNvSpPr txBox="1"/>
          <p:nvPr/>
        </p:nvSpPr>
        <p:spPr>
          <a:xfrm>
            <a:off x="3718254" y="2494822"/>
            <a:ext cx="1635743" cy="307777"/>
          </a:xfrm>
          <a:prstGeom prst="rect">
            <a:avLst/>
          </a:prstGeom>
          <a:noFill/>
        </p:spPr>
        <p:txBody>
          <a:bodyPr wrap="square" rtlCol="0">
            <a:spAutoFit/>
          </a:bodyPr>
          <a:lstStyle/>
          <a:p>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生徒たちの様子</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2" name="AutoShape 7"/>
          <p:cNvSpPr>
            <a:spLocks noChangeArrowheads="1"/>
          </p:cNvSpPr>
          <p:nvPr/>
        </p:nvSpPr>
        <p:spPr>
          <a:xfrm>
            <a:off x="85932" y="2453755"/>
            <a:ext cx="3030363" cy="3024256"/>
          </a:xfrm>
          <a:prstGeom prst="roundRect">
            <a:avLst>
              <a:gd name="adj" fmla="val 6757"/>
            </a:avLst>
          </a:prstGeom>
          <a:ln w="50800">
            <a:headEnd/>
            <a:tailEnd/>
          </a:ln>
        </p:spPr>
        <p:style>
          <a:lnRef idx="2">
            <a:schemeClr val="accent1"/>
          </a:lnRef>
          <a:fillRef idx="1">
            <a:schemeClr val="lt1"/>
          </a:fillRef>
          <a:effectRef idx="0">
            <a:schemeClr val="accent1"/>
          </a:effectRef>
          <a:fontRef idx="minor">
            <a:schemeClr val="dk1"/>
          </a:fontRef>
        </p:style>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右：生徒会長が取組を</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　　　呼びかけ</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100" b="1" dirty="0">
                <a:solidFill>
                  <a:srgbClr val="000066"/>
                </a:solidFill>
                <a:latin typeface="Meiryo UI" panose="020B0604030504040204" pitchFamily="50" charset="-128"/>
                <a:ea typeface="Meiryo UI" panose="020B0604030504040204" pitchFamily="50" charset="-128"/>
              </a:rPr>
              <a:t>下：提示した動画</a:t>
            </a:r>
            <a:endParaRPr lang="en-US" altLang="ja-JP" sz="1100" b="1" dirty="0">
              <a:solidFill>
                <a:srgbClr val="000066"/>
              </a:solidFill>
              <a:latin typeface="Meiryo UI" panose="020B0604030504040204" pitchFamily="50" charset="-128"/>
              <a:ea typeface="Meiryo UI" panose="020B0604030504040204" pitchFamily="50" charset="-128"/>
            </a:endParaRPr>
          </a:p>
          <a:p>
            <a:pPr fontAlgn="base">
              <a:spcBef>
                <a:spcPct val="0"/>
              </a:spcBef>
              <a:spcAft>
                <a:spcPct val="0"/>
              </a:spcAft>
              <a:buNone/>
              <a:defRPr/>
            </a:pPr>
            <a:endParaRPr lang="en-US" altLang="ja-JP" sz="1100" b="1" dirty="0">
              <a:solidFill>
                <a:srgbClr val="000066"/>
              </a:solidFill>
              <a:latin typeface="Meiryo UI" panose="020B0604030504040204" pitchFamily="50" charset="-128"/>
              <a:ea typeface="Meiryo UI" panose="020B0604030504040204" pitchFamily="50" charset="-128"/>
            </a:endParaRPr>
          </a:p>
        </p:txBody>
      </p:sp>
      <p:sp>
        <p:nvSpPr>
          <p:cNvPr id="1164" name="テキスト ボックス 20"/>
          <p:cNvSpPr txBox="1"/>
          <p:nvPr/>
        </p:nvSpPr>
        <p:spPr>
          <a:xfrm>
            <a:off x="151508" y="2511909"/>
            <a:ext cx="2964787" cy="307777"/>
          </a:xfrm>
          <a:prstGeom prst="rect">
            <a:avLst/>
          </a:prstGeom>
          <a:noFill/>
        </p:spPr>
        <p:txBody>
          <a:bodyPr wrap="square" rtlCol="0">
            <a:spAutoFit/>
          </a:bodyPr>
          <a:lstStyle/>
          <a:p>
            <a:pPr algn="ct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引き出す工夫の写真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5" name="テキスト ボックス 20"/>
          <p:cNvSpPr txBox="1"/>
          <p:nvPr/>
        </p:nvSpPr>
        <p:spPr>
          <a:xfrm>
            <a:off x="6349101" y="2461277"/>
            <a:ext cx="2693925" cy="307777"/>
          </a:xfrm>
          <a:prstGeom prst="rect">
            <a:avLst/>
          </a:prstGeom>
          <a:noFill/>
        </p:spPr>
        <p:txBody>
          <a:bodyPr wrap="square" rtlCol="0">
            <a:spAutoFit/>
          </a:bodyPr>
          <a:lstStyle/>
          <a:p>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繰り返しやすくする工夫の写真</a:t>
            </a:r>
            <a:r>
              <a:rPr lang="en-US" altLang="ja-JP" sz="1400" b="1" dirty="0">
                <a:latin typeface="UD デジタル 教科書体 NK-R" panose="02020400000000000000" pitchFamily="18" charset="-128"/>
                <a:ea typeface="UD デジタル 教科書体 NK-R" panose="02020400000000000000" pitchFamily="18" charset="-128"/>
              </a:rPr>
              <a:t>】</a:t>
            </a:r>
            <a:endParaRPr lang="ja-JP" altLang="en-US" sz="1400" b="1" dirty="0">
              <a:latin typeface="UD デジタル 教科書体 NK-R" panose="02020400000000000000" pitchFamily="18" charset="-128"/>
              <a:ea typeface="UD デジタル 教科書体 NK-R" panose="02020400000000000000" pitchFamily="18" charset="-128"/>
            </a:endParaRPr>
          </a:p>
        </p:txBody>
      </p:sp>
      <p:sp>
        <p:nvSpPr>
          <p:cNvPr id="1166" name="AutoShape 7"/>
          <p:cNvSpPr>
            <a:spLocks noChangeArrowheads="1"/>
          </p:cNvSpPr>
          <p:nvPr/>
        </p:nvSpPr>
        <p:spPr>
          <a:xfrm>
            <a:off x="111463" y="5609937"/>
            <a:ext cx="6322315" cy="1151092"/>
          </a:xfrm>
          <a:prstGeom prst="roundRect">
            <a:avLst>
              <a:gd name="adj" fmla="val 6757"/>
            </a:avLst>
          </a:prstGeom>
          <a:noFill/>
          <a:ln w="50800">
            <a:solidFill>
              <a:srgbClr val="FFCCFF"/>
            </a:solidFill>
            <a:round/>
            <a:headEnd/>
            <a:tailEnd/>
          </a:ln>
        </p:spPr>
        <p:txBody>
          <a:bodyPr wrap="square"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None/>
              <a:defRPr/>
            </a:pP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prstClr val="black"/>
                </a:solidFill>
                <a:latin typeface="UD デジタル 教科書体 NK-R" panose="02020400000000000000" pitchFamily="18" charset="-128"/>
                <a:ea typeface="UD デジタル 教科書体 NK-R" panose="02020400000000000000" pitchFamily="18" charset="-128"/>
              </a:rPr>
              <a:t>成功のポイント</a:t>
            </a:r>
            <a:r>
              <a:rPr lang="en-US" altLang="ja-JP" sz="1400" b="1" dirty="0">
                <a:solidFill>
                  <a:prstClr val="black"/>
                </a:solidFill>
                <a:latin typeface="UD デジタル 教科書体 NK-R" panose="02020400000000000000" pitchFamily="18" charset="-128"/>
                <a:ea typeface="UD デジタル 教科書体 NK-R" panose="02020400000000000000" pitchFamily="18" charset="-128"/>
              </a:rPr>
              <a:t>】</a:t>
            </a:r>
          </a:p>
          <a:p>
            <a:pPr fontAlgn="base">
              <a:spcBef>
                <a:spcPct val="0"/>
              </a:spcBef>
              <a:spcAft>
                <a:spcPct val="0"/>
              </a:spcAft>
              <a:buNone/>
              <a:defRPr/>
            </a:pPr>
            <a:endParaRPr lang="en-US" altLang="ja-JP" sz="1350" dirty="0">
              <a:solidFill>
                <a:prstClr val="black"/>
              </a:solidFill>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buNone/>
              <a:defRPr/>
            </a:pPr>
            <a:r>
              <a:rPr lang="ja-JP" altLang="en-US" sz="1350" dirty="0">
                <a:solidFill>
                  <a:prstClr val="black"/>
                </a:solidFill>
                <a:latin typeface="Meiryo UI" panose="020B0604030504040204" pitchFamily="50" charset="-128"/>
                <a:ea typeface="Meiryo UI" panose="020B0604030504040204" pitchFamily="50" charset="-128"/>
              </a:rPr>
              <a:t>　　　</a:t>
            </a:r>
            <a:endParaRPr lang="en-US" altLang="ja-JP" sz="1350"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350" dirty="0">
                <a:solidFill>
                  <a:prstClr val="black"/>
                </a:solidFill>
                <a:latin typeface="Meiryo UI" panose="020B0604030504040204" pitchFamily="50" charset="-128"/>
                <a:ea typeface="Meiryo UI" panose="020B0604030504040204" pitchFamily="50" charset="-128"/>
              </a:rPr>
              <a:t>　　　　　　　　　　　　　　</a:t>
            </a:r>
            <a:endParaRPr lang="en-US" altLang="ja-JP" sz="1350" dirty="0">
              <a:solidFill>
                <a:prstClr val="black"/>
              </a:solidFill>
              <a:latin typeface="Meiryo UI" panose="020B0604030504040204" pitchFamily="50" charset="-128"/>
              <a:ea typeface="Meiryo UI" panose="020B0604030504040204" pitchFamily="50" charset="-128"/>
            </a:endParaRPr>
          </a:p>
        </p:txBody>
      </p:sp>
      <p:sp>
        <p:nvSpPr>
          <p:cNvPr id="1167" name="テキスト ボックス 3"/>
          <p:cNvSpPr txBox="1"/>
          <p:nvPr/>
        </p:nvSpPr>
        <p:spPr>
          <a:xfrm>
            <a:off x="151508" y="174635"/>
            <a:ext cx="4342230" cy="400110"/>
          </a:xfrm>
          <a:prstGeom prst="rect">
            <a:avLst/>
          </a:prstGeom>
          <a:solidFill>
            <a:schemeClr val="accent4">
              <a:lumMod val="20000"/>
              <a:lumOff val="80000"/>
            </a:schemeClr>
          </a:solidFill>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２分前着席をして、みんなで成績</a:t>
            </a:r>
            <a:r>
              <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rPr>
              <a:t>UP</a:t>
            </a: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a:t>
            </a:r>
          </a:p>
        </p:txBody>
      </p:sp>
      <p:sp>
        <p:nvSpPr>
          <p:cNvPr id="1168" name="テキスト ボックス 4"/>
          <p:cNvSpPr txBox="1"/>
          <p:nvPr/>
        </p:nvSpPr>
        <p:spPr>
          <a:xfrm>
            <a:off x="5163947" y="104239"/>
            <a:ext cx="4098586" cy="830104"/>
          </a:xfrm>
          <a:prstGeom prst="rect">
            <a:avLst/>
          </a:prstGeom>
          <a:noFill/>
        </p:spPr>
        <p:txBody>
          <a:bodyPr wrap="square" rtlCol="0">
            <a:spAutoFit/>
          </a:bodyPr>
          <a:lstStyle/>
          <a:p>
            <a:r>
              <a:rPr lang="ja-JP" altLang="en-US" sz="1600" b="1" dirty="0">
                <a:latin typeface="UD デジタル 教科書体 NK-R" panose="02020400000000000000" pitchFamily="18" charset="-128"/>
                <a:ea typeface="UD デジタル 教科書体 NK-R" panose="02020400000000000000" pitchFamily="18" charset="-128"/>
              </a:rPr>
              <a:t>学校名（吉野川市立鴨島東中学校）　　</a:t>
            </a:r>
            <a:endParaRPr lang="en-US" altLang="ja-JP" sz="1600" b="1" dirty="0">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対象（学校全体・学年・学級・その他）</a:t>
            </a:r>
            <a:endParaRPr lang="en-US" altLang="ja-JP" sz="1600" b="1" dirty="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b="1" dirty="0">
                <a:latin typeface="UD デジタル 教科書体 NK-R" panose="02020400000000000000" pitchFamily="18" charset="-128"/>
                <a:ea typeface="UD デジタル 教科書体 NK-R" panose="02020400000000000000" pitchFamily="18" charset="-128"/>
              </a:rPr>
              <a:t>　</a:t>
            </a:r>
          </a:p>
        </p:txBody>
      </p:sp>
      <p:sp>
        <p:nvSpPr>
          <p:cNvPr id="26" name="Freeform 12"/>
          <p:cNvSpPr/>
          <p:nvPr/>
        </p:nvSpPr>
        <p:spPr>
          <a:xfrm>
            <a:off x="6052699" y="1624244"/>
            <a:ext cx="309425" cy="300892"/>
          </a:xfrm>
          <a:custGeom>
            <a:avLst/>
            <a:gdLst>
              <a:gd name="T0" fmla="*/ 0 w 2269"/>
              <a:gd name="T1" fmla="*/ 2147483520 h 1135"/>
              <a:gd name="T2" fmla="*/ 2147483520 w 2269"/>
              <a:gd name="T3" fmla="*/ 2147483520 h 1135"/>
              <a:gd name="T4" fmla="*/ 2147483520 w 2269"/>
              <a:gd name="T5" fmla="*/ 0 h 1135"/>
              <a:gd name="T6" fmla="*/ 2147483520 w 2269"/>
              <a:gd name="T7" fmla="*/ 2147483520 h 1135"/>
              <a:gd name="T8" fmla="*/ 2147483520 w 2269"/>
              <a:gd name="T9" fmla="*/ 2147483520 h 1135"/>
              <a:gd name="T10" fmla="*/ 2147483520 w 2269"/>
              <a:gd name="T11" fmla="*/ 2147483520 h 1135"/>
              <a:gd name="T12" fmla="*/ 0 w 2269"/>
              <a:gd name="T13" fmla="*/ 2147483520 h 1135"/>
              <a:gd name="T14" fmla="*/ 0 w 2269"/>
              <a:gd name="T15" fmla="*/ 2147483520 h 1135"/>
              <a:gd name="T16" fmla="*/ 0 60000 65536"/>
              <a:gd name="T17" fmla="*/ 0 60000 65536"/>
              <a:gd name="T18" fmla="*/ 0 60000 65536"/>
              <a:gd name="T19" fmla="*/ 0 60000 65536"/>
              <a:gd name="T20" fmla="*/ 0 60000 65536"/>
              <a:gd name="T21" fmla="*/ 0 60000 65536"/>
              <a:gd name="T22" fmla="*/ 0 60000 65536"/>
              <a:gd name="T23" fmla="*/ 0 60000 65536"/>
              <a:gd name="T24" fmla="*/ 0 w 2269"/>
              <a:gd name="T25" fmla="*/ 0 h 1135"/>
              <a:gd name="T26" fmla="*/ 2269 w 2269"/>
              <a:gd name="T27" fmla="*/ 1135 h 1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69" h="1135">
                <a:moveTo>
                  <a:pt x="0" y="284"/>
                </a:moveTo>
                <a:lnTo>
                  <a:pt x="1701" y="284"/>
                </a:lnTo>
                <a:lnTo>
                  <a:pt x="1701" y="0"/>
                </a:lnTo>
                <a:lnTo>
                  <a:pt x="2269" y="567"/>
                </a:lnTo>
                <a:lnTo>
                  <a:pt x="1701" y="1135"/>
                </a:lnTo>
                <a:lnTo>
                  <a:pt x="1701" y="851"/>
                </a:lnTo>
                <a:lnTo>
                  <a:pt x="0" y="851"/>
                </a:lnTo>
                <a:lnTo>
                  <a:pt x="0" y="284"/>
                </a:lnTo>
              </a:path>
            </a:pathLst>
          </a:custGeom>
          <a:solidFill>
            <a:srgbClr val="002060"/>
          </a:solidFill>
          <a:ln w="0">
            <a:solidFill>
              <a:srgbClr val="000000"/>
            </a:solidFill>
            <a:prstDash val="solid"/>
            <a:round/>
            <a:headEnd/>
            <a:tailEnd/>
          </a:ln>
        </p:spPr>
        <p:txBody>
          <a:bodyPr/>
          <a:lstStyle/>
          <a:p>
            <a:pPr fontAlgn="base">
              <a:spcBef>
                <a:spcPct val="0"/>
              </a:spcBef>
              <a:spcAft>
                <a:spcPct val="0"/>
              </a:spcAft>
              <a:defRPr/>
            </a:pPr>
            <a:endParaRPr lang="ja-JP" altLang="en-US" sz="1350">
              <a:solidFill>
                <a:prstClr val="black"/>
              </a:solidFill>
              <a:effectLst>
                <a:outerShdw blurRad="38100" dist="38100" dir="2700000" algn="tl">
                  <a:srgbClr val="000000">
                    <a:alpha val="43137"/>
                  </a:srgbClr>
                </a:outerShdw>
              </a:effectLst>
              <a:latin typeface="UD デジタル 教科書体 NK-R" panose="02020400000000000000" pitchFamily="18" charset="-128"/>
              <a:ea typeface="UD デジタル 教科書体 NK-R" panose="02020400000000000000" pitchFamily="18" charset="-128"/>
            </a:endParaRPr>
          </a:p>
        </p:txBody>
      </p:sp>
      <p:pic>
        <p:nvPicPr>
          <p:cNvPr id="29" name="図 28"/>
          <p:cNvPicPr>
            <a:picLocks noChangeAspect="1"/>
          </p:cNvPicPr>
          <p:nvPr/>
        </p:nvPicPr>
        <p:blipFill>
          <a:blip r:embed="rId3"/>
          <a:stretch>
            <a:fillRect/>
          </a:stretch>
        </p:blipFill>
        <p:spPr>
          <a:xfrm>
            <a:off x="1895080" y="2947274"/>
            <a:ext cx="1134150" cy="856100"/>
          </a:xfrm>
          <a:prstGeom prst="rect">
            <a:avLst/>
          </a:prstGeom>
          <a:ln w="19050" cap="rnd">
            <a:solidFill>
              <a:schemeClr val="accent1"/>
            </a:solidFill>
            <a:bevel/>
          </a:ln>
        </p:spPr>
      </p:pic>
      <p:pic>
        <p:nvPicPr>
          <p:cNvPr id="30" name="図 29"/>
          <p:cNvPicPr>
            <a:picLocks noChangeAspect="1"/>
          </p:cNvPicPr>
          <p:nvPr/>
        </p:nvPicPr>
        <p:blipFill>
          <a:blip r:embed="rId4"/>
          <a:stretch>
            <a:fillRect/>
          </a:stretch>
        </p:blipFill>
        <p:spPr>
          <a:xfrm>
            <a:off x="151508" y="3873647"/>
            <a:ext cx="2888254" cy="1486401"/>
          </a:xfrm>
          <a:prstGeom prst="rect">
            <a:avLst/>
          </a:prstGeom>
          <a:ln w="19050">
            <a:solidFill>
              <a:schemeClr val="accent1"/>
            </a:solidFill>
            <a:bevel/>
          </a:ln>
        </p:spPr>
      </p:pic>
      <p:sp>
        <p:nvSpPr>
          <p:cNvPr id="8" name="正方形/長方形 7"/>
          <p:cNvSpPr/>
          <p:nvPr/>
        </p:nvSpPr>
        <p:spPr>
          <a:xfrm>
            <a:off x="3077651" y="1371308"/>
            <a:ext cx="2951444" cy="861774"/>
          </a:xfrm>
          <a:prstGeom prst="rect">
            <a:avLst/>
          </a:prstGeom>
          <a:noFill/>
        </p:spPr>
        <p:txBody>
          <a:bodyPr wrap="square" lIns="91440" tIns="45720" rIns="91440" bIns="45720">
            <a:spAutoFit/>
          </a:bodyPr>
          <a:lstStyle/>
          <a:p>
            <a:pPr algn="ctr" fontAlgn="base">
              <a:spcBef>
                <a:spcPct val="0"/>
              </a:spcBef>
              <a:spcAft>
                <a:spcPct val="0"/>
              </a:spcAft>
              <a:defRPr/>
            </a:pPr>
            <a:r>
              <a:rPr lang="ja-JP" altLang="en-US"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２分前に着席して</a:t>
            </a:r>
            <a:endParaRPr lang="en-US" altLang="ja-JP"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endParaRPr>
          </a:p>
          <a:p>
            <a:pPr algn="ctr" fontAlgn="base">
              <a:spcBef>
                <a:spcPct val="0"/>
              </a:spcBef>
              <a:spcAft>
                <a:spcPct val="0"/>
              </a:spcAft>
              <a:defRPr/>
            </a:pPr>
            <a:r>
              <a:rPr lang="ja-JP" altLang="en-US" sz="16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教科書とノートを開ける</a:t>
            </a:r>
            <a:endParaRPr lang="en-US" altLang="ja-JP" sz="16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endParaRPr>
          </a:p>
          <a:p>
            <a:pPr algn="ctr" fontAlgn="base">
              <a:spcBef>
                <a:spcPct val="0"/>
              </a:spcBef>
              <a:spcAft>
                <a:spcPct val="0"/>
              </a:spcAft>
              <a:defRPr/>
            </a:pPr>
            <a:r>
              <a:rPr lang="ja-JP" altLang="en-US" sz="14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授業の</a:t>
            </a:r>
            <a:r>
              <a:rPr lang="en-US" altLang="ja-JP" sz="14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a:t>
            </a:r>
            <a:r>
              <a:rPr lang="ja-JP" altLang="en-US" sz="14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めあて</a:t>
            </a:r>
            <a:r>
              <a:rPr lang="en-US" altLang="ja-JP" sz="14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a:t>
            </a:r>
            <a:r>
              <a:rPr lang="ja-JP" altLang="en-US" sz="1400" b="1" cap="none" spc="0" dirty="0">
                <a:ln w="9525">
                  <a:solidFill>
                    <a:schemeClr val="bg1"/>
                  </a:solidFill>
                  <a:prstDash val="solid"/>
                </a:ln>
                <a:solidFill>
                  <a:schemeClr val="tx1">
                    <a:lumMod val="85000"/>
                    <a:lumOff val="15000"/>
                  </a:schemeClr>
                </a:solidFill>
                <a:effectLst>
                  <a:outerShdw dist="38100" dir="2700000" algn="bl" rotWithShape="0">
                    <a:schemeClr val="accent5"/>
                  </a:outerShdw>
                </a:effectLst>
                <a:latin typeface="AR Pゴシック体S" panose="020B0A00000000000000" pitchFamily="50" charset="-128"/>
                <a:ea typeface="AR Pゴシック体S" panose="020B0A00000000000000" pitchFamily="50" charset="-128"/>
              </a:rPr>
              <a:t>も確認する</a:t>
            </a:r>
          </a:p>
        </p:txBody>
      </p:sp>
      <p:sp>
        <p:nvSpPr>
          <p:cNvPr id="33" name="コンテンツ プレースホルダー 2"/>
          <p:cNvSpPr>
            <a:spLocks noGrp="1"/>
          </p:cNvSpPr>
          <p:nvPr>
            <p:ph idx="1"/>
          </p:nvPr>
        </p:nvSpPr>
        <p:spPr>
          <a:xfrm>
            <a:off x="151508" y="3472028"/>
            <a:ext cx="1669556" cy="347899"/>
          </a:xfrm>
          <a:solidFill>
            <a:schemeClr val="accent4">
              <a:lumMod val="20000"/>
              <a:lumOff val="80000"/>
            </a:schemeClr>
          </a:solidFill>
          <a:ln>
            <a:solidFill>
              <a:schemeClr val="accent1"/>
            </a:solidFill>
          </a:ln>
        </p:spPr>
        <p:txBody>
          <a:bodyPr lIns="72000" tIns="36000" rIns="72000" bIns="0">
            <a:normAutofit fontScale="92500"/>
          </a:bodyPr>
          <a:lstStyle/>
          <a:p>
            <a:pPr marL="0" indent="0">
              <a:lnSpc>
                <a:spcPts val="1100"/>
              </a:lnSpc>
              <a:buNone/>
            </a:pPr>
            <a:r>
              <a:rPr kumimoji="1" lang="en-US" altLang="ja-JP" sz="1050" b="1" dirty="0">
                <a:latin typeface="Meiryo UI" panose="020B0604030504040204" pitchFamily="50" charset="-128"/>
                <a:ea typeface="Meiryo UI" panose="020B0604030504040204" pitchFamily="50" charset="-128"/>
              </a:rPr>
              <a:t>2</a:t>
            </a:r>
            <a:r>
              <a:rPr kumimoji="1" lang="ja-JP" altLang="en-US" sz="1050" b="1" dirty="0">
                <a:latin typeface="Meiryo UI" panose="020B0604030504040204" pitchFamily="50" charset="-128"/>
                <a:ea typeface="Meiryo UI" panose="020B0604030504040204" pitchFamily="50" charset="-128"/>
              </a:rPr>
              <a:t>分前に着席できたら　　　　ビー玉を教室の容器に入れる</a:t>
            </a: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1881" y="4371695"/>
            <a:ext cx="1317804" cy="988353"/>
          </a:xfrm>
          <a:prstGeom prst="rect">
            <a:avLst/>
          </a:prstGeom>
          <a:ln w="19050" cap="rnd">
            <a:solidFill>
              <a:srgbClr val="00B050"/>
            </a:solidFill>
            <a:bevel/>
          </a:ln>
        </p:spPr>
      </p:pic>
      <p:sp>
        <p:nvSpPr>
          <p:cNvPr id="37" name="コンテンツ プレースホルダー 2"/>
          <p:cNvSpPr txBox="1">
            <a:spLocks/>
          </p:cNvSpPr>
          <p:nvPr/>
        </p:nvSpPr>
        <p:spPr>
          <a:xfrm>
            <a:off x="4649685" y="4431922"/>
            <a:ext cx="1403014" cy="1046088"/>
          </a:xfrm>
          <a:prstGeom prst="rect">
            <a:avLst/>
          </a:prstGeom>
          <a:ln>
            <a:noFill/>
          </a:ln>
        </p:spPr>
        <p:txBody>
          <a:bodyPr vert="horz" lIns="36000" tIns="108000" rIns="36000" bIns="7200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ts val="700"/>
              </a:lnSpc>
              <a:buFont typeface="Arial" panose="020B0604020202020204" pitchFamily="34" charset="0"/>
              <a:buNone/>
            </a:pPr>
            <a:r>
              <a:rPr lang="ja-JP" altLang="en-US" sz="1100" b="1" dirty="0">
                <a:solidFill>
                  <a:srgbClr val="000066"/>
                </a:solidFill>
                <a:latin typeface="Meiryo UI" panose="020B0604030504040204" pitchFamily="50" charset="-128"/>
                <a:ea typeface="Meiryo UI" panose="020B0604030504040204" pitchFamily="50" charset="-128"/>
              </a:rPr>
              <a:t>上：着席を呼びかける</a:t>
            </a:r>
            <a:endParaRPr lang="en-US" altLang="ja-JP" sz="1100" b="1" dirty="0">
              <a:solidFill>
                <a:srgbClr val="000066"/>
              </a:solidFill>
              <a:latin typeface="Meiryo UI" panose="020B0604030504040204" pitchFamily="50" charset="-128"/>
              <a:ea typeface="Meiryo UI" panose="020B0604030504040204" pitchFamily="50" charset="-128"/>
            </a:endParaRPr>
          </a:p>
          <a:p>
            <a:pPr marL="0" indent="0">
              <a:lnSpc>
                <a:spcPts val="700"/>
              </a:lnSpc>
              <a:buFont typeface="Arial" panose="020B0604020202020204" pitchFamily="34" charset="0"/>
              <a:buNone/>
            </a:pPr>
            <a:r>
              <a:rPr lang="ja-JP" altLang="en-US" sz="1100" b="1" dirty="0">
                <a:solidFill>
                  <a:srgbClr val="000066"/>
                </a:solidFill>
                <a:latin typeface="Meiryo UI" panose="020B0604030504040204" pitchFamily="50" charset="-128"/>
                <a:ea typeface="Meiryo UI" panose="020B0604030504040204" pitchFamily="50" charset="-128"/>
              </a:rPr>
              <a:t>　　　学級委員</a:t>
            </a:r>
            <a:endParaRPr lang="en-US" altLang="ja-JP" sz="1100" b="1" dirty="0">
              <a:solidFill>
                <a:srgbClr val="000066"/>
              </a:solidFill>
              <a:latin typeface="Meiryo UI" panose="020B0604030504040204" pitchFamily="50" charset="-128"/>
              <a:ea typeface="Meiryo UI" panose="020B0604030504040204" pitchFamily="50" charset="-128"/>
            </a:endParaRPr>
          </a:p>
          <a:p>
            <a:pPr marL="0" indent="0">
              <a:lnSpc>
                <a:spcPts val="400"/>
              </a:lnSpc>
              <a:buFont typeface="Arial" panose="020B0604020202020204" pitchFamily="34" charset="0"/>
              <a:buNone/>
            </a:pPr>
            <a:r>
              <a:rPr lang="ja-JP" altLang="en-US" sz="800" b="1" dirty="0">
                <a:solidFill>
                  <a:srgbClr val="000066"/>
                </a:solidFill>
                <a:latin typeface="Meiryo UI" panose="020B0604030504040204" pitchFamily="50" charset="-128"/>
                <a:ea typeface="Meiryo UI" panose="020B0604030504040204" pitchFamily="50" charset="-128"/>
              </a:rPr>
              <a:t>　　　　　　　</a:t>
            </a:r>
            <a:endParaRPr lang="en-US" altLang="ja-JP" sz="800" b="1" dirty="0">
              <a:solidFill>
                <a:srgbClr val="000066"/>
              </a:solidFill>
              <a:latin typeface="Meiryo UI" panose="020B0604030504040204" pitchFamily="50" charset="-128"/>
              <a:ea typeface="Meiryo UI" panose="020B0604030504040204" pitchFamily="50" charset="-128"/>
            </a:endParaRPr>
          </a:p>
          <a:p>
            <a:pPr marL="0" indent="0">
              <a:lnSpc>
                <a:spcPts val="700"/>
              </a:lnSpc>
              <a:buFont typeface="Arial" panose="020B0604020202020204" pitchFamily="34" charset="0"/>
              <a:buNone/>
            </a:pPr>
            <a:r>
              <a:rPr lang="ja-JP" altLang="en-US" sz="1100" b="1" dirty="0">
                <a:solidFill>
                  <a:srgbClr val="000066"/>
                </a:solidFill>
                <a:latin typeface="Meiryo UI" panose="020B0604030504040204" pitchFamily="50" charset="-128"/>
                <a:ea typeface="Meiryo UI" panose="020B0604030504040204" pitchFamily="50" charset="-128"/>
              </a:rPr>
              <a:t>左：結果を記入する</a:t>
            </a:r>
            <a:endParaRPr lang="en-US" altLang="ja-JP" sz="1100" b="1" dirty="0">
              <a:solidFill>
                <a:srgbClr val="000066"/>
              </a:solidFill>
              <a:latin typeface="Meiryo UI" panose="020B0604030504040204" pitchFamily="50" charset="-128"/>
              <a:ea typeface="Meiryo UI" panose="020B0604030504040204" pitchFamily="50" charset="-128"/>
            </a:endParaRPr>
          </a:p>
          <a:p>
            <a:pPr marL="0" indent="0">
              <a:lnSpc>
                <a:spcPts val="700"/>
              </a:lnSpc>
              <a:buFont typeface="Arial" panose="020B0604020202020204" pitchFamily="34" charset="0"/>
              <a:buNone/>
            </a:pPr>
            <a:r>
              <a:rPr lang="ja-JP" altLang="en-US" sz="1100" b="1" dirty="0">
                <a:solidFill>
                  <a:srgbClr val="000066"/>
                </a:solidFill>
                <a:latin typeface="Meiryo UI" panose="020B0604030504040204" pitchFamily="50" charset="-128"/>
                <a:ea typeface="Meiryo UI" panose="020B0604030504040204" pitchFamily="50" charset="-128"/>
              </a:rPr>
              <a:t>　　　生徒会役員</a:t>
            </a:r>
            <a:endParaRPr lang="en-US" altLang="ja-JP" sz="1100" b="1" dirty="0">
              <a:solidFill>
                <a:srgbClr val="000066"/>
              </a:solidFill>
              <a:latin typeface="Meiryo UI" panose="020B0604030504040204" pitchFamily="50" charset="-128"/>
              <a:ea typeface="Meiryo UI" panose="020B0604030504040204" pitchFamily="50" charset="-128"/>
            </a:endParaRPr>
          </a:p>
          <a:p>
            <a:pPr marL="0" indent="0">
              <a:lnSpc>
                <a:spcPct val="100000"/>
              </a:lnSpc>
              <a:buFont typeface="Arial" panose="020B0604020202020204" pitchFamily="34" charset="0"/>
              <a:buNone/>
            </a:pPr>
            <a:endParaRPr lang="ja-JP" altLang="en-US" sz="1100" b="1" dirty="0">
              <a:latin typeface="Meiryo UI" panose="020B0604030504040204" pitchFamily="50" charset="-128"/>
              <a:ea typeface="Meiryo UI" panose="020B0604030504040204" pitchFamily="50" charset="-128"/>
            </a:endParaRPr>
          </a:p>
        </p:txBody>
      </p:sp>
      <p:pic>
        <p:nvPicPr>
          <p:cNvPr id="39" name="図 38"/>
          <p:cNvPicPr>
            <a:picLocks noChangeAspect="1"/>
          </p:cNvPicPr>
          <p:nvPr/>
        </p:nvPicPr>
        <p:blipFill>
          <a:blip r:embed="rId6"/>
          <a:stretch>
            <a:fillRect/>
          </a:stretch>
        </p:blipFill>
        <p:spPr>
          <a:xfrm>
            <a:off x="3340510" y="2869384"/>
            <a:ext cx="2615447" cy="1449616"/>
          </a:xfrm>
          <a:prstGeom prst="rect">
            <a:avLst/>
          </a:prstGeom>
          <a:ln w="19050" cap="rnd">
            <a:solidFill>
              <a:srgbClr val="00B050"/>
            </a:solidFill>
            <a:bevel/>
          </a:ln>
        </p:spPr>
      </p:pic>
      <p:pic>
        <p:nvPicPr>
          <p:cNvPr id="41" name="図 40"/>
          <p:cNvPicPr>
            <a:picLocks noChangeAspect="1"/>
          </p:cNvPicPr>
          <p:nvPr/>
        </p:nvPicPr>
        <p:blipFill rotWithShape="1">
          <a:blip r:embed="rId7"/>
          <a:srcRect l="12108" r="21123" b="30724"/>
          <a:stretch/>
        </p:blipFill>
        <p:spPr>
          <a:xfrm>
            <a:off x="6320289" y="2837571"/>
            <a:ext cx="1132772" cy="869456"/>
          </a:xfrm>
          <a:prstGeom prst="rect">
            <a:avLst/>
          </a:prstGeom>
          <a:ln w="19050" cap="rnd">
            <a:solidFill>
              <a:schemeClr val="accent1"/>
            </a:solidFill>
            <a:bevel/>
          </a:ln>
        </p:spPr>
      </p:pic>
      <p:pic>
        <p:nvPicPr>
          <p:cNvPr id="47" name="図 46"/>
          <p:cNvPicPr>
            <a:picLocks noChangeAspect="1"/>
          </p:cNvPicPr>
          <p:nvPr/>
        </p:nvPicPr>
        <p:blipFill>
          <a:blip r:embed="rId8"/>
          <a:stretch>
            <a:fillRect/>
          </a:stretch>
        </p:blipFill>
        <p:spPr>
          <a:xfrm>
            <a:off x="8048822" y="4569304"/>
            <a:ext cx="943006" cy="841779"/>
          </a:xfrm>
          <a:prstGeom prst="rect">
            <a:avLst/>
          </a:prstGeom>
          <a:ln w="19050" cap="rnd">
            <a:solidFill>
              <a:schemeClr val="accent1"/>
            </a:solidFill>
            <a:bevel/>
          </a:ln>
        </p:spPr>
      </p:pic>
      <p:pic>
        <p:nvPicPr>
          <p:cNvPr id="46" name="図 45"/>
          <p:cNvPicPr>
            <a:picLocks noChangeAspect="1"/>
          </p:cNvPicPr>
          <p:nvPr/>
        </p:nvPicPr>
        <p:blipFill rotWithShape="1">
          <a:blip r:embed="rId9"/>
          <a:srcRect l="16865" t="4510" r="46173" b="35073"/>
          <a:stretch/>
        </p:blipFill>
        <p:spPr>
          <a:xfrm>
            <a:off x="7982584" y="3629045"/>
            <a:ext cx="1075483" cy="877509"/>
          </a:xfrm>
          <a:prstGeom prst="rect">
            <a:avLst/>
          </a:prstGeom>
          <a:ln w="19050" cap="rnd">
            <a:solidFill>
              <a:schemeClr val="accent1"/>
            </a:solidFill>
            <a:bevel/>
          </a:ln>
        </p:spPr>
      </p:pic>
      <p:pic>
        <p:nvPicPr>
          <p:cNvPr id="48" name="図 47"/>
          <p:cNvPicPr>
            <a:picLocks noChangeAspect="1"/>
          </p:cNvPicPr>
          <p:nvPr/>
        </p:nvPicPr>
        <p:blipFill rotWithShape="1">
          <a:blip r:embed="rId10" cstate="hqprint">
            <a:extLst>
              <a:ext uri="{BEBA8EAE-BF5A-486C-A8C5-ECC9F3942E4B}">
                <a14:imgProps xmlns:a14="http://schemas.microsoft.com/office/drawing/2010/main">
                  <a14:imgLayer r:embed="rId11">
                    <a14:imgEffect>
                      <a14:sharpenSoften amount="14000"/>
                    </a14:imgEffect>
                    <a14:imgEffect>
                      <a14:brightnessContrast bright="20000"/>
                    </a14:imgEffect>
                  </a14:imgLayer>
                </a14:imgProps>
              </a:ext>
              <a:ext uri="{28A0092B-C50C-407E-A947-70E740481C1C}">
                <a14:useLocalDpi xmlns:a14="http://schemas.microsoft.com/office/drawing/2010/main" val="0"/>
              </a:ext>
            </a:extLst>
          </a:blip>
          <a:srcRect l="12366" t="28948" r="20941" b="7028"/>
          <a:stretch/>
        </p:blipFill>
        <p:spPr>
          <a:xfrm>
            <a:off x="1505527" y="5686071"/>
            <a:ext cx="1139218" cy="996198"/>
          </a:xfrm>
          <a:prstGeom prst="rect">
            <a:avLst/>
          </a:prstGeom>
        </p:spPr>
      </p:pic>
      <p:sp>
        <p:nvSpPr>
          <p:cNvPr id="49" name="AutoShape 7"/>
          <p:cNvSpPr>
            <a:spLocks noChangeArrowheads="1"/>
          </p:cNvSpPr>
          <p:nvPr/>
        </p:nvSpPr>
        <p:spPr>
          <a:xfrm>
            <a:off x="312449" y="5947887"/>
            <a:ext cx="1074786" cy="766150"/>
          </a:xfrm>
          <a:prstGeom prst="roundRect">
            <a:avLst>
              <a:gd name="adj" fmla="val 6757"/>
            </a:avLst>
          </a:prstGeom>
          <a:noFill/>
          <a:ln w="19050" cap="rnd">
            <a:solidFill>
              <a:srgbClr val="FFCCFF"/>
            </a:solidFill>
            <a:bevel/>
            <a:headEnd/>
            <a:tailEnd/>
          </a:ln>
        </p:spPr>
        <p:txBody>
          <a:bodyPr wrap="square" tIns="36000" bIns="36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buNone/>
              <a:defRPr/>
            </a:pPr>
            <a:r>
              <a:rPr lang="en-US" altLang="ja-JP" sz="1350" b="1" dirty="0">
                <a:solidFill>
                  <a:prstClr val="black"/>
                </a:solidFill>
                <a:latin typeface="UD デジタル 教科書体 NK-R" panose="02020400000000000000" pitchFamily="18" charset="-128"/>
                <a:ea typeface="UD デジタル 教科書体 NK-R" panose="02020400000000000000" pitchFamily="18" charset="-128"/>
              </a:rPr>
              <a:t>【</a:t>
            </a:r>
            <a:r>
              <a:rPr lang="ja-JP" altLang="en-US" sz="1350" b="1" dirty="0">
                <a:solidFill>
                  <a:srgbClr val="FF0000"/>
                </a:solidFill>
                <a:latin typeface="Meiryo UI" panose="020B0604030504040204" pitchFamily="50" charset="-128"/>
                <a:ea typeface="Meiryo UI" panose="020B0604030504040204" pitchFamily="50" charset="-128"/>
              </a:rPr>
              <a:t>見える化</a:t>
            </a:r>
            <a:r>
              <a:rPr lang="en-US" altLang="ja-JP" sz="1350" b="1" dirty="0">
                <a:solidFill>
                  <a:prstClr val="black"/>
                </a:solidFill>
                <a:latin typeface="UD デジタル 教科書体 NK-R" panose="02020400000000000000" pitchFamily="18" charset="-128"/>
                <a:ea typeface="UD デジタル 教科書体 NK-R" panose="02020400000000000000" pitchFamily="18" charset="-128"/>
              </a:rPr>
              <a:t>】</a:t>
            </a:r>
          </a:p>
          <a:p>
            <a:pPr algn="ctr" fontAlgn="base">
              <a:spcBef>
                <a:spcPct val="0"/>
              </a:spcBef>
              <a:spcAft>
                <a:spcPct val="0"/>
              </a:spcAft>
              <a:buNone/>
              <a:defRPr/>
            </a:pPr>
            <a:r>
              <a:rPr lang="ja-JP" altLang="en-US" sz="1350" b="1" dirty="0">
                <a:solidFill>
                  <a:prstClr val="black"/>
                </a:solidFill>
                <a:latin typeface="Meiryo UI" panose="020B0604030504040204" pitchFamily="50" charset="-128"/>
                <a:ea typeface="Meiryo UI" panose="020B0604030504040204" pitchFamily="50" charset="-128"/>
              </a:rPr>
              <a:t>と</a:t>
            </a:r>
            <a:endParaRPr lang="en-US" altLang="ja-JP" sz="1350" b="1"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buNone/>
              <a:defRPr/>
            </a:pPr>
            <a:r>
              <a:rPr lang="en-US" altLang="ja-JP" sz="1350" b="1" dirty="0">
                <a:solidFill>
                  <a:prstClr val="black"/>
                </a:solidFill>
                <a:latin typeface="Meiryo UI" panose="020B0604030504040204" pitchFamily="50" charset="-128"/>
                <a:ea typeface="Meiryo UI" panose="020B0604030504040204" pitchFamily="50" charset="-128"/>
              </a:rPr>
              <a:t>【</a:t>
            </a:r>
            <a:r>
              <a:rPr lang="ja-JP" altLang="en-US" sz="1350" b="1" dirty="0">
                <a:solidFill>
                  <a:srgbClr val="FF0000"/>
                </a:solidFill>
                <a:latin typeface="Meiryo UI" panose="020B0604030504040204" pitchFamily="50" charset="-128"/>
                <a:ea typeface="Meiryo UI" panose="020B0604030504040204" pitchFamily="50" charset="-128"/>
              </a:rPr>
              <a:t>賞 賛</a:t>
            </a:r>
            <a:r>
              <a:rPr lang="en-US" altLang="ja-JP" sz="1350" b="1" dirty="0">
                <a:solidFill>
                  <a:prstClr val="black"/>
                </a:solidFill>
                <a:latin typeface="Meiryo UI" panose="020B0604030504040204" pitchFamily="50" charset="-128"/>
                <a:ea typeface="Meiryo UI" panose="020B0604030504040204" pitchFamily="50" charset="-128"/>
              </a:rPr>
              <a:t>】</a:t>
            </a:r>
            <a:r>
              <a:rPr lang="ja-JP" altLang="en-US" sz="1350" b="1" dirty="0">
                <a:solidFill>
                  <a:prstClr val="black"/>
                </a:solidFill>
                <a:latin typeface="Meiryo UI" panose="020B0604030504040204" pitchFamily="50" charset="-128"/>
                <a:ea typeface="Meiryo UI" panose="020B0604030504040204" pitchFamily="50" charset="-128"/>
              </a:rPr>
              <a:t>　　　　　　　　　　　　　</a:t>
            </a:r>
            <a:endParaRPr lang="en-US" altLang="ja-JP" sz="1350" b="1" dirty="0">
              <a:solidFill>
                <a:prstClr val="black"/>
              </a:solidFill>
              <a:latin typeface="Meiryo UI" panose="020B0604030504040204" pitchFamily="50" charset="-128"/>
              <a:ea typeface="Meiryo UI" panose="020B0604030504040204" pitchFamily="50" charset="-128"/>
            </a:endParaRPr>
          </a:p>
        </p:txBody>
      </p:sp>
      <p:sp>
        <p:nvSpPr>
          <p:cNvPr id="50" name="AutoShape 7"/>
          <p:cNvSpPr>
            <a:spLocks noChangeArrowheads="1"/>
          </p:cNvSpPr>
          <p:nvPr/>
        </p:nvSpPr>
        <p:spPr>
          <a:xfrm>
            <a:off x="2576529" y="5694758"/>
            <a:ext cx="3834417" cy="996197"/>
          </a:xfrm>
          <a:prstGeom prst="roundRect">
            <a:avLst>
              <a:gd name="adj" fmla="val 6757"/>
            </a:avLst>
          </a:prstGeom>
          <a:noFill/>
          <a:ln w="19050" cap="rnd">
            <a:noFill/>
            <a:bevel/>
            <a:headEnd/>
            <a:tailEnd/>
          </a:ln>
        </p:spPr>
        <p:txBody>
          <a:bodyPr wrap="square" lIns="72000" tIns="36000" rIns="72000" bIns="36000" anchor="t"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lnSpc>
                <a:spcPts val="1800"/>
              </a:lnSpc>
              <a:spcBef>
                <a:spcPct val="0"/>
              </a:spcBef>
              <a:spcAft>
                <a:spcPct val="0"/>
              </a:spcAft>
              <a:buNone/>
              <a:defRPr/>
            </a:pPr>
            <a:r>
              <a:rPr lang="ja-JP" altLang="en-US" sz="1350" b="1" dirty="0">
                <a:solidFill>
                  <a:prstClr val="black"/>
                </a:solidFill>
                <a:latin typeface="Meiryo UI" panose="020B0604030504040204" pitchFamily="50" charset="-128"/>
                <a:ea typeface="Meiryo UI" panose="020B0604030504040204" pitchFamily="50" charset="-128"/>
              </a:rPr>
              <a:t>・①誰でもできる、②評価しやすい行動を選択した</a:t>
            </a:r>
            <a:endParaRPr lang="en-US" altLang="ja-JP" sz="1350" b="1" dirty="0">
              <a:solidFill>
                <a:prstClr val="black"/>
              </a:solidFill>
              <a:latin typeface="Meiryo UI" panose="020B0604030504040204" pitchFamily="50" charset="-128"/>
              <a:ea typeface="Meiryo UI" panose="020B0604030504040204" pitchFamily="50" charset="-128"/>
            </a:endParaRPr>
          </a:p>
          <a:p>
            <a:pPr fontAlgn="base">
              <a:lnSpc>
                <a:spcPts val="1800"/>
              </a:lnSpc>
              <a:spcBef>
                <a:spcPct val="0"/>
              </a:spcBef>
              <a:spcAft>
                <a:spcPct val="0"/>
              </a:spcAft>
              <a:buNone/>
              <a:defRPr/>
            </a:pPr>
            <a:r>
              <a:rPr lang="ja-JP" altLang="en-US" sz="1350" b="1">
                <a:solidFill>
                  <a:prstClr val="black"/>
                </a:solidFill>
                <a:latin typeface="Meiryo UI" panose="020B0604030504040204" pitchFamily="50" charset="-128"/>
                <a:ea typeface="Meiryo UI" panose="020B0604030504040204" pitchFamily="50" charset="-128"/>
              </a:rPr>
              <a:t>　ため</a:t>
            </a:r>
            <a:r>
              <a:rPr lang="ja-JP" altLang="en-US" sz="1350" b="1" dirty="0">
                <a:solidFill>
                  <a:prstClr val="black"/>
                </a:solidFill>
                <a:latin typeface="Meiryo UI" panose="020B0604030504040204" pitchFamily="50" charset="-128"/>
                <a:ea typeface="Meiryo UI" panose="020B0604030504040204" pitchFamily="50" charset="-128"/>
              </a:rPr>
              <a:t>、全校での取組が可能となった。</a:t>
            </a:r>
            <a:endParaRPr lang="en-US" altLang="ja-JP" sz="1350" b="1" dirty="0">
              <a:solidFill>
                <a:prstClr val="black"/>
              </a:solidFill>
              <a:latin typeface="Meiryo UI" panose="020B0604030504040204" pitchFamily="50" charset="-128"/>
              <a:ea typeface="Meiryo UI" panose="020B0604030504040204" pitchFamily="50" charset="-128"/>
            </a:endParaRPr>
          </a:p>
          <a:p>
            <a:pPr fontAlgn="base">
              <a:lnSpc>
                <a:spcPts val="1800"/>
              </a:lnSpc>
              <a:spcBef>
                <a:spcPct val="0"/>
              </a:spcBef>
              <a:spcAft>
                <a:spcPct val="0"/>
              </a:spcAft>
              <a:buNone/>
              <a:defRPr/>
            </a:pPr>
            <a:r>
              <a:rPr lang="ja-JP" altLang="en-US" sz="1350" b="1" dirty="0">
                <a:solidFill>
                  <a:prstClr val="black"/>
                </a:solidFill>
                <a:latin typeface="Meiryo UI" panose="020B0604030504040204" pitchFamily="50" charset="-128"/>
                <a:ea typeface="Meiryo UI" panose="020B0604030504040204" pitchFamily="50" charset="-128"/>
              </a:rPr>
              <a:t>・成果がよく見えるため、①教員が賞賛することが</a:t>
            </a:r>
            <a:endParaRPr lang="en-US" altLang="ja-JP" sz="1350" b="1" dirty="0">
              <a:solidFill>
                <a:prstClr val="black"/>
              </a:solidFill>
              <a:latin typeface="Meiryo UI" panose="020B0604030504040204" pitchFamily="50" charset="-128"/>
              <a:ea typeface="Meiryo UI" panose="020B0604030504040204" pitchFamily="50" charset="-128"/>
            </a:endParaRPr>
          </a:p>
          <a:p>
            <a:pPr fontAlgn="base">
              <a:lnSpc>
                <a:spcPts val="1800"/>
              </a:lnSpc>
              <a:spcBef>
                <a:spcPct val="0"/>
              </a:spcBef>
              <a:spcAft>
                <a:spcPct val="0"/>
              </a:spcAft>
              <a:buNone/>
              <a:defRPr/>
            </a:pPr>
            <a:r>
              <a:rPr lang="ja-JP" altLang="en-US" sz="1350" b="1" dirty="0">
                <a:solidFill>
                  <a:prstClr val="black"/>
                </a:solidFill>
                <a:latin typeface="Meiryo UI" panose="020B0604030504040204" pitchFamily="50" charset="-128"/>
                <a:ea typeface="Meiryo UI" panose="020B0604030504040204" pitchFamily="50" charset="-128"/>
              </a:rPr>
              <a:t>　多くなり、②生徒の自尊感情の育成にもつながった。</a:t>
            </a:r>
            <a:endParaRPr lang="en-US" altLang="ja-JP" sz="1350" b="1" dirty="0">
              <a:solidFill>
                <a:prstClr val="black"/>
              </a:solidFill>
              <a:latin typeface="Meiryo UI" panose="020B0604030504040204" pitchFamily="50" charset="-128"/>
              <a:ea typeface="Meiryo UI" panose="020B0604030504040204" pitchFamily="50" charset="-128"/>
            </a:endParaRPr>
          </a:p>
          <a:p>
            <a:pPr fontAlgn="base">
              <a:spcBef>
                <a:spcPct val="0"/>
              </a:spcBef>
              <a:spcAft>
                <a:spcPct val="0"/>
              </a:spcAft>
              <a:buNone/>
              <a:defRPr/>
            </a:pPr>
            <a:r>
              <a:rPr lang="ja-JP" altLang="en-US" sz="1350" b="1" dirty="0">
                <a:solidFill>
                  <a:prstClr val="black"/>
                </a:solidFill>
                <a:latin typeface="Meiryo UI" panose="020B0604030504040204" pitchFamily="50" charset="-128"/>
                <a:ea typeface="Meiryo UI" panose="020B0604030504040204" pitchFamily="50" charset="-128"/>
              </a:rPr>
              <a:t>  　　　　　　　　　　　　</a:t>
            </a:r>
            <a:endParaRPr lang="en-US" altLang="ja-JP" sz="1350" b="1" dirty="0">
              <a:solidFill>
                <a:prstClr val="black"/>
              </a:solidFill>
              <a:latin typeface="Meiryo UI" panose="020B0604030504040204" pitchFamily="50" charset="-128"/>
              <a:ea typeface="Meiryo UI" panose="020B0604030504040204" pitchFamily="50" charset="-128"/>
            </a:endParaRPr>
          </a:p>
        </p:txBody>
      </p:sp>
      <p:sp>
        <p:nvSpPr>
          <p:cNvPr id="35" name="楕円 34">
            <a:extLst>
              <a:ext uri="{FF2B5EF4-FFF2-40B4-BE49-F238E27FC236}">
                <a16:creationId xmlns:a16="http://schemas.microsoft.com/office/drawing/2014/main" id="{2A53DA73-214D-4820-98D6-3881C797E2C1}"/>
              </a:ext>
            </a:extLst>
          </p:cNvPr>
          <p:cNvSpPr/>
          <p:nvPr/>
        </p:nvSpPr>
        <p:spPr>
          <a:xfrm>
            <a:off x="5752613" y="352103"/>
            <a:ext cx="928271" cy="3004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p>
        </p:txBody>
      </p:sp>
    </p:spTree>
    <p:extLst>
      <p:ext uri="{BB962C8B-B14F-4D97-AF65-F5344CB8AC3E}">
        <p14:creationId xmlns:p14="http://schemas.microsoft.com/office/powerpoint/2010/main" val="1261297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90491" y="2997200"/>
            <a:ext cx="3313112" cy="1441451"/>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「どうにか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　　しなければ・・・！」</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とあせってしまう。</a:t>
            </a:r>
          </a:p>
        </p:txBody>
      </p:sp>
      <p:sp>
        <p:nvSpPr>
          <p:cNvPr id="88067" name="Rectangle 3"/>
          <p:cNvSpPr>
            <a:spLocks noChangeArrowheads="1"/>
          </p:cNvSpPr>
          <p:nvPr/>
        </p:nvSpPr>
        <p:spPr bwMode="auto">
          <a:xfrm>
            <a:off x="2120614" y="5498698"/>
            <a:ext cx="4536504" cy="1079500"/>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やる気がなくなったり、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反抗的な言動をとったりする。</a:t>
            </a:r>
          </a:p>
        </p:txBody>
      </p:sp>
      <p:sp>
        <p:nvSpPr>
          <p:cNvPr id="88068" name="Rectangle 4"/>
          <p:cNvSpPr>
            <a:spLocks noChangeArrowheads="1"/>
          </p:cNvSpPr>
          <p:nvPr/>
        </p:nvSpPr>
        <p:spPr bwMode="auto">
          <a:xfrm>
            <a:off x="5700490" y="2997200"/>
            <a:ext cx="3313113" cy="1295400"/>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注意されて嫌になる。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自信がなくなる。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0066"/>
                </a:solidFill>
                <a:effectLst/>
                <a:uLnTx/>
                <a:uFillTx/>
                <a:latin typeface="UD デジタル 教科書体 NK-R" panose="02020400000000000000" pitchFamily="18" charset="-128"/>
                <a:ea typeface="UD デジタル 教科書体 NK-R" panose="02020400000000000000" pitchFamily="18" charset="-128"/>
                <a:cs typeface="+mn-cs"/>
              </a:rPr>
              <a:t>（自尊感情の低下）</a:t>
            </a:r>
          </a:p>
        </p:txBody>
      </p:sp>
      <p:sp>
        <p:nvSpPr>
          <p:cNvPr id="88069" name="Rectangle 5"/>
          <p:cNvSpPr>
            <a:spLocks noChangeArrowheads="1"/>
          </p:cNvSpPr>
          <p:nvPr/>
        </p:nvSpPr>
        <p:spPr bwMode="auto">
          <a:xfrm>
            <a:off x="1690245" y="761150"/>
            <a:ext cx="5759451" cy="987408"/>
          </a:xfrm>
          <a:prstGeom prst="rect">
            <a:avLst/>
          </a:prstGeom>
          <a:solidFill>
            <a:srgbClr val="FFBDBD"/>
          </a:solidFill>
          <a:ln w="9525">
            <a:noFill/>
            <a:miter lim="800000"/>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0"/>
              </a:spcBef>
              <a:spcAft>
                <a:spcPct val="0"/>
              </a:spcAft>
              <a:defRPr/>
            </a:pPr>
            <a:r>
              <a:rPr lang="ja-JP" altLang="en-US" sz="2800" dirty="0">
                <a:solidFill>
                  <a:srgbClr val="000066"/>
                </a:solidFill>
                <a:latin typeface="UD デジタル 教科書体 NK-R" panose="02020400000000000000" pitchFamily="18" charset="-128"/>
                <a:ea typeface="UD デジタル 教科書体 NK-R" panose="02020400000000000000" pitchFamily="18" charset="-128"/>
              </a:rPr>
              <a:t>注意したり、叱ったりすることが多い。</a:t>
            </a:r>
            <a:endParaRPr lang="en-US" altLang="ja-JP" sz="2800" dirty="0">
              <a:solidFill>
                <a:srgbClr val="000066"/>
              </a:solidFill>
              <a:latin typeface="UD デジタル 教科書体 NK-R" panose="02020400000000000000" pitchFamily="18" charset="-128"/>
              <a:ea typeface="UD デジタル 教科書体 NK-R" panose="02020400000000000000" pitchFamily="18" charset="-128"/>
            </a:endParaRPr>
          </a:p>
          <a:p>
            <a:pPr algn="ctr" eaLnBrk="1" fontAlgn="base" hangingPunct="1">
              <a:spcBef>
                <a:spcPct val="0"/>
              </a:spcBef>
              <a:spcAft>
                <a:spcPct val="0"/>
              </a:spcAft>
              <a:defRPr/>
            </a:pPr>
            <a:r>
              <a:rPr lang="ja-JP" altLang="en-US" sz="2800" dirty="0">
                <a:solidFill>
                  <a:srgbClr val="000066"/>
                </a:solidFill>
                <a:latin typeface="UD デジタル 教科書体 NK-R" panose="02020400000000000000" pitchFamily="18" charset="-128"/>
                <a:ea typeface="UD デジタル 教科書体 NK-R" panose="02020400000000000000" pitchFamily="18" charset="-128"/>
              </a:rPr>
              <a:t>「わからない」「できない」事が多い。</a:t>
            </a:r>
          </a:p>
        </p:txBody>
      </p:sp>
      <p:sp>
        <p:nvSpPr>
          <p:cNvPr id="88070" name="AutoShape 6"/>
          <p:cNvSpPr>
            <a:spLocks noChangeArrowheads="1"/>
          </p:cNvSpPr>
          <p:nvPr/>
        </p:nvSpPr>
        <p:spPr bwMode="auto">
          <a:xfrm rot="14113811">
            <a:off x="1558267" y="1828127"/>
            <a:ext cx="1507613" cy="1655719"/>
          </a:xfrm>
          <a:custGeom>
            <a:avLst/>
            <a:gdLst>
              <a:gd name="T0" fmla="*/ 951733 w 21600"/>
              <a:gd name="T1" fmla="*/ 311609 h 21600"/>
              <a:gd name="T2" fmla="*/ 722585 w 21600"/>
              <a:gd name="T3" fmla="*/ 223622 h 21600"/>
              <a:gd name="T4" fmla="*/ 727859 w 21600"/>
              <a:gd name="T5" fmla="*/ 443936 h 21600"/>
              <a:gd name="T6" fmla="*/ 1134071 w 21600"/>
              <a:gd name="T7" fmla="*/ 576263 h 21600"/>
              <a:gd name="T8" fmla="*/ 882055 w 21600"/>
              <a:gd name="T9" fmla="*/ 864394 h 21600"/>
              <a:gd name="T10" fmla="*/ 630039 w 21600"/>
              <a:gd name="T11" fmla="*/ 5762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463" name="Text Box 7"/>
          <p:cNvSpPr txBox="1">
            <a:spLocks noChangeArrowheads="1"/>
          </p:cNvSpPr>
          <p:nvPr/>
        </p:nvSpPr>
        <p:spPr bwMode="auto">
          <a:xfrm>
            <a:off x="251520" y="20786"/>
            <a:ext cx="76899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solidFill>
                  <a:prstClr val="black"/>
                </a:solidFill>
                <a:latin typeface="UD デジタル 教科書体 NK-R" panose="02020400000000000000" pitchFamily="18" charset="-128"/>
                <a:ea typeface="UD デジタル 教科書体 NK-R" panose="02020400000000000000" pitchFamily="18" charset="-128"/>
              </a:rPr>
              <a:t>困った</a:t>
            </a: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行動</a:t>
            </a:r>
            <a:r>
              <a:rPr kumimoji="1" lang="ja-JP" altLang="en-US" sz="4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ばかりに</a:t>
            </a: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目を向けると</a:t>
            </a:r>
            <a:r>
              <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sp>
        <p:nvSpPr>
          <p:cNvPr id="88072" name="AutoShape 8"/>
          <p:cNvSpPr>
            <a:spLocks noChangeArrowheads="1"/>
          </p:cNvSpPr>
          <p:nvPr/>
        </p:nvSpPr>
        <p:spPr bwMode="auto">
          <a:xfrm rot="9378003">
            <a:off x="1316680" y="3825656"/>
            <a:ext cx="1456093" cy="1921411"/>
          </a:xfrm>
          <a:custGeom>
            <a:avLst/>
            <a:gdLst>
              <a:gd name="T0" fmla="*/ 953040 w 21600"/>
              <a:gd name="T1" fmla="*/ 432315 h 21600"/>
              <a:gd name="T2" fmla="*/ 726039 w 21600"/>
              <a:gd name="T3" fmla="*/ 311291 h 21600"/>
              <a:gd name="T4" fmla="*/ 728512 w 21600"/>
              <a:gd name="T5" fmla="*/ 612239 h 21600"/>
              <a:gd name="T6" fmla="*/ 1134071 w 21600"/>
              <a:gd name="T7" fmla="*/ 792163 h 21600"/>
              <a:gd name="T8" fmla="*/ 882055 w 21600"/>
              <a:gd name="T9" fmla="*/ 1188244 h 21600"/>
              <a:gd name="T10" fmla="*/ 630039 w 21600"/>
              <a:gd name="T11" fmla="*/ 7921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70"/>
                  <a:pt x="15371" y="7445"/>
                  <a:pt x="13971" y="6429"/>
                </a:cubicBezTo>
                <a:lnTo>
                  <a:pt x="17143" y="2059"/>
                </a:lnTo>
                <a:cubicBezTo>
                  <a:pt x="19942" y="4090"/>
                  <a:pt x="21599" y="7340"/>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8073" name="AutoShape 9"/>
          <p:cNvSpPr>
            <a:spLocks noChangeArrowheads="1"/>
          </p:cNvSpPr>
          <p:nvPr/>
        </p:nvSpPr>
        <p:spPr bwMode="auto">
          <a:xfrm rot="-1339629">
            <a:off x="5535361" y="1928706"/>
            <a:ext cx="1656905" cy="1546599"/>
          </a:xfrm>
          <a:custGeom>
            <a:avLst/>
            <a:gdLst>
              <a:gd name="T0" fmla="*/ 951732 w 21600"/>
              <a:gd name="T1" fmla="*/ 330923 h 21600"/>
              <a:gd name="T2" fmla="*/ 722584 w 21600"/>
              <a:gd name="T3" fmla="*/ 237483 h 21600"/>
              <a:gd name="T4" fmla="*/ 727858 w 21600"/>
              <a:gd name="T5" fmla="*/ 471452 h 21600"/>
              <a:gd name="T6" fmla="*/ 1134070 w 21600"/>
              <a:gd name="T7" fmla="*/ 611982 h 21600"/>
              <a:gd name="T8" fmla="*/ 882054 w 21600"/>
              <a:gd name="T9" fmla="*/ 917972 h 21600"/>
              <a:gd name="T10" fmla="*/ 630039 w 21600"/>
              <a:gd name="T11" fmla="*/ 61198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8074" name="AutoShape 10"/>
          <p:cNvSpPr>
            <a:spLocks noChangeArrowheads="1"/>
          </p:cNvSpPr>
          <p:nvPr/>
        </p:nvSpPr>
        <p:spPr bwMode="auto">
          <a:xfrm rot="1735962">
            <a:off x="5871236" y="3985873"/>
            <a:ext cx="1416629" cy="1688349"/>
          </a:xfrm>
          <a:custGeom>
            <a:avLst/>
            <a:gdLst>
              <a:gd name="T0" fmla="*/ 951732 w 21600"/>
              <a:gd name="T1" fmla="*/ 392730 h 21600"/>
              <a:gd name="T2" fmla="*/ 722584 w 21600"/>
              <a:gd name="T3" fmla="*/ 281837 h 21600"/>
              <a:gd name="T4" fmla="*/ 727858 w 21600"/>
              <a:gd name="T5" fmla="*/ 559505 h 21600"/>
              <a:gd name="T6" fmla="*/ 1134070 w 21600"/>
              <a:gd name="T7" fmla="*/ 726281 h 21600"/>
              <a:gd name="T8" fmla="*/ 882054 w 21600"/>
              <a:gd name="T9" fmla="*/ 1089421 h 21600"/>
              <a:gd name="T10" fmla="*/ 630039 w 21600"/>
              <a:gd name="T11" fmla="*/ 72628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9049"/>
                  <a:pt x="15350" y="7406"/>
                  <a:pt x="13922" y="6394"/>
                </a:cubicBezTo>
                <a:lnTo>
                  <a:pt x="17044" y="1988"/>
                </a:lnTo>
                <a:cubicBezTo>
                  <a:pt x="19901" y="4013"/>
                  <a:pt x="21599" y="7298"/>
                  <a:pt x="21600" y="10799"/>
                </a:cubicBezTo>
                <a:lnTo>
                  <a:pt x="21600" y="10800"/>
                </a:lnTo>
                <a:lnTo>
                  <a:pt x="24300" y="10800"/>
                </a:lnTo>
                <a:lnTo>
                  <a:pt x="18900" y="16200"/>
                </a:lnTo>
                <a:lnTo>
                  <a:pt x="13500" y="10800"/>
                </a:lnTo>
                <a:lnTo>
                  <a:pt x="16200" y="10800"/>
                </a:lnTo>
                <a:close/>
              </a:path>
            </a:pathLst>
          </a:custGeom>
          <a:solidFill>
            <a:srgbClr val="00CC0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8" name="Oval 10"/>
          <p:cNvSpPr>
            <a:spLocks noChangeArrowheads="1"/>
          </p:cNvSpPr>
          <p:nvPr/>
        </p:nvSpPr>
        <p:spPr bwMode="auto">
          <a:xfrm>
            <a:off x="3581290" y="2403549"/>
            <a:ext cx="1947391" cy="1667778"/>
          </a:xfrm>
          <a:prstGeom prst="donut">
            <a:avLst/>
          </a:prstGeom>
          <a:solidFill>
            <a:srgbClr val="81C9FF"/>
          </a:solidFill>
          <a:ln w="9525">
            <a:noFill/>
            <a:round/>
            <a:headEnd/>
            <a:tailEnd/>
          </a:ln>
        </p:spPr>
        <p:txBody>
          <a:bodyPr wrap="none" anchor="ctr"/>
          <a:lstStyle>
            <a:lvl1pPr eaLnBrk="0" hangingPunct="0">
              <a:defRPr kumimoji="1" sz="4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4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4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4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4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4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マイナスの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UD デジタル 教科書体 NK-R" panose="02020400000000000000" pitchFamily="18" charset="-128"/>
                <a:ea typeface="UD デジタル 教科書体 NK-R" panose="02020400000000000000" pitchFamily="18" charset="-128"/>
                <a:cs typeface="メイリオ" panose="020B0604030504040204" pitchFamily="50" charset="-128"/>
              </a:rPr>
              <a:t>サイクル</a:t>
            </a:r>
          </a:p>
        </p:txBody>
      </p:sp>
      <p:sp>
        <p:nvSpPr>
          <p:cNvPr id="2" name="テキスト ボックス 1"/>
          <p:cNvSpPr txBox="1"/>
          <p:nvPr/>
        </p:nvSpPr>
        <p:spPr>
          <a:xfrm>
            <a:off x="92756" y="2603707"/>
            <a:ext cx="181609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さらに強く！</a:t>
            </a: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9696" y="1434079"/>
            <a:ext cx="1649436" cy="1451504"/>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7146" y="4187717"/>
            <a:ext cx="1258884" cy="1258884"/>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2826" y="5034950"/>
            <a:ext cx="1967846" cy="1561978"/>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10" y="1306470"/>
            <a:ext cx="1420825" cy="1250327"/>
          </a:xfrm>
          <a:prstGeom prst="rect">
            <a:avLst/>
          </a:prstGeom>
        </p:spPr>
      </p:pic>
      <p:sp>
        <p:nvSpPr>
          <p:cNvPr id="6" name="スライド番号プレースホルダー 5">
            <a:extLst>
              <a:ext uri="{FF2B5EF4-FFF2-40B4-BE49-F238E27FC236}">
                <a16:creationId xmlns:a16="http://schemas.microsoft.com/office/drawing/2014/main" id="{164122BC-ECF9-35D7-1C68-C9A7E69F5DA2}"/>
              </a:ext>
            </a:extLst>
          </p:cNvPr>
          <p:cNvSpPr>
            <a:spLocks noGrp="1"/>
          </p:cNvSpPr>
          <p:nvPr>
            <p:ph type="sldNum" sz="quarter" idx="12"/>
          </p:nvPr>
        </p:nvSpPr>
        <p:spPr>
          <a:xfrm>
            <a:off x="6541056" y="6472089"/>
            <a:ext cx="2133600" cy="365125"/>
          </a:xfrm>
        </p:spPr>
        <p:txBody>
          <a:bodyPr/>
          <a:lstStyle/>
          <a:p>
            <a:fld id="{D2D8002D-B5B0-4BAC-B1F6-782DDCCE6D9C}" type="slidenum">
              <a:rPr lang="ja-JP" altLang="en-US" smtClean="0">
                <a:solidFill>
                  <a:prstClr val="black">
                    <a:tint val="75000"/>
                  </a:prstClr>
                </a:solidFill>
              </a:rPr>
              <a:pPr/>
              <a:t>6</a:t>
            </a:fld>
            <a:endParaRPr lang="ja-JP" altLang="en-US">
              <a:solidFill>
                <a:prstClr val="black">
                  <a:tint val="75000"/>
                </a:prstClr>
              </a:solidFill>
            </a:endParaRPr>
          </a:p>
        </p:txBody>
      </p:sp>
    </p:spTree>
    <p:extLst>
      <p:ext uri="{BB962C8B-B14F-4D97-AF65-F5344CB8AC3E}">
        <p14:creationId xmlns:p14="http://schemas.microsoft.com/office/powerpoint/2010/main" val="62504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73"/>
                                        </p:tgtEl>
                                        <p:attrNameLst>
                                          <p:attrName>style.visibility</p:attrName>
                                        </p:attrNameLst>
                                      </p:cBhvr>
                                      <p:to>
                                        <p:strVal val="visible"/>
                                      </p:to>
                                    </p:set>
                                    <p:animEffect transition="in" filter="fade">
                                      <p:cBhvr>
                                        <p:cTn id="7" dur="500"/>
                                        <p:tgtEl>
                                          <p:spTgt spid="880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8"/>
                                        </p:tgtEl>
                                        <p:attrNameLst>
                                          <p:attrName>style.visibility</p:attrName>
                                        </p:attrNameLst>
                                      </p:cBhvr>
                                      <p:to>
                                        <p:strVal val="visible"/>
                                      </p:to>
                                    </p:set>
                                    <p:animEffect transition="in" filter="fade">
                                      <p:cBhvr>
                                        <p:cTn id="10" dur="500"/>
                                        <p:tgtEl>
                                          <p:spTgt spid="88068"/>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8074"/>
                                        </p:tgtEl>
                                        <p:attrNameLst>
                                          <p:attrName>style.visibility</p:attrName>
                                        </p:attrNameLst>
                                      </p:cBhvr>
                                      <p:to>
                                        <p:strVal val="visible"/>
                                      </p:to>
                                    </p:set>
                                    <p:animEffect transition="in" filter="fade">
                                      <p:cBhvr>
                                        <p:cTn id="18" dur="500"/>
                                        <p:tgtEl>
                                          <p:spTgt spid="880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8067"/>
                                        </p:tgtEl>
                                        <p:attrNameLst>
                                          <p:attrName>style.visibility</p:attrName>
                                        </p:attrNameLst>
                                      </p:cBhvr>
                                      <p:to>
                                        <p:strVal val="visible"/>
                                      </p:to>
                                    </p:set>
                                    <p:animEffect transition="in" filter="fade">
                                      <p:cBhvr>
                                        <p:cTn id="21" dur="500"/>
                                        <p:tgtEl>
                                          <p:spTgt spid="88067"/>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8072"/>
                                        </p:tgtEl>
                                        <p:attrNameLst>
                                          <p:attrName>style.visibility</p:attrName>
                                        </p:attrNameLst>
                                      </p:cBhvr>
                                      <p:to>
                                        <p:strVal val="visible"/>
                                      </p:to>
                                    </p:set>
                                    <p:animEffect transition="in" filter="fade">
                                      <p:cBhvr>
                                        <p:cTn id="29" dur="500"/>
                                        <p:tgtEl>
                                          <p:spTgt spid="8807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8066"/>
                                        </p:tgtEl>
                                        <p:attrNameLst>
                                          <p:attrName>style.visibility</p:attrName>
                                        </p:attrNameLst>
                                      </p:cBhvr>
                                      <p:to>
                                        <p:strVal val="visible"/>
                                      </p:to>
                                    </p:set>
                                    <p:animEffect transition="in" filter="fade">
                                      <p:cBhvr>
                                        <p:cTn id="32" dur="500"/>
                                        <p:tgtEl>
                                          <p:spTgt spid="88066"/>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8070"/>
                                        </p:tgtEl>
                                        <p:attrNameLst>
                                          <p:attrName>style.visibility</p:attrName>
                                        </p:attrNameLst>
                                      </p:cBhvr>
                                      <p:to>
                                        <p:strVal val="visible"/>
                                      </p:to>
                                    </p:set>
                                    <p:animEffect transition="in" filter="fade">
                                      <p:cBhvr>
                                        <p:cTn id="43" dur="500"/>
                                        <p:tgtEl>
                                          <p:spTgt spid="88070"/>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p:bldP spid="88067" grpId="0" animBg="1"/>
      <p:bldP spid="88068" grpId="0" animBg="1"/>
      <p:bldP spid="88070" grpId="0" animBg="1"/>
      <p:bldP spid="88072" grpId="0" animBg="1"/>
      <p:bldP spid="88073" grpId="0" animBg="1"/>
      <p:bldP spid="88074" grpId="0" animBg="1"/>
      <p:bldP spid="1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学級崩壊のイラスト（中学校・高校）">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3" y="2598738"/>
            <a:ext cx="3481387"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授業中の学生のイラスト">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650" y="2790825"/>
            <a:ext cx="359727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8" name="タイトル 2"/>
          <p:cNvSpPr>
            <a:spLocks noGrp="1"/>
          </p:cNvSpPr>
          <p:nvPr>
            <p:ph type="title"/>
          </p:nvPr>
        </p:nvSpPr>
        <p:spPr>
          <a:xfrm>
            <a:off x="542132" y="1104168"/>
            <a:ext cx="7886700" cy="1325563"/>
          </a:xfrm>
        </p:spPr>
        <p:txBody>
          <a:bodyPr/>
          <a:lstStyle/>
          <a:p>
            <a:pPr eaLnBrk="1" hangingPunct="1"/>
            <a:r>
              <a:rPr lang="ja-JP" altLang="en-US" dirty="0">
                <a:latin typeface="UD デジタル 教科書体 NK-R" panose="02020400000000000000" pitchFamily="18" charset="-128"/>
                <a:ea typeface="UD デジタル 教科書体 NK-R" panose="02020400000000000000" pitchFamily="18" charset="-128"/>
              </a:rPr>
              <a:t>望ましい行動</a:t>
            </a:r>
            <a:r>
              <a:rPr lang="ja-JP" altLang="en-US" sz="4000" dirty="0">
                <a:solidFill>
                  <a:schemeClr val="tx1"/>
                </a:solidFill>
                <a:latin typeface="UD デジタル 教科書体 NK-R" panose="02020400000000000000" pitchFamily="18" charset="-128"/>
                <a:ea typeface="UD デジタル 教科書体 NK-R" panose="02020400000000000000" pitchFamily="18" charset="-128"/>
              </a:rPr>
              <a:t>と</a:t>
            </a:r>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困った行動</a:t>
            </a:r>
            <a:r>
              <a:rPr lang="ja-JP" altLang="en-US" sz="4000" dirty="0">
                <a:solidFill>
                  <a:schemeClr val="tx1"/>
                </a:solidFill>
                <a:latin typeface="UD デジタル 教科書体 NK-R" panose="02020400000000000000" pitchFamily="18" charset="-128"/>
                <a:ea typeface="UD デジタル 教科書体 NK-R" panose="02020400000000000000" pitchFamily="18" charset="-128"/>
              </a:rPr>
              <a:t>は</a:t>
            </a:r>
            <a:br>
              <a:rPr lang="en-US" altLang="ja-JP" sz="400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同時にはできない</a:t>
            </a:r>
          </a:p>
        </p:txBody>
      </p:sp>
      <p:sp>
        <p:nvSpPr>
          <p:cNvPr id="349189" name="テキスト ボックス 11"/>
          <p:cNvSpPr txBox="1">
            <a:spLocks noChangeArrowheads="1"/>
          </p:cNvSpPr>
          <p:nvPr/>
        </p:nvSpPr>
        <p:spPr bwMode="auto">
          <a:xfrm>
            <a:off x="628650" y="5680075"/>
            <a:ext cx="8004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panose="020B0604020202020204" pitchFamily="34" charset="0"/>
              <a:buChar char="•"/>
              <a:defRPr kumimoji="1" sz="2800">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1pPr>
            <a:lvl2pPr marL="742950" indent="-285750" defTabSz="457200">
              <a:lnSpc>
                <a:spcPct val="90000"/>
              </a:lnSpc>
              <a:spcBef>
                <a:spcPts val="500"/>
              </a:spcBef>
              <a:buFont typeface="Arial" panose="020B0604020202020204" pitchFamily="34" charset="0"/>
              <a:buChar char="•"/>
              <a:defRPr kumimoji="1" sz="2400">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2pPr>
            <a:lvl3pPr marL="1143000" indent="-228600" defTabSz="457200">
              <a:lnSpc>
                <a:spcPct val="90000"/>
              </a:lnSpc>
              <a:spcBef>
                <a:spcPts val="500"/>
              </a:spcBef>
              <a:buFont typeface="Arial" panose="020B0604020202020204" pitchFamily="34" charset="0"/>
              <a:buChar char="•"/>
              <a:defRPr kumimoji="1" sz="2000">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3pPr>
            <a:lvl4pPr marL="1600200" indent="-228600" defTabSz="457200">
              <a:lnSpc>
                <a:spcPct val="90000"/>
              </a:lnSpc>
              <a:spcBef>
                <a:spcPts val="500"/>
              </a:spcBef>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4pPr>
            <a:lvl5pPr marL="2057400" indent="-228600" defTabSz="457200">
              <a:lnSpc>
                <a:spcPct val="90000"/>
              </a:lnSpc>
              <a:spcBef>
                <a:spcPts val="500"/>
              </a:spcBef>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Meiryo UI" panose="020B0604030504040204" pitchFamily="50" charset="-128"/>
                <a:ea typeface="メイリオ" panose="020B0604030504040204" pitchFamily="50" charset="-128"/>
                <a:cs typeface="メイリオ" panose="020B0604030504040204" pitchFamily="50" charset="-128"/>
              </a:defRPr>
            </a:lvl9pPr>
          </a:lstStyle>
          <a:p>
            <a:pPr fontAlgn="base">
              <a:lnSpc>
                <a:spcPct val="100000"/>
              </a:lnSpc>
              <a:spcBef>
                <a:spcPct val="0"/>
              </a:spcBef>
              <a:spcAft>
                <a:spcPct val="0"/>
              </a:spcAft>
              <a:buFontTx/>
              <a:buNone/>
            </a:pP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体は一つなので、同時にできるのはどちらか片方だけ</a:t>
            </a:r>
            <a:endParaRPr lang="en-US" altLang="ja-JP"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3" name="上下矢印 12"/>
          <p:cNvSpPr/>
          <p:nvPr/>
        </p:nvSpPr>
        <p:spPr>
          <a:xfrm rot="5400000">
            <a:off x="4250532" y="3471068"/>
            <a:ext cx="469900" cy="10144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ja-JP" altLang="en-US">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96842089-FA15-4932-8994-33CBEE81BA37}"/>
              </a:ext>
            </a:extLst>
          </p:cNvPr>
          <p:cNvSpPr/>
          <p:nvPr/>
        </p:nvSpPr>
        <p:spPr>
          <a:xfrm>
            <a:off x="-11909" y="-30619"/>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ＰＢＳにおける重要な考え方</a:t>
            </a:r>
          </a:p>
        </p:txBody>
      </p:sp>
      <p:sp>
        <p:nvSpPr>
          <p:cNvPr id="8" name="スライド番号プレースホルダー 7">
            <a:extLst>
              <a:ext uri="{FF2B5EF4-FFF2-40B4-BE49-F238E27FC236}">
                <a16:creationId xmlns:a16="http://schemas.microsoft.com/office/drawing/2014/main" id="{8034C8F1-2617-4C42-9CB3-C66C10B0248F}"/>
              </a:ext>
            </a:extLst>
          </p:cNvPr>
          <p:cNvSpPr>
            <a:spLocks noGrp="1"/>
          </p:cNvSpPr>
          <p:nvPr>
            <p:ph type="sldNum" sz="quarter" idx="12"/>
          </p:nvPr>
        </p:nvSpPr>
        <p:spPr>
          <a:xfrm>
            <a:off x="6553200" y="6356350"/>
            <a:ext cx="2133600" cy="365125"/>
          </a:xfrm>
        </p:spPr>
        <p:txBody>
          <a:bodyPr/>
          <a:lstStyle/>
          <a:p>
            <a:pPr>
              <a:defRPr/>
            </a:pPr>
            <a:fld id="{FF29CA8A-7A1A-416A-A4AE-3A9F387F8DC8}" type="slidenum">
              <a:rPr lang="ja-JP" altLang="en-US" smtClean="0">
                <a:solidFill>
                  <a:prstClr val="black">
                    <a:tint val="75000"/>
                  </a:prstClr>
                </a:solidFill>
              </a:rPr>
              <a:pPr>
                <a:defRPr/>
              </a:pPr>
              <a:t>7</a:t>
            </a:fld>
            <a:endParaRPr lang="ja-JP" altLang="en-US" dirty="0">
              <a:solidFill>
                <a:prstClr val="black">
                  <a:tint val="75000"/>
                </a:prstClr>
              </a:solidFill>
            </a:endParaRPr>
          </a:p>
        </p:txBody>
      </p:sp>
    </p:spTree>
    <p:extLst>
      <p:ext uri="{BB962C8B-B14F-4D97-AF65-F5344CB8AC3E}">
        <p14:creationId xmlns:p14="http://schemas.microsoft.com/office/powerpoint/2010/main" val="390402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コンテンツ プレースホルダー 2"/>
          <p:cNvSpPr>
            <a:spLocks noGrp="1"/>
          </p:cNvSpPr>
          <p:nvPr>
            <p:ph idx="1"/>
          </p:nvPr>
        </p:nvSpPr>
        <p:spPr>
          <a:xfrm>
            <a:off x="181556" y="1150769"/>
            <a:ext cx="9130820" cy="2546695"/>
          </a:xfrm>
        </p:spPr>
        <p:txBody>
          <a:bodyPr>
            <a:normAutofit/>
          </a:bodyPr>
          <a:lstStyle/>
          <a:p>
            <a:pPr marL="0" indent="0">
              <a:buNone/>
            </a:pPr>
            <a:r>
              <a:rPr lang="ja-JP" altLang="en-US" dirty="0">
                <a:latin typeface="UD デジタル 教科書体 NK-R" panose="02020400000000000000" pitchFamily="18" charset="-128"/>
                <a:ea typeface="UD デジタル 教科書体 NK-R" panose="02020400000000000000" pitchFamily="18" charset="-128"/>
              </a:rPr>
              <a:t>　</a:t>
            </a:r>
            <a:r>
              <a:rPr lang="ja-JP" altLang="en-US" sz="3200" dirty="0">
                <a:latin typeface="UD デジタル 教科書体 NK-R" panose="02020400000000000000" pitchFamily="18" charset="-128"/>
                <a:ea typeface="UD デジタル 教科書体 NK-R" panose="02020400000000000000" pitchFamily="18" charset="-128"/>
              </a:rPr>
              <a:t>困った行動への事後的対応だけでなく</a:t>
            </a:r>
            <a:endParaRPr lang="en-US" altLang="ja-JP" sz="32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b="1" dirty="0">
                <a:solidFill>
                  <a:srgbClr val="0000FF"/>
                </a:solidFill>
                <a:latin typeface="UD デジタル 教科書体 NK-R" panose="02020400000000000000" pitchFamily="18" charset="-128"/>
                <a:ea typeface="UD デジタル 教科書体 NK-R" panose="02020400000000000000" pitchFamily="18" charset="-128"/>
              </a:rPr>
              <a:t>　　➔</a:t>
            </a:r>
            <a:r>
              <a:rPr lang="ja-JP" altLang="en-US" sz="4000" b="1" dirty="0">
                <a:solidFill>
                  <a:srgbClr val="0000FF"/>
                </a:solidFill>
                <a:latin typeface="UD デジタル 教科書体 NK-R" panose="02020400000000000000" pitchFamily="18" charset="-128"/>
                <a:ea typeface="UD デジタル 教科書体 NK-R" panose="02020400000000000000" pitchFamily="18" charset="-128"/>
              </a:rPr>
              <a:t>望ましい行動を増やすアプロ</a:t>
            </a:r>
            <a:r>
              <a:rPr lang="en-US" altLang="ja-JP" sz="4000" b="1" dirty="0">
                <a:solidFill>
                  <a:srgbClr val="0000FF"/>
                </a:solidFill>
                <a:latin typeface="UD デジタル 教科書体 NK-R" panose="02020400000000000000" pitchFamily="18" charset="-128"/>
                <a:ea typeface="UD デジタル 教科書体 NK-R" panose="02020400000000000000" pitchFamily="18" charset="-128"/>
              </a:rPr>
              <a:t>―</a:t>
            </a:r>
            <a:r>
              <a:rPr lang="ja-JP" altLang="en-US" sz="4000" b="1" dirty="0">
                <a:solidFill>
                  <a:srgbClr val="0000FF"/>
                </a:solidFill>
                <a:latin typeface="UD デジタル 教科書体 NK-R" panose="02020400000000000000" pitchFamily="18" charset="-128"/>
                <a:ea typeface="UD デジタル 教科書体 NK-R" panose="02020400000000000000" pitchFamily="18" charset="-128"/>
              </a:rPr>
              <a:t>チ</a:t>
            </a:r>
            <a:endParaRPr lang="en-US" altLang="ja-JP" sz="3600" b="1" dirty="0">
              <a:solidFill>
                <a:srgbClr val="0000FF"/>
              </a:solidFill>
              <a:latin typeface="UD デジタル 教科書体 NK-R" panose="02020400000000000000" pitchFamily="18" charset="-128"/>
              <a:ea typeface="UD デジタル 教科書体 NK-R" panose="02020400000000000000" pitchFamily="18" charset="-128"/>
            </a:endParaRPr>
          </a:p>
        </p:txBody>
      </p:sp>
      <p:sp>
        <p:nvSpPr>
          <p:cNvPr id="4" name="円/楕円 3"/>
          <p:cNvSpPr/>
          <p:nvPr/>
        </p:nvSpPr>
        <p:spPr bwMode="auto">
          <a:xfrm>
            <a:off x="2630742" y="2849224"/>
            <a:ext cx="3457638" cy="3433454"/>
          </a:xfrm>
          <a:prstGeom prst="ellipse">
            <a:avLst/>
          </a:prstGeom>
          <a:solidFill>
            <a:srgbClr val="FF9966"/>
          </a:solid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6" name="円/楕円 5"/>
          <p:cNvSpPr/>
          <p:nvPr/>
        </p:nvSpPr>
        <p:spPr bwMode="auto">
          <a:xfrm>
            <a:off x="3838521" y="4270804"/>
            <a:ext cx="783000" cy="766197"/>
          </a:xfrm>
          <a:prstGeom prst="ellipse">
            <a:avLst/>
          </a:prstGeom>
          <a:solidFill>
            <a:srgbClr val="00B0F0"/>
          </a:solidFill>
          <a:ln w="28575">
            <a:solidFill>
              <a:srgbClr val="0070C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5369" name="テキスト ボックス 7"/>
          <p:cNvSpPr txBox="1">
            <a:spLocks noChangeArrowheads="1"/>
          </p:cNvSpPr>
          <p:nvPr/>
        </p:nvSpPr>
        <p:spPr bwMode="auto">
          <a:xfrm>
            <a:off x="6808214" y="3384146"/>
            <a:ext cx="2190167" cy="12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a:ln>
                  <a:noFill/>
                </a:ln>
                <a:solidFill>
                  <a:srgbClr val="0000FF"/>
                </a:solidFill>
                <a:effectLst/>
                <a:uLnTx/>
                <a:uFillTx/>
                <a:latin typeface="UD デジタル 教科書体 NK-R" panose="02020400000000000000" pitchFamily="18" charset="-128"/>
                <a:ea typeface="UD デジタル 教科書体 NK-R" panose="02020400000000000000" pitchFamily="18" charset="-128"/>
                <a:cs typeface="+mn-cs"/>
              </a:rPr>
              <a:t>望ましい行動</a:t>
            </a:r>
          </a:p>
        </p:txBody>
      </p:sp>
      <p:sp>
        <p:nvSpPr>
          <p:cNvPr id="15370" name="テキスト ボックス 8"/>
          <p:cNvSpPr txBox="1">
            <a:spLocks noChangeArrowheads="1"/>
          </p:cNvSpPr>
          <p:nvPr/>
        </p:nvSpPr>
        <p:spPr bwMode="auto">
          <a:xfrm>
            <a:off x="234852" y="2519779"/>
            <a:ext cx="27023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600" b="1" i="0" u="none" strike="noStrike" kern="1200" cap="none" spc="0" normalizeH="0" baseline="0" noProof="0">
                <a:ln>
                  <a:noFill/>
                </a:ln>
                <a:solidFill>
                  <a:srgbClr val="F10053"/>
                </a:solidFill>
                <a:effectLst/>
                <a:uLnTx/>
                <a:uFillTx/>
                <a:latin typeface="UD デジタル 教科書体 NK-R" panose="02020400000000000000" pitchFamily="18" charset="-128"/>
                <a:ea typeface="UD デジタル 教科書体 NK-R" panose="02020400000000000000" pitchFamily="18" charset="-128"/>
                <a:cs typeface="+mn-cs"/>
              </a:rPr>
              <a:t>困った行動</a:t>
            </a:r>
          </a:p>
        </p:txBody>
      </p:sp>
      <p:cxnSp>
        <p:nvCxnSpPr>
          <p:cNvPr id="11" name="直線コネクタ 10"/>
          <p:cNvCxnSpPr>
            <a:cxnSpLocks/>
            <a:stCxn id="15369" idx="1"/>
            <a:endCxn id="6" idx="6"/>
          </p:cNvCxnSpPr>
          <p:nvPr/>
        </p:nvCxnSpPr>
        <p:spPr bwMode="auto">
          <a:xfrm flipH="1">
            <a:off x="4621521" y="3984311"/>
            <a:ext cx="2186693" cy="669592"/>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4" idx="1"/>
          </p:cNvCxnSpPr>
          <p:nvPr/>
        </p:nvCxnSpPr>
        <p:spPr bwMode="auto">
          <a:xfrm flipH="1" flipV="1">
            <a:off x="2578069" y="3034696"/>
            <a:ext cx="559032" cy="317346"/>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2" descr="学級崩壊のイラスト（中学校・高校）">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51" y="3167049"/>
            <a:ext cx="2361050" cy="1869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1.bp.blogspot.com/-VQuqn5ubuog/U1T32tPbtvI/AAAAAAAAfYc/d03_lFjRSic/s800/gakkatsu_homeroo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8214" y="4584476"/>
            <a:ext cx="1837621" cy="1944572"/>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a:extLst>
              <a:ext uri="{FF2B5EF4-FFF2-40B4-BE49-F238E27FC236}">
                <a16:creationId xmlns:a16="http://schemas.microsoft.com/office/drawing/2014/main" id="{BCCE903A-5291-85DA-B716-A2063BAF3B7C}"/>
              </a:ext>
            </a:extLst>
          </p:cNvPr>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8</a:t>
            </a:fld>
            <a:endParaRPr lang="ja-JP" altLang="en-US">
              <a:solidFill>
                <a:prstClr val="black">
                  <a:tint val="75000"/>
                </a:prstClr>
              </a:solidFill>
            </a:endParaRPr>
          </a:p>
        </p:txBody>
      </p:sp>
      <p:sp>
        <p:nvSpPr>
          <p:cNvPr id="13" name="正方形/長方形 12">
            <a:extLst>
              <a:ext uri="{FF2B5EF4-FFF2-40B4-BE49-F238E27FC236}">
                <a16:creationId xmlns:a16="http://schemas.microsoft.com/office/drawing/2014/main" id="{1457DE01-4593-4DE9-BA60-7301D35E5F46}"/>
              </a:ext>
            </a:extLst>
          </p:cNvPr>
          <p:cNvSpPr/>
          <p:nvPr/>
        </p:nvSpPr>
        <p:spPr>
          <a:xfrm>
            <a:off x="-11909" y="-30619"/>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rPr>
              <a:t>ＰＢＳにおける重要な考え方</a:t>
            </a:r>
          </a:p>
        </p:txBody>
      </p:sp>
    </p:spTree>
    <p:extLst>
      <p:ext uri="{BB962C8B-B14F-4D97-AF65-F5344CB8AC3E}">
        <p14:creationId xmlns:p14="http://schemas.microsoft.com/office/powerpoint/2010/main" val="30743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楕円 10"/>
          <p:cNvSpPr/>
          <p:nvPr/>
        </p:nvSpPr>
        <p:spPr>
          <a:xfrm>
            <a:off x="139730" y="1225864"/>
            <a:ext cx="4799153" cy="4628981"/>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2" name="円/楕円 11"/>
          <p:cNvSpPr/>
          <p:nvPr/>
        </p:nvSpPr>
        <p:spPr>
          <a:xfrm>
            <a:off x="1717151" y="1992088"/>
            <a:ext cx="2429952" cy="23715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3" name="テキスト ボックス 12"/>
          <p:cNvSpPr txBox="1"/>
          <p:nvPr/>
        </p:nvSpPr>
        <p:spPr>
          <a:xfrm>
            <a:off x="499664" y="4538346"/>
            <a:ext cx="44190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困った行動</a:t>
            </a:r>
          </a:p>
        </p:txBody>
      </p:sp>
      <p:sp>
        <p:nvSpPr>
          <p:cNvPr id="14" name="テキスト ボックス 13"/>
          <p:cNvSpPr txBox="1"/>
          <p:nvPr/>
        </p:nvSpPr>
        <p:spPr>
          <a:xfrm>
            <a:off x="1631781" y="3110435"/>
            <a:ext cx="2683653" cy="1200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望ましい</a:t>
            </a:r>
            <a:endParaRPr kumimoji="1" lang="en-US" altLang="ja-JP"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行動</a:t>
            </a:r>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66" y="1857243"/>
            <a:ext cx="1759615" cy="1332524"/>
          </a:xfrm>
          <a:prstGeom prst="rect">
            <a:avLst/>
          </a:prstGeom>
        </p:spPr>
      </p:pic>
      <p:pic>
        <p:nvPicPr>
          <p:cNvPr id="16" name="図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97" y="3324612"/>
            <a:ext cx="1494230" cy="1511349"/>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476" y="1888633"/>
            <a:ext cx="1719921" cy="1266446"/>
          </a:xfrm>
          <a:prstGeom prst="rect">
            <a:avLst/>
          </a:prstGeom>
        </p:spPr>
      </p:pic>
      <p:sp>
        <p:nvSpPr>
          <p:cNvPr id="19" name="正方形/長方形 18"/>
          <p:cNvSpPr/>
          <p:nvPr/>
        </p:nvSpPr>
        <p:spPr>
          <a:xfrm>
            <a:off x="0" y="-3215"/>
            <a:ext cx="9144000" cy="103432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00" rIns="91396" bIns="45700"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rPr>
              <a:t>ＰＢＳにおける子ども理解の基本</a:t>
            </a:r>
            <a:endParaRPr kumimoji="1" lang="ja-JP" altLang="en-US" sz="4400" b="0" i="0" u="none" strike="noStrike" kern="1200" cap="none" spc="0" normalizeH="0" baseline="0" noProof="0" dirty="0">
              <a:ln>
                <a:noFill/>
              </a:ln>
              <a:solidFill>
                <a:schemeClr val="bg1"/>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1" name="テキスト ボックス 20"/>
          <p:cNvSpPr txBox="1"/>
          <p:nvPr/>
        </p:nvSpPr>
        <p:spPr>
          <a:xfrm>
            <a:off x="4499818" y="1363668"/>
            <a:ext cx="467336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できているところに注目</a:t>
            </a:r>
            <a:endParaRPr kumimoji="1" lang="en-US" altLang="ja-JP" sz="3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　（ポジティブになる）</a:t>
            </a:r>
          </a:p>
        </p:txBody>
      </p:sp>
      <p:sp>
        <p:nvSpPr>
          <p:cNvPr id="22" name="左右矢印 21"/>
          <p:cNvSpPr/>
          <p:nvPr/>
        </p:nvSpPr>
        <p:spPr>
          <a:xfrm rot="5400000">
            <a:off x="6245559" y="2703644"/>
            <a:ext cx="1419144" cy="1152128"/>
          </a:xfrm>
          <a:prstGeom prst="leftRightArrow">
            <a:avLst>
              <a:gd name="adj1" fmla="val 47398"/>
              <a:gd name="adj2" fmla="val 3438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3" name="テキスト ボックス 22"/>
          <p:cNvSpPr txBox="1"/>
          <p:nvPr/>
        </p:nvSpPr>
        <p:spPr>
          <a:xfrm>
            <a:off x="4765647" y="3958798"/>
            <a:ext cx="429936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できていないところへ注目</a:t>
            </a:r>
            <a:endParaRPr kumimoji="1" lang="en-US" altLang="ja-JP" sz="36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（ネガティブになる）</a:t>
            </a:r>
            <a:endPar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 name="テキスト ボックス 2"/>
          <p:cNvSpPr txBox="1"/>
          <p:nvPr/>
        </p:nvSpPr>
        <p:spPr>
          <a:xfrm>
            <a:off x="-14974" y="5971016"/>
            <a:ext cx="95304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「できていない」</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から</a:t>
            </a:r>
            <a:r>
              <a:rPr kumimoji="1" lang="ja-JP" altLang="en-US" sz="40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n-cs"/>
              </a:rPr>
              <a:t>「より○○させたい」</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へ</a:t>
            </a:r>
          </a:p>
        </p:txBody>
      </p:sp>
      <p:sp>
        <p:nvSpPr>
          <p:cNvPr id="2" name="スライド番号プレースホルダー 1">
            <a:extLst>
              <a:ext uri="{FF2B5EF4-FFF2-40B4-BE49-F238E27FC236}">
                <a16:creationId xmlns:a16="http://schemas.microsoft.com/office/drawing/2014/main" id="{1069ABC6-81F3-4B35-C3F8-2BB094C7C180}"/>
              </a:ext>
            </a:extLst>
          </p:cNvPr>
          <p:cNvSpPr>
            <a:spLocks noGrp="1"/>
          </p:cNvSpPr>
          <p:nvPr>
            <p:ph type="sldNum" sz="quarter" idx="12"/>
          </p:nvPr>
        </p:nvSpPr>
        <p:spPr/>
        <p:txBody>
          <a:bodyPr/>
          <a:lstStyle/>
          <a:p>
            <a:pPr>
              <a:defRPr/>
            </a:pPr>
            <a:fld id="{AC5F0CB9-45FF-48BD-AC79-3AED4B9E762C}" type="slidenum">
              <a:rPr lang="ja-JP" altLang="en-US" smtClean="0">
                <a:solidFill>
                  <a:prstClr val="black">
                    <a:tint val="75000"/>
                  </a:prstClr>
                </a:solidFill>
              </a:rPr>
              <a:pPr>
                <a:defRPr/>
              </a:pPr>
              <a:t>9</a:t>
            </a:fld>
            <a:endParaRPr lang="ja-JP" altLang="en-US">
              <a:solidFill>
                <a:prstClr val="black">
                  <a:tint val="75000"/>
                </a:prstClr>
              </a:solidFill>
            </a:endParaRPr>
          </a:p>
        </p:txBody>
      </p:sp>
    </p:spTree>
    <p:extLst>
      <p:ext uri="{BB962C8B-B14F-4D97-AF65-F5344CB8AC3E}">
        <p14:creationId xmlns:p14="http://schemas.microsoft.com/office/powerpoint/2010/main" val="22566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25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使い">
      <a:majorFont>
        <a:latin typeface="Franklin Gothic Medium"/>
        <a:ea typeface="メイリオ"/>
        <a:cs typeface=""/>
      </a:majorFont>
      <a:minorFont>
        <a:latin typeface="FrankRueh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docProps/app.xml><?xml version="1.0" encoding="utf-8"?>
<Properties xmlns="http://schemas.openxmlformats.org/officeDocument/2006/extended-properties" xmlns:vt="http://schemas.openxmlformats.org/officeDocument/2006/docPropsVTypes">
  <TotalTime>1000</TotalTime>
  <Words>7732</Words>
  <Application>Microsoft Office PowerPoint</Application>
  <PresentationFormat>画面に合わせる (4:3)</PresentationFormat>
  <Paragraphs>989</Paragraphs>
  <Slides>54</Slides>
  <Notes>36</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54</vt:i4>
      </vt:variant>
    </vt:vector>
  </HeadingPairs>
  <TitlesOfParts>
    <vt:vector size="72" baseType="lpstr">
      <vt:lpstr>AR Pゴシック体S</vt:lpstr>
      <vt:lpstr>AR P丸ゴシック体M</vt:lpstr>
      <vt:lpstr>Meiryo UI</vt:lpstr>
      <vt:lpstr>UD Digi Kyokasho N-B</vt:lpstr>
      <vt:lpstr>UD Digi Kyokasho N-B</vt:lpstr>
      <vt:lpstr>UD デジタル 教科書体 NK-B</vt:lpstr>
      <vt:lpstr>UD デジタル 教科書体 NK-R</vt:lpstr>
      <vt:lpstr>UD デジタル 教科書体 NP-R</vt:lpstr>
      <vt:lpstr>游ゴシック</vt:lpstr>
      <vt:lpstr>Arial</vt:lpstr>
      <vt:lpstr>Calibri</vt:lpstr>
      <vt:lpstr>Comic Sans MS</vt:lpstr>
      <vt:lpstr>Franklin Gothic Medium</vt:lpstr>
      <vt:lpstr>FrankRuehl</vt:lpstr>
      <vt:lpstr>Times New Roman</vt:lpstr>
      <vt:lpstr>Wingdings</vt:lpstr>
      <vt:lpstr>Office ​​テーマ</vt:lpstr>
      <vt:lpstr>1_Office テーマ</vt:lpstr>
      <vt:lpstr>※使用上の注意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望ましい行動と困った行動は 同時にはできない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③協議 　　両方を体験してみて、どう感じましたか？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朝会でモデル（良い例と悪い例）を実演</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望ましい行動を繰り返しやすくする工夫 ➔日常的な褒める・認めるが基本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自信につなげるために必要なステップ</vt:lpstr>
      <vt:lpstr>PowerPoint プレゼンテーション</vt:lpstr>
      <vt:lpstr>PowerPoint プレゼンテーション</vt:lpstr>
      <vt:lpstr>PowerPoint プレゼンテーション</vt:lpstr>
      <vt:lpstr>PowerPoint プレゼンテーション</vt:lpstr>
      <vt:lpstr>補足：褒められてもすぐには喜ばない 子もいます</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naoki</dc:creator>
  <cp:lastModifiedBy>白桃 智子</cp:lastModifiedBy>
  <cp:revision>197</cp:revision>
  <cp:lastPrinted>2024-04-10T10:21:55Z</cp:lastPrinted>
  <dcterms:created xsi:type="dcterms:W3CDTF">2019-08-14T07:28:57Z</dcterms:created>
  <dcterms:modified xsi:type="dcterms:W3CDTF">2024-11-28T03:09:58Z</dcterms:modified>
</cp:coreProperties>
</file>