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0"/>
  </p:notesMasterIdLst>
  <p:sldIdLst>
    <p:sldId id="4596" r:id="rId3"/>
    <p:sldId id="2879" r:id="rId4"/>
    <p:sldId id="2880" r:id="rId5"/>
    <p:sldId id="2946" r:id="rId6"/>
    <p:sldId id="2869" r:id="rId7"/>
    <p:sldId id="2870" r:id="rId8"/>
    <p:sldId id="269" r:id="rId9"/>
    <p:sldId id="2947" r:id="rId10"/>
    <p:sldId id="2894" r:id="rId11"/>
    <p:sldId id="2872" r:id="rId12"/>
    <p:sldId id="2873" r:id="rId13"/>
    <p:sldId id="2948" r:id="rId14"/>
    <p:sldId id="2945" r:id="rId15"/>
    <p:sldId id="2949" r:id="rId16"/>
    <p:sldId id="2950" r:id="rId17"/>
    <p:sldId id="2845" r:id="rId18"/>
    <p:sldId id="305" r:id="rId19"/>
    <p:sldId id="3310" r:id="rId20"/>
    <p:sldId id="1144" r:id="rId21"/>
    <p:sldId id="2878" r:id="rId22"/>
    <p:sldId id="2624" r:id="rId23"/>
    <p:sldId id="2917" r:id="rId24"/>
    <p:sldId id="2632" r:id="rId25"/>
    <p:sldId id="2622" r:id="rId26"/>
    <p:sldId id="2918" r:id="rId27"/>
    <p:sldId id="3038" r:id="rId28"/>
    <p:sldId id="2793" r:id="rId29"/>
    <p:sldId id="3319" r:id="rId30"/>
    <p:sldId id="2795" r:id="rId31"/>
    <p:sldId id="3314" r:id="rId32"/>
    <p:sldId id="1048" r:id="rId33"/>
    <p:sldId id="4494" r:id="rId34"/>
    <p:sldId id="342" r:id="rId35"/>
    <p:sldId id="324" r:id="rId36"/>
    <p:sldId id="4501" r:id="rId37"/>
    <p:sldId id="4603" r:id="rId38"/>
    <p:sldId id="4604" r:id="rId39"/>
    <p:sldId id="4605" r:id="rId40"/>
    <p:sldId id="4491" r:id="rId41"/>
    <p:sldId id="2910" r:id="rId42"/>
    <p:sldId id="3248" r:id="rId43"/>
    <p:sldId id="3322" r:id="rId44"/>
    <p:sldId id="4606" r:id="rId45"/>
    <p:sldId id="4590" r:id="rId46"/>
    <p:sldId id="4607" r:id="rId47"/>
    <p:sldId id="4500" r:id="rId48"/>
    <p:sldId id="2643" r:id="rId49"/>
    <p:sldId id="430" r:id="rId50"/>
    <p:sldId id="2911" r:id="rId51"/>
    <p:sldId id="2912" r:id="rId52"/>
    <p:sldId id="2913" r:id="rId53"/>
    <p:sldId id="2914" r:id="rId54"/>
    <p:sldId id="1045" r:id="rId55"/>
    <p:sldId id="257" r:id="rId56"/>
    <p:sldId id="265" r:id="rId57"/>
    <p:sldId id="258" r:id="rId58"/>
    <p:sldId id="261" r:id="rId59"/>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044BDFC-D324-4101-8BC0-547E41DBCC9A}">
          <p14:sldIdLst>
            <p14:sldId id="4596"/>
            <p14:sldId id="2879"/>
            <p14:sldId id="2880"/>
          </p14:sldIdLst>
        </p14:section>
        <p14:section name="１．PBSとは" id="{D154149E-B683-4312-A7F3-8B51B3C044B4}">
          <p14:sldIdLst>
            <p14:sldId id="2946"/>
            <p14:sldId id="2869"/>
            <p14:sldId id="2870"/>
            <p14:sldId id="269"/>
            <p14:sldId id="2947"/>
            <p14:sldId id="2894"/>
            <p14:sldId id="2872"/>
            <p14:sldId id="2873"/>
            <p14:sldId id="2948"/>
            <p14:sldId id="2945"/>
            <p14:sldId id="2949"/>
            <p14:sldId id="2950"/>
            <p14:sldId id="2845"/>
            <p14:sldId id="305"/>
            <p14:sldId id="3310"/>
            <p14:sldId id="1144"/>
          </p14:sldIdLst>
        </p14:section>
        <p14:section name="ＰＢＳの効果" id="{DCF2BD82-01EC-4F55-8700-A68F111245B1}">
          <p14:sldIdLst>
            <p14:sldId id="2878"/>
            <p14:sldId id="2624"/>
            <p14:sldId id="2917"/>
            <p14:sldId id="2632"/>
            <p14:sldId id="2622"/>
            <p14:sldId id="2918"/>
            <p14:sldId id="3038"/>
          </p14:sldIdLst>
        </p14:section>
        <p14:section name="２．AとCの工夫" id="{77855885-AE13-42A0-B79A-810B9EFC94DF}">
          <p14:sldIdLst>
            <p14:sldId id="2793"/>
            <p14:sldId id="3319"/>
            <p14:sldId id="2795"/>
            <p14:sldId id="3314"/>
          </p14:sldIdLst>
        </p14:section>
        <p14:section name="引き出す工夫の例（省略可）" id="{124C7A4D-3BB7-4A81-9D37-872C2941B145}">
          <p14:sldIdLst>
            <p14:sldId id="1048"/>
            <p14:sldId id="4494"/>
            <p14:sldId id="342"/>
            <p14:sldId id="324"/>
            <p14:sldId id="4501"/>
            <p14:sldId id="4603"/>
            <p14:sldId id="4604"/>
            <p14:sldId id="4605"/>
          </p14:sldIdLst>
        </p14:section>
        <p14:section name="行動の後" id="{31664FC9-461D-4735-A4E7-7A85AB02BA67}">
          <p14:sldIdLst>
            <p14:sldId id="4491"/>
            <p14:sldId id="2910"/>
            <p14:sldId id="3248"/>
          </p14:sldIdLst>
        </p14:section>
        <p14:section name="ポジティブフィードバックの例" id="{5ED70125-EB6D-4E5B-A9A2-D96E7724ACF9}">
          <p14:sldIdLst>
            <p14:sldId id="3322"/>
            <p14:sldId id="4606"/>
            <p14:sldId id="4590"/>
            <p14:sldId id="4607"/>
            <p14:sldId id="4500"/>
            <p14:sldId id="2643"/>
            <p14:sldId id="430"/>
          </p14:sldIdLst>
        </p14:section>
        <p14:section name="ほめ方　時間によって参考に配付" id="{6F662711-3C55-496F-A46E-2BC54FC4B30A}">
          <p14:sldIdLst>
            <p14:sldId id="2911"/>
            <p14:sldId id="2912"/>
            <p14:sldId id="2913"/>
            <p14:sldId id="2914"/>
          </p14:sldIdLst>
        </p14:section>
        <p14:section name="まとめ" id="{F66D599C-131F-4B28-BA0A-4219227CD905}">
          <p14:sldIdLst>
            <p14:sldId id="1045"/>
          </p14:sldIdLst>
        </p14:section>
        <p14:section name="参考　小学校アワード表彰" id="{473B4E01-E355-400F-BE4B-4C4226394979}">
          <p14:sldIdLst>
            <p14:sldId id="257"/>
            <p14:sldId id="265"/>
            <p14:sldId id="258"/>
            <p14:sldId id="2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E1B"/>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023" autoAdjust="0"/>
    <p:restoredTop sz="51064" autoAdjust="0"/>
  </p:normalViewPr>
  <p:slideViewPr>
    <p:cSldViewPr>
      <p:cViewPr varScale="1">
        <p:scale>
          <a:sx n="41" d="100"/>
          <a:sy n="41" d="100"/>
        </p:scale>
        <p:origin x="1288" y="3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naoki\Desktop\&#12464;&#12521;&#12501;&#2999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1"/>
          <c:order val="1"/>
          <c:dPt>
            <c:idx val="0"/>
            <c:bubble3D val="0"/>
            <c:spPr>
              <a:solidFill>
                <a:srgbClr val="00B0F0"/>
              </a:solidFill>
            </c:spPr>
            <c:extLst>
              <c:ext xmlns:c16="http://schemas.microsoft.com/office/drawing/2014/chart" uri="{C3380CC4-5D6E-409C-BE32-E72D297353CC}">
                <c16:uniqueId val="{00000001-E384-4E43-AE0C-144E9DE0B12E}"/>
              </c:ext>
            </c:extLst>
          </c:dPt>
          <c:dPt>
            <c:idx val="1"/>
            <c:bubble3D val="0"/>
            <c:spPr>
              <a:solidFill>
                <a:srgbClr val="FF9966"/>
              </a:solidFill>
            </c:spPr>
            <c:extLst>
              <c:ext xmlns:c16="http://schemas.microsoft.com/office/drawing/2014/chart" uri="{C3380CC4-5D6E-409C-BE32-E72D297353CC}">
                <c16:uniqueId val="{00000003-E384-4E43-AE0C-144E9DE0B12E}"/>
              </c:ext>
            </c:extLst>
          </c:dPt>
          <c:cat>
            <c:strRef>
              <c:f>Sheet1!$B$3:$C$3</c:f>
              <c:strCache>
                <c:ptCount val="2"/>
                <c:pt idx="0">
                  <c:v>望ましい行動</c:v>
                </c:pt>
                <c:pt idx="1">
                  <c:v>望ましくない行動</c:v>
                </c:pt>
              </c:strCache>
            </c:strRef>
          </c:cat>
          <c:val>
            <c:numRef>
              <c:f>Sheet1!$D$4:$E$4</c:f>
              <c:numCache>
                <c:formatCode>General</c:formatCode>
                <c:ptCount val="2"/>
                <c:pt idx="0">
                  <c:v>80</c:v>
                </c:pt>
                <c:pt idx="1">
                  <c:v>20</c:v>
                </c:pt>
              </c:numCache>
            </c:numRef>
          </c:val>
          <c:extLst>
            <c:ext xmlns:c16="http://schemas.microsoft.com/office/drawing/2014/chart" uri="{C3380CC4-5D6E-409C-BE32-E72D297353CC}">
              <c16:uniqueId val="{00000004-E384-4E43-AE0C-144E9DE0B12E}"/>
            </c:ext>
          </c:extLst>
        </c:ser>
        <c:ser>
          <c:idx val="0"/>
          <c:order val="0"/>
          <c:dPt>
            <c:idx val="0"/>
            <c:bubble3D val="0"/>
            <c:spPr>
              <a:solidFill>
                <a:srgbClr val="00B0F0"/>
              </a:solidFill>
            </c:spPr>
            <c:extLst>
              <c:ext xmlns:c16="http://schemas.microsoft.com/office/drawing/2014/chart" uri="{C3380CC4-5D6E-409C-BE32-E72D297353CC}">
                <c16:uniqueId val="{00000006-E384-4E43-AE0C-144E9DE0B12E}"/>
              </c:ext>
            </c:extLst>
          </c:dPt>
          <c:dPt>
            <c:idx val="1"/>
            <c:bubble3D val="0"/>
            <c:spPr>
              <a:solidFill>
                <a:srgbClr val="FF0000"/>
              </a:solidFill>
            </c:spPr>
            <c:extLst>
              <c:ext xmlns:c16="http://schemas.microsoft.com/office/drawing/2014/chart" uri="{C3380CC4-5D6E-409C-BE32-E72D297353CC}">
                <c16:uniqueId val="{00000008-E384-4E43-AE0C-144E9DE0B12E}"/>
              </c:ext>
            </c:extLst>
          </c:dPt>
          <c:cat>
            <c:strRef>
              <c:f>Sheet1!$B$3:$C$3</c:f>
              <c:strCache>
                <c:ptCount val="2"/>
                <c:pt idx="0">
                  <c:v>望ましい行動</c:v>
                </c:pt>
                <c:pt idx="1">
                  <c:v>望ましくない行動</c:v>
                </c:pt>
              </c:strCache>
            </c:strRef>
          </c:cat>
          <c:val>
            <c:numRef>
              <c:f>Sheet1!$B$4:$C$4</c:f>
              <c:numCache>
                <c:formatCode>General</c:formatCode>
                <c:ptCount val="2"/>
                <c:pt idx="0">
                  <c:v>20</c:v>
                </c:pt>
                <c:pt idx="1">
                  <c:v>80</c:v>
                </c:pt>
              </c:numCache>
            </c:numRef>
          </c:val>
          <c:extLst>
            <c:ext xmlns:c16="http://schemas.microsoft.com/office/drawing/2014/chart" uri="{C3380CC4-5D6E-409C-BE32-E72D297353CC}">
              <c16:uniqueId val="{00000009-E384-4E43-AE0C-144E9DE0B12E}"/>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ltLang="en-US" sz="2400" baseline="0"/>
              <a:t>先生は頑張ったとき、褒めてくれますか</a:t>
            </a:r>
          </a:p>
        </c:rich>
      </c:tx>
      <c:layout>
        <c:manualLayout>
          <c:xMode val="edge"/>
          <c:yMode val="edge"/>
          <c:x val="0.17614821659702837"/>
          <c:y val="5.094179284167531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7483814523184596E-2"/>
          <c:y val="0.25753827646544181"/>
          <c:w val="0.87402318460192474"/>
          <c:h val="0.54685877806940797"/>
        </c:manualLayout>
      </c:layout>
      <c:barChart>
        <c:barDir val="bar"/>
        <c:grouping val="percentStacked"/>
        <c:varyColors val="0"/>
        <c:ser>
          <c:idx val="0"/>
          <c:order val="0"/>
          <c:tx>
            <c:strRef>
              <c:f>Sheet1!$E$5</c:f>
              <c:strCache>
                <c:ptCount val="1"/>
                <c:pt idx="0">
                  <c:v>そうだ</c:v>
                </c:pt>
              </c:strCache>
            </c:strRef>
          </c:tx>
          <c:spPr>
            <a:pattFill prst="pct90">
              <a:fgClr>
                <a:schemeClr val="accent1"/>
              </a:fgClr>
              <a:bgClr>
                <a:schemeClr val="bg1"/>
              </a:bgClr>
            </a:pattFill>
            <a:ln w="38100">
              <a:solidFill>
                <a:schemeClr val="tx1"/>
              </a:solidFill>
            </a:ln>
            <a:effectLst/>
          </c:spPr>
          <c:invertIfNegative val="0"/>
          <c:dPt>
            <c:idx val="0"/>
            <c:invertIfNegative val="0"/>
            <c:bubble3D val="0"/>
            <c:spPr>
              <a:pattFill prst="pct90">
                <a:fgClr>
                  <a:schemeClr val="accent1"/>
                </a:fgClr>
                <a:bgClr>
                  <a:schemeClr val="bg1"/>
                </a:bgClr>
              </a:pattFill>
              <a:ln w="38100">
                <a:solidFill>
                  <a:schemeClr val="tx1"/>
                </a:solidFill>
              </a:ln>
              <a:effectLst/>
            </c:spPr>
            <c:extLst>
              <c:ext xmlns:c16="http://schemas.microsoft.com/office/drawing/2014/chart" uri="{C3380CC4-5D6E-409C-BE32-E72D297353CC}">
                <c16:uniqueId val="{00000001-B494-4369-B44B-1DC3B64776D7}"/>
              </c:ext>
            </c:extLst>
          </c:dPt>
          <c:dPt>
            <c:idx val="1"/>
            <c:invertIfNegative val="0"/>
            <c:bubble3D val="0"/>
            <c:spPr>
              <a:pattFill prst="pct90">
                <a:fgClr>
                  <a:schemeClr val="accent1"/>
                </a:fgClr>
                <a:bgClr>
                  <a:schemeClr val="bg1"/>
                </a:bgClr>
              </a:pattFill>
              <a:ln w="38100">
                <a:solidFill>
                  <a:schemeClr val="tx1"/>
                </a:solidFill>
              </a:ln>
              <a:effectLst/>
            </c:spPr>
            <c:extLst>
              <c:ext xmlns:c16="http://schemas.microsoft.com/office/drawing/2014/chart" uri="{C3380CC4-5D6E-409C-BE32-E72D297353CC}">
                <c16:uniqueId val="{00000003-B494-4369-B44B-1DC3B64776D7}"/>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Sheet1!$D$6:$D$7</c:f>
              <c:strCache>
                <c:ptCount val="2"/>
                <c:pt idx="0">
                  <c:v>R4</c:v>
                </c:pt>
                <c:pt idx="1">
                  <c:v>R5</c:v>
                </c:pt>
              </c:strCache>
            </c:strRef>
          </c:cat>
          <c:val>
            <c:numRef>
              <c:f>Sheet1!$E$6:$E$7</c:f>
              <c:numCache>
                <c:formatCode>0.0%</c:formatCode>
                <c:ptCount val="2"/>
                <c:pt idx="0">
                  <c:v>0.4838709677419355</c:v>
                </c:pt>
                <c:pt idx="1">
                  <c:v>0.51923076923076927</c:v>
                </c:pt>
              </c:numCache>
            </c:numRef>
          </c:val>
          <c:extLst>
            <c:ext xmlns:c16="http://schemas.microsoft.com/office/drawing/2014/chart" uri="{C3380CC4-5D6E-409C-BE32-E72D297353CC}">
              <c16:uniqueId val="{00000004-B494-4369-B44B-1DC3B64776D7}"/>
            </c:ext>
          </c:extLst>
        </c:ser>
        <c:ser>
          <c:idx val="1"/>
          <c:order val="1"/>
          <c:tx>
            <c:strRef>
              <c:f>Sheet1!$F$5</c:f>
              <c:strCache>
                <c:ptCount val="1"/>
                <c:pt idx="0">
                  <c:v>どちらかといえば、そうだ</c:v>
                </c:pt>
              </c:strCache>
            </c:strRef>
          </c:tx>
          <c:spPr>
            <a:pattFill prst="trellis">
              <a:fgClr>
                <a:srgbClr val="00B050"/>
              </a:fgClr>
              <a:bgClr>
                <a:schemeClr val="bg1"/>
              </a:bgClr>
            </a:pattFill>
            <a:ln w="38100">
              <a:solidFill>
                <a:schemeClr val="tx1"/>
              </a:solidFill>
            </a:ln>
            <a:effectLst/>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Sheet1!$D$6:$D$7</c:f>
              <c:strCache>
                <c:ptCount val="2"/>
                <c:pt idx="0">
                  <c:v>R4</c:v>
                </c:pt>
                <c:pt idx="1">
                  <c:v>R5</c:v>
                </c:pt>
              </c:strCache>
            </c:strRef>
          </c:cat>
          <c:val>
            <c:numRef>
              <c:f>Sheet1!$F$6:$F$7</c:f>
              <c:numCache>
                <c:formatCode>0.0%</c:formatCode>
                <c:ptCount val="2"/>
                <c:pt idx="0">
                  <c:v>0.40322580645161288</c:v>
                </c:pt>
                <c:pt idx="1">
                  <c:v>0.40384615384615385</c:v>
                </c:pt>
              </c:numCache>
            </c:numRef>
          </c:val>
          <c:extLst>
            <c:ext xmlns:c16="http://schemas.microsoft.com/office/drawing/2014/chart" uri="{C3380CC4-5D6E-409C-BE32-E72D297353CC}">
              <c16:uniqueId val="{00000005-B494-4369-B44B-1DC3B64776D7}"/>
            </c:ext>
          </c:extLst>
        </c:ser>
        <c:ser>
          <c:idx val="2"/>
          <c:order val="2"/>
          <c:tx>
            <c:strRef>
              <c:f>Sheet1!$G$5</c:f>
              <c:strCache>
                <c:ptCount val="1"/>
                <c:pt idx="0">
                  <c:v>どちらかといえば、そうではない</c:v>
                </c:pt>
              </c:strCache>
            </c:strRef>
          </c:tx>
          <c:spPr>
            <a:solidFill>
              <a:srgbClr val="FFC000"/>
            </a:solidFill>
            <a:ln w="38100">
              <a:solidFill>
                <a:schemeClr val="tx1"/>
              </a:solidFill>
            </a:ln>
            <a:effectLst/>
          </c:spPr>
          <c:invertIfNegative val="0"/>
          <c:dLbls>
            <c:dLbl>
              <c:idx val="0"/>
              <c:layout>
                <c:manualLayout>
                  <c:x val="2.777777777777676E-3"/>
                  <c:y val="0.106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494-4369-B44B-1DC3B64776D7}"/>
                </c:ext>
              </c:extLst>
            </c:dLbl>
            <c:dLbl>
              <c:idx val="1"/>
              <c:layout>
                <c:manualLayout>
                  <c:x val="-1.6666666666666767E-2"/>
                  <c:y val="0.125000000000000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494-4369-B44B-1DC3B64776D7}"/>
                </c:ext>
              </c:extLst>
            </c:dLbl>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Sheet1!$D$6:$D$7</c:f>
              <c:strCache>
                <c:ptCount val="2"/>
                <c:pt idx="0">
                  <c:v>R4</c:v>
                </c:pt>
                <c:pt idx="1">
                  <c:v>R5</c:v>
                </c:pt>
              </c:strCache>
            </c:strRef>
          </c:cat>
          <c:val>
            <c:numRef>
              <c:f>Sheet1!$G$6:$G$7</c:f>
              <c:numCache>
                <c:formatCode>0.0%</c:formatCode>
                <c:ptCount val="2"/>
                <c:pt idx="0">
                  <c:v>5.6451612903225805E-2</c:v>
                </c:pt>
                <c:pt idx="1">
                  <c:v>3.8461538461538464E-2</c:v>
                </c:pt>
              </c:numCache>
            </c:numRef>
          </c:val>
          <c:extLst>
            <c:ext xmlns:c16="http://schemas.microsoft.com/office/drawing/2014/chart" uri="{C3380CC4-5D6E-409C-BE32-E72D297353CC}">
              <c16:uniqueId val="{00000008-B494-4369-B44B-1DC3B64776D7}"/>
            </c:ext>
          </c:extLst>
        </c:ser>
        <c:ser>
          <c:idx val="3"/>
          <c:order val="3"/>
          <c:tx>
            <c:strRef>
              <c:f>Sheet1!$H$5</c:f>
              <c:strCache>
                <c:ptCount val="1"/>
                <c:pt idx="0">
                  <c:v>そうではない</c:v>
                </c:pt>
              </c:strCache>
            </c:strRef>
          </c:tx>
          <c:spPr>
            <a:solidFill>
              <a:srgbClr val="FF0000"/>
            </a:solidFill>
            <a:ln w="38100">
              <a:solidFill>
                <a:schemeClr val="tx1"/>
              </a:solidFill>
            </a:ln>
            <a:effectLst/>
          </c:spPr>
          <c:invertIfNegative val="0"/>
          <c:dLbls>
            <c:dLbl>
              <c:idx val="0"/>
              <c:layout>
                <c:manualLayout>
                  <c:x val="3.0555555555555555E-2"/>
                  <c:y val="0.11111147564887727"/>
                </c:manualLayout>
              </c:layout>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494-4369-B44B-1DC3B64776D7}"/>
                </c:ext>
              </c:extLst>
            </c:dLbl>
            <c:dLbl>
              <c:idx val="1"/>
              <c:layout>
                <c:manualLayout>
                  <c:x val="2.5000000000000001E-2"/>
                  <c:y val="0.1250003645377662"/>
                </c:manualLayout>
              </c:layout>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494-4369-B44B-1DC3B64776D7}"/>
                </c:ext>
              </c:extLst>
            </c:dLbl>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rgbClr val="FFFF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Sheet1!$D$6:$D$7</c:f>
              <c:strCache>
                <c:ptCount val="2"/>
                <c:pt idx="0">
                  <c:v>R4</c:v>
                </c:pt>
                <c:pt idx="1">
                  <c:v>R5</c:v>
                </c:pt>
              </c:strCache>
            </c:strRef>
          </c:cat>
          <c:val>
            <c:numRef>
              <c:f>Sheet1!$H$6:$H$7</c:f>
              <c:numCache>
                <c:formatCode>0.0%</c:formatCode>
                <c:ptCount val="2"/>
                <c:pt idx="0">
                  <c:v>5.6451612903225805E-2</c:v>
                </c:pt>
                <c:pt idx="1">
                  <c:v>3.8461538461538464E-2</c:v>
                </c:pt>
              </c:numCache>
            </c:numRef>
          </c:val>
          <c:extLst>
            <c:ext xmlns:c16="http://schemas.microsoft.com/office/drawing/2014/chart" uri="{C3380CC4-5D6E-409C-BE32-E72D297353CC}">
              <c16:uniqueId val="{0000000B-B494-4369-B44B-1DC3B64776D7}"/>
            </c:ext>
          </c:extLst>
        </c:ser>
        <c:dLbls>
          <c:showLegendKey val="0"/>
          <c:showVal val="0"/>
          <c:showCatName val="0"/>
          <c:showSerName val="0"/>
          <c:showPercent val="0"/>
          <c:showBubbleSize val="0"/>
        </c:dLbls>
        <c:gapWidth val="75"/>
        <c:overlap val="100"/>
        <c:axId val="539491648"/>
        <c:axId val="539489488"/>
      </c:barChart>
      <c:catAx>
        <c:axId val="5394916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940" b="0" i="0" u="none" strike="noStrike" kern="1200" baseline="0">
                <a:solidFill>
                  <a:schemeClr val="tx1">
                    <a:lumMod val="65000"/>
                    <a:lumOff val="35000"/>
                  </a:schemeClr>
                </a:solidFill>
                <a:latin typeface="+mn-lt"/>
                <a:ea typeface="+mn-ea"/>
                <a:cs typeface="+mn-cs"/>
              </a:defRPr>
            </a:pPr>
            <a:endParaRPr lang="ja-JP"/>
          </a:p>
        </c:txPr>
        <c:crossAx val="539489488"/>
        <c:crosses val="autoZero"/>
        <c:auto val="1"/>
        <c:lblAlgn val="ctr"/>
        <c:lblOffset val="100"/>
        <c:noMultiLvlLbl val="0"/>
      </c:catAx>
      <c:valAx>
        <c:axId val="53948948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in"/>
        <c:minorTickMark val="in"/>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539491648"/>
        <c:crosses val="autoZero"/>
        <c:crossBetween val="between"/>
      </c:valAx>
      <c:spPr>
        <a:noFill/>
        <a:ln w="6350">
          <a:solidFill>
            <a:schemeClr val="bg2">
              <a:lumMod val="90000"/>
            </a:schemeClr>
          </a:solidFill>
        </a:ln>
        <a:effectLst/>
      </c:spPr>
    </c:plotArea>
    <c:legend>
      <c:legendPos val="b"/>
      <c:layout>
        <c:manualLayout>
          <c:xMode val="edge"/>
          <c:yMode val="edge"/>
          <c:x val="2.531517935258093E-2"/>
          <c:y val="0.81828594342373873"/>
          <c:w val="0.94936964129483814"/>
          <c:h val="0.1539362787984835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horzOverflow="overflow" vert="horz" wrap="square" anchor="ctr" anchorCtr="1"/>
          <a:lstStyle/>
          <a:p>
            <a:pPr algn="ctr" rtl="0">
              <a:defRPr lang="ja-JP" altLang="en-US" sz="1200" b="1" i="0" u="none" strike="noStrike" kern="1200" cap="all" spc="100" normalizeH="0" baseline="0">
                <a:solidFill>
                  <a:schemeClr val="lt1"/>
                </a:solidFill>
                <a:latin typeface="UD デジタル 教科書体 NK-R"/>
                <a:ea typeface="UD デジタル 教科書体 NK-R"/>
                <a:cs typeface="+mn-cs"/>
              </a:defRPr>
            </a:pPr>
            <a:r>
              <a:rPr lang="ja-JP" altLang="en-US" sz="1200" b="1" i="0" u="none" strike="noStrike" kern="1200" cap="all" spc="100" normalizeH="0" baseline="0" dirty="0">
                <a:solidFill>
                  <a:schemeClr val="lt1"/>
                </a:solidFill>
                <a:latin typeface="UD デジタル 教科書体 NK-R"/>
                <a:ea typeface="UD デジタル 教科書体 NK-R"/>
                <a:cs typeface="+mn-cs"/>
              </a:rPr>
              <a:t>整列にかかった</a:t>
            </a:r>
            <a:endParaRPr lang="en-US" altLang="ja-JP" sz="1200" b="1" i="0" u="none" strike="noStrike" kern="1200" cap="all" spc="100" normalizeH="0" baseline="0" dirty="0">
              <a:solidFill>
                <a:schemeClr val="lt1"/>
              </a:solidFill>
              <a:latin typeface="UD デジタル 教科書体 NK-R"/>
              <a:ea typeface="UD デジタル 教科書体 NK-R"/>
              <a:cs typeface="+mn-cs"/>
            </a:endParaRPr>
          </a:p>
          <a:p>
            <a:pPr algn="ctr" rtl="0">
              <a:defRPr sz="1200">
                <a:solidFill>
                  <a:schemeClr val="lt1"/>
                </a:solidFill>
              </a:defRPr>
            </a:pPr>
            <a:r>
              <a:rPr lang="ja-JP" altLang="en-US" sz="1200" b="1" i="0" u="none" strike="noStrike" baseline="0" dirty="0">
                <a:solidFill>
                  <a:schemeClr val="tx1"/>
                </a:solidFill>
                <a:latin typeface="UD デジタル 教科書体 NK-R"/>
                <a:ea typeface="UD デジタル 教科書体 NK-R"/>
              </a:rPr>
              <a:t>時間（秒）</a:t>
            </a:r>
            <a:endParaRPr lang="ja-JP" altLang="en-US" sz="1200" b="1" i="0" u="none" strike="noStrike" baseline="0">
              <a:solidFill>
                <a:schemeClr val="tx1"/>
              </a:solidFill>
              <a:latin typeface="UD デジタル 教科書体 NK-R"/>
              <a:ea typeface="UD デジタル 教科書体 NK-R"/>
            </a:endParaRPr>
          </a:p>
        </c:rich>
      </c:tx>
      <c:layout>
        <c:manualLayout>
          <c:xMode val="edge"/>
          <c:yMode val="edge"/>
          <c:x val="8.1841123104755678E-2"/>
          <c:y val="6.3021158875876237E-3"/>
        </c:manualLayout>
      </c:layout>
      <c:overlay val="0"/>
      <c:spPr>
        <a:noFill/>
        <a:ln>
          <a:noFill/>
        </a:ln>
        <a:effectLst/>
      </c:spPr>
      <c:txPr>
        <a:bodyPr rot="0" spcFirstLastPara="1" vertOverflow="ellipsis" horzOverflow="overflow" vert="horz" wrap="square" anchor="ctr" anchorCtr="1"/>
        <a:lstStyle/>
        <a:p>
          <a:pPr algn="ctr" rtl="0">
            <a:defRPr lang="ja-JP" altLang="en-US" sz="1200" b="1" i="0" u="none" strike="noStrike" kern="1200" cap="all" spc="100" normalizeH="0" baseline="0">
              <a:solidFill>
                <a:schemeClr val="lt1"/>
              </a:solidFill>
              <a:latin typeface="UD デジタル 教科書体 NK-R"/>
              <a:ea typeface="UD デジタル 教科書体 NK-R"/>
              <a:cs typeface="+mn-cs"/>
            </a:defRPr>
          </a:pPr>
          <a:endParaRPr lang="ja-JP"/>
        </a:p>
      </c:txPr>
    </c:title>
    <c:autoTitleDeleted val="0"/>
    <c:plotArea>
      <c:layout>
        <c:manualLayout>
          <c:layoutTarget val="inner"/>
          <c:xMode val="edge"/>
          <c:yMode val="edge"/>
          <c:x val="0.12862253185768793"/>
          <c:y val="0.25920991124304399"/>
          <c:w val="0.82739022790554284"/>
          <c:h val="0.59440065979676115"/>
        </c:manualLayout>
      </c:layout>
      <c:barChart>
        <c:barDir val="col"/>
        <c:grouping val="clustered"/>
        <c:varyColors val="0"/>
        <c:ser>
          <c:idx val="0"/>
          <c:order val="0"/>
          <c:tx>
            <c:strRef>
              <c:f>Sheet1!$E$2</c:f>
              <c:strCache>
                <c:ptCount val="1"/>
                <c:pt idx="0">
                  <c:v>整列にかかった時間</c:v>
                </c:pt>
              </c:strCache>
            </c:strRef>
          </c:tx>
          <c:spPr>
            <a:pattFill prst="ltUpDiag">
              <a:fgClr>
                <a:schemeClr val="accent1"/>
              </a:fgClr>
              <a:bgClr>
                <a:schemeClr val="lt1"/>
              </a:bgClr>
            </a:pattFill>
            <a:ln>
              <a:noFill/>
            </a:ln>
            <a:effectLst/>
          </c:spPr>
          <c:invertIfNegative val="0"/>
          <c:cat>
            <c:numRef>
              <c:f>Sheet1!$D$3:$D$7</c:f>
              <c:numCache>
                <c:formatCode>m"月"d"日"</c:formatCode>
                <c:ptCount val="5"/>
                <c:pt idx="0">
                  <c:v>44716</c:v>
                </c:pt>
                <c:pt idx="1">
                  <c:v>44716</c:v>
                </c:pt>
                <c:pt idx="2">
                  <c:v>44719</c:v>
                </c:pt>
                <c:pt idx="3">
                  <c:v>44719</c:v>
                </c:pt>
                <c:pt idx="4">
                  <c:v>44723</c:v>
                </c:pt>
              </c:numCache>
            </c:numRef>
          </c:cat>
          <c:val>
            <c:numRef>
              <c:f>Sheet1!$E$3:$E$7</c:f>
              <c:numCache>
                <c:formatCode>General</c:formatCode>
                <c:ptCount val="5"/>
                <c:pt idx="0">
                  <c:v>90</c:v>
                </c:pt>
                <c:pt idx="1">
                  <c:v>45</c:v>
                </c:pt>
                <c:pt idx="2">
                  <c:v>55</c:v>
                </c:pt>
                <c:pt idx="3">
                  <c:v>35</c:v>
                </c:pt>
                <c:pt idx="4">
                  <c:v>45</c:v>
                </c:pt>
              </c:numCache>
            </c:numRef>
          </c:val>
          <c:extLst>
            <c:ext xmlns:c16="http://schemas.microsoft.com/office/drawing/2014/chart" uri="{C3380CC4-5D6E-409C-BE32-E72D297353CC}">
              <c16:uniqueId val="{00000000-DEBF-4BBA-B547-46ADB748F8B8}"/>
            </c:ext>
          </c:extLst>
        </c:ser>
        <c:dLbls>
          <c:showLegendKey val="0"/>
          <c:showVal val="0"/>
          <c:showCatName val="0"/>
          <c:showSerName val="0"/>
          <c:showPercent val="0"/>
          <c:showBubbleSize val="0"/>
        </c:dLbls>
        <c:gapWidth val="269"/>
        <c:overlap val="-20"/>
        <c:axId val="1"/>
        <c:axId val="2"/>
      </c:barChart>
      <c:catAx>
        <c:axId val="1"/>
        <c:scaling>
          <c:orientation val="minMax"/>
        </c:scaling>
        <c:delete val="0"/>
        <c:axPos val="b"/>
        <c:majorGridlines>
          <c:spPr>
            <a:ln w="9525" cap="flat" cmpd="sng" algn="ctr">
              <a:solidFill>
                <a:schemeClr val="lt1">
                  <a:alpha val="25000"/>
                </a:schemeClr>
              </a:solidFill>
              <a:round/>
            </a:ln>
            <a:effectLst/>
          </c:spPr>
        </c:majorGridlines>
        <c:numFmt formatCode="m&quot;月&quot;d&quot;日&quot;"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horzOverflow="overflow" vert="horz" wrap="square" anchor="ctr" anchorCtr="1"/>
          <a:lstStyle/>
          <a:p>
            <a:pPr algn="ctr" rtl="0">
              <a:defRPr lang="ja-JP" altLang="en-US" sz="800" b="0" i="0" u="none" strike="noStrike" kern="1200" cap="all" spc="150" normalizeH="0" baseline="0">
                <a:solidFill>
                  <a:schemeClr val="lt1"/>
                </a:solidFill>
                <a:latin typeface="UD デジタル 教科書体 NK-R"/>
                <a:ea typeface="UD デジタル 教科書体 NK-R"/>
                <a:cs typeface="+mn-cs"/>
              </a:defRPr>
            </a:pPr>
            <a:endParaRPr lang="ja-JP"/>
          </a:p>
        </c:txPr>
        <c:crossAx val="2"/>
        <c:crosses val="autoZero"/>
        <c:auto val="0"/>
        <c:lblAlgn val="ctr"/>
        <c:lblOffset val="100"/>
        <c:noMultiLvlLbl val="0"/>
      </c:catAx>
      <c:valAx>
        <c:axId val="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lgn="ctr" rtl="0">
              <a:defRPr lang="ja-JP" altLang="en-US" sz="900" b="0" i="0" u="none" strike="noStrike" kern="1200" baseline="0">
                <a:solidFill>
                  <a:schemeClr val="lt1"/>
                </a:solidFill>
                <a:latin typeface="UD デジタル 教科書体 NK-R"/>
                <a:ea typeface="UD デジタル 教科書体 NK-R"/>
                <a:cs typeface="+mn-cs"/>
              </a:defRPr>
            </a:pPr>
            <a:endParaRPr lang="ja-JP"/>
          </a:p>
        </c:txPr>
        <c:crossAx val="1"/>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vertOverflow="overflow" horzOverflow="overflow" anchor="ctr" anchorCtr="1"/>
    <a:lstStyle/>
    <a:p>
      <a:pPr algn="ctr" rtl="0">
        <a:defRPr lang="ja-JP" altLang="en-US">
          <a:solidFill>
            <a:schemeClr val="tx1"/>
          </a:solidFill>
          <a:latin typeface="UD デジタル 教科書体 NK-R"/>
          <a:ea typeface="UD デジタル 教科書体 NK-R"/>
        </a:defRPr>
      </a:pPr>
      <a:endParaRPr lang="ja-JP"/>
    </a:p>
  </c:txPr>
  <c:externalData r:id="rId4">
    <c:autoUpdate val="0"/>
  </c:externalData>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body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body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CA2F6-7722-4B02-84F8-CE6EFCA0F3D2}" type="doc">
      <dgm:prSet loTypeId="urn:microsoft.com/office/officeart/2005/8/layout/cycle8" loCatId="cycle" qsTypeId="urn:microsoft.com/office/officeart/2005/8/quickstyle/simple4" qsCatId="simple" csTypeId="urn:microsoft.com/office/officeart/2005/8/colors/accent2_1" csCatId="accent2" phldr="1"/>
      <dgm:spPr/>
      <dgm:t>
        <a:bodyPr/>
        <a:lstStyle/>
        <a:p>
          <a:endParaRPr kumimoji="1" lang="ja-JP" altLang="en-US"/>
        </a:p>
      </dgm:t>
    </dgm:pt>
    <dgm:pt modelId="{DBB5CBEE-A0A7-43A4-B5ED-F0AE469D8A86}">
      <dgm:prSet phldrT="[テキスト]" custT="1"/>
      <dgm:spPr/>
      <dgm:t>
        <a:bodyPr/>
        <a:lstStyle/>
        <a:p>
          <a:pPr algn="l"/>
          <a:r>
            <a:rPr kumimoji="1" lang="ja-JP" altLang="en-US" sz="1000" b="1" dirty="0"/>
            <a:t>学校の課題を見つける</a:t>
          </a:r>
        </a:p>
      </dgm:t>
    </dgm:pt>
    <dgm:pt modelId="{CA0CAD10-C071-41E0-980D-A7108372D0DB}" type="parTrans" cxnId="{B14A8DD9-7E79-4DCA-9318-BCC06CB10781}">
      <dgm:prSet/>
      <dgm:spPr/>
      <dgm:t>
        <a:bodyPr/>
        <a:lstStyle/>
        <a:p>
          <a:endParaRPr kumimoji="1" lang="ja-JP" altLang="en-US"/>
        </a:p>
      </dgm:t>
    </dgm:pt>
    <dgm:pt modelId="{FA38D750-E40C-41FD-91B6-54A5437A036D}" type="sibTrans" cxnId="{B14A8DD9-7E79-4DCA-9318-BCC06CB10781}">
      <dgm:prSet/>
      <dgm:spPr/>
      <dgm:t>
        <a:bodyPr/>
        <a:lstStyle/>
        <a:p>
          <a:endParaRPr kumimoji="1" lang="ja-JP" altLang="en-US"/>
        </a:p>
      </dgm:t>
    </dgm:pt>
    <dgm:pt modelId="{D2762454-C41D-4711-834D-ED3ACD0C131C}">
      <dgm:prSet phldrT="[テキスト]"/>
      <dgm:spPr/>
      <dgm:t>
        <a:bodyPr/>
        <a:lstStyle/>
        <a:p>
          <a:r>
            <a:rPr kumimoji="1" lang="ja-JP" altLang="en-US" b="1" dirty="0"/>
            <a:t>解決策を　考える</a:t>
          </a:r>
        </a:p>
      </dgm:t>
    </dgm:pt>
    <dgm:pt modelId="{746E54FC-B015-47E2-A41E-91F1383E6B6D}" type="parTrans" cxnId="{793938D5-0BF8-4973-B886-3D23E123ADAE}">
      <dgm:prSet/>
      <dgm:spPr/>
      <dgm:t>
        <a:bodyPr/>
        <a:lstStyle/>
        <a:p>
          <a:endParaRPr kumimoji="1" lang="ja-JP" altLang="en-US"/>
        </a:p>
      </dgm:t>
    </dgm:pt>
    <dgm:pt modelId="{1262A144-48A5-4CCA-9768-E6A177A958F9}" type="sibTrans" cxnId="{793938D5-0BF8-4973-B886-3D23E123ADAE}">
      <dgm:prSet/>
      <dgm:spPr/>
      <dgm:t>
        <a:bodyPr/>
        <a:lstStyle/>
        <a:p>
          <a:endParaRPr kumimoji="1" lang="ja-JP" altLang="en-US"/>
        </a:p>
      </dgm:t>
    </dgm:pt>
    <dgm:pt modelId="{17494308-4FCA-41AF-AA4C-85565463D795}">
      <dgm:prSet phldrT="[テキスト]"/>
      <dgm:spPr/>
      <dgm:t>
        <a:bodyPr/>
        <a:lstStyle/>
        <a:p>
          <a:r>
            <a:rPr kumimoji="1" lang="ja-JP" altLang="en-US" b="1" dirty="0"/>
            <a:t>解決策を　実行する</a:t>
          </a:r>
        </a:p>
      </dgm:t>
    </dgm:pt>
    <dgm:pt modelId="{A79F8B51-04F8-4A18-97C2-528CDB7A7DAE}" type="parTrans" cxnId="{075756DE-2055-4FA2-8542-8F8BBEA811A2}">
      <dgm:prSet/>
      <dgm:spPr/>
      <dgm:t>
        <a:bodyPr/>
        <a:lstStyle/>
        <a:p>
          <a:endParaRPr kumimoji="1" lang="ja-JP" altLang="en-US"/>
        </a:p>
      </dgm:t>
    </dgm:pt>
    <dgm:pt modelId="{C553D56F-B434-454B-879F-58EDDB1DE9D6}" type="sibTrans" cxnId="{075756DE-2055-4FA2-8542-8F8BBEA811A2}">
      <dgm:prSet/>
      <dgm:spPr/>
      <dgm:t>
        <a:bodyPr/>
        <a:lstStyle/>
        <a:p>
          <a:endParaRPr kumimoji="1" lang="ja-JP" altLang="en-US"/>
        </a:p>
      </dgm:t>
    </dgm:pt>
    <dgm:pt modelId="{7254182C-9EC0-42E0-9303-74F0E6901F55}">
      <dgm:prSet phldrT="[テキスト]" custT="1"/>
      <dgm:spPr/>
      <dgm:t>
        <a:bodyPr/>
        <a:lstStyle/>
        <a:p>
          <a:pPr algn="ctr"/>
          <a:r>
            <a:rPr kumimoji="1" lang="ja-JP" altLang="en-US" sz="1000" b="1" dirty="0"/>
            <a:t>　取り組みを振り返る</a:t>
          </a:r>
        </a:p>
      </dgm:t>
    </dgm:pt>
    <dgm:pt modelId="{B26CD516-0E5E-43E4-ADF3-E069CD543018}" type="parTrans" cxnId="{AEB6C6FF-DF65-4B6F-BDDF-4B90DD5C4ED9}">
      <dgm:prSet/>
      <dgm:spPr/>
      <dgm:t>
        <a:bodyPr/>
        <a:lstStyle/>
        <a:p>
          <a:endParaRPr kumimoji="1" lang="ja-JP" altLang="en-US"/>
        </a:p>
      </dgm:t>
    </dgm:pt>
    <dgm:pt modelId="{1050173F-1B20-4025-90A9-F19ED4E4C356}" type="sibTrans" cxnId="{AEB6C6FF-DF65-4B6F-BDDF-4B90DD5C4ED9}">
      <dgm:prSet/>
      <dgm:spPr/>
      <dgm:t>
        <a:bodyPr/>
        <a:lstStyle/>
        <a:p>
          <a:endParaRPr kumimoji="1" lang="ja-JP" altLang="en-US"/>
        </a:p>
      </dgm:t>
    </dgm:pt>
    <dgm:pt modelId="{E182404A-3842-4D45-A8A3-CC2A15EAFB1F}" type="pres">
      <dgm:prSet presAssocID="{393CA2F6-7722-4B02-84F8-CE6EFCA0F3D2}" presName="compositeShape" presStyleCnt="0">
        <dgm:presLayoutVars>
          <dgm:chMax val="7"/>
          <dgm:dir/>
          <dgm:resizeHandles val="exact"/>
        </dgm:presLayoutVars>
      </dgm:prSet>
      <dgm:spPr/>
    </dgm:pt>
    <dgm:pt modelId="{611A3E46-CF7D-477F-BD30-7B77D585B51E}" type="pres">
      <dgm:prSet presAssocID="{393CA2F6-7722-4B02-84F8-CE6EFCA0F3D2}" presName="wedge1" presStyleLbl="node1" presStyleIdx="0" presStyleCnt="4"/>
      <dgm:spPr/>
    </dgm:pt>
    <dgm:pt modelId="{2E3DE579-668B-4E67-83FE-2842FA23152F}" type="pres">
      <dgm:prSet presAssocID="{393CA2F6-7722-4B02-84F8-CE6EFCA0F3D2}" presName="dummy1a" presStyleCnt="0"/>
      <dgm:spPr/>
    </dgm:pt>
    <dgm:pt modelId="{DEEE71E9-95E1-4152-9F98-AE69D7218721}" type="pres">
      <dgm:prSet presAssocID="{393CA2F6-7722-4B02-84F8-CE6EFCA0F3D2}" presName="dummy1b" presStyleCnt="0"/>
      <dgm:spPr/>
    </dgm:pt>
    <dgm:pt modelId="{0C2B94C1-FBF8-47F9-8033-5FA31342FB4E}" type="pres">
      <dgm:prSet presAssocID="{393CA2F6-7722-4B02-84F8-CE6EFCA0F3D2}" presName="wedge1Tx" presStyleLbl="node1" presStyleIdx="0" presStyleCnt="4">
        <dgm:presLayoutVars>
          <dgm:chMax val="0"/>
          <dgm:chPref val="0"/>
          <dgm:bulletEnabled val="1"/>
        </dgm:presLayoutVars>
      </dgm:prSet>
      <dgm:spPr/>
    </dgm:pt>
    <dgm:pt modelId="{CC49D7B8-0CBC-45D0-B918-6A7B4F782E2A}" type="pres">
      <dgm:prSet presAssocID="{393CA2F6-7722-4B02-84F8-CE6EFCA0F3D2}" presName="wedge2" presStyleLbl="node1" presStyleIdx="1" presStyleCnt="4"/>
      <dgm:spPr/>
    </dgm:pt>
    <dgm:pt modelId="{A447C4F1-A934-4C52-9F52-E7153B19B060}" type="pres">
      <dgm:prSet presAssocID="{393CA2F6-7722-4B02-84F8-CE6EFCA0F3D2}" presName="dummy2a" presStyleCnt="0"/>
      <dgm:spPr/>
    </dgm:pt>
    <dgm:pt modelId="{E1AE8D2E-A355-400A-8BC6-E4D7EE9FF5C5}" type="pres">
      <dgm:prSet presAssocID="{393CA2F6-7722-4B02-84F8-CE6EFCA0F3D2}" presName="dummy2b" presStyleCnt="0"/>
      <dgm:spPr/>
    </dgm:pt>
    <dgm:pt modelId="{723A4C76-3A30-4B25-8ED4-12FDA24C926B}" type="pres">
      <dgm:prSet presAssocID="{393CA2F6-7722-4B02-84F8-CE6EFCA0F3D2}" presName="wedge2Tx" presStyleLbl="node1" presStyleIdx="1" presStyleCnt="4">
        <dgm:presLayoutVars>
          <dgm:chMax val="0"/>
          <dgm:chPref val="0"/>
          <dgm:bulletEnabled val="1"/>
        </dgm:presLayoutVars>
      </dgm:prSet>
      <dgm:spPr/>
    </dgm:pt>
    <dgm:pt modelId="{3B036F44-E9E8-4426-B17A-E6EEF7EE0CC7}" type="pres">
      <dgm:prSet presAssocID="{393CA2F6-7722-4B02-84F8-CE6EFCA0F3D2}" presName="wedge3" presStyleLbl="node1" presStyleIdx="2" presStyleCnt="4"/>
      <dgm:spPr/>
    </dgm:pt>
    <dgm:pt modelId="{08CD5924-03F0-4E06-9126-797A814C4CD6}" type="pres">
      <dgm:prSet presAssocID="{393CA2F6-7722-4B02-84F8-CE6EFCA0F3D2}" presName="dummy3a" presStyleCnt="0"/>
      <dgm:spPr/>
    </dgm:pt>
    <dgm:pt modelId="{B444FCD0-93FB-41FF-B815-DC54B73389AF}" type="pres">
      <dgm:prSet presAssocID="{393CA2F6-7722-4B02-84F8-CE6EFCA0F3D2}" presName="dummy3b" presStyleCnt="0"/>
      <dgm:spPr/>
    </dgm:pt>
    <dgm:pt modelId="{44D894E9-A517-4C8B-BFBB-1836CF774157}" type="pres">
      <dgm:prSet presAssocID="{393CA2F6-7722-4B02-84F8-CE6EFCA0F3D2}" presName="wedge3Tx" presStyleLbl="node1" presStyleIdx="2" presStyleCnt="4">
        <dgm:presLayoutVars>
          <dgm:chMax val="0"/>
          <dgm:chPref val="0"/>
          <dgm:bulletEnabled val="1"/>
        </dgm:presLayoutVars>
      </dgm:prSet>
      <dgm:spPr/>
    </dgm:pt>
    <dgm:pt modelId="{676487CE-1C99-41E6-B684-6D27700F8580}" type="pres">
      <dgm:prSet presAssocID="{393CA2F6-7722-4B02-84F8-CE6EFCA0F3D2}" presName="wedge4" presStyleLbl="node1" presStyleIdx="3" presStyleCnt="4"/>
      <dgm:spPr/>
    </dgm:pt>
    <dgm:pt modelId="{EFB41DCD-5D2D-40EB-9983-7498071A6085}" type="pres">
      <dgm:prSet presAssocID="{393CA2F6-7722-4B02-84F8-CE6EFCA0F3D2}" presName="dummy4a" presStyleCnt="0"/>
      <dgm:spPr/>
    </dgm:pt>
    <dgm:pt modelId="{0D0A9731-6C57-4ACE-872E-7E737BBA6976}" type="pres">
      <dgm:prSet presAssocID="{393CA2F6-7722-4B02-84F8-CE6EFCA0F3D2}" presName="dummy4b" presStyleCnt="0"/>
      <dgm:spPr/>
    </dgm:pt>
    <dgm:pt modelId="{D5CC1321-040B-4F34-B9F5-4F743A848F51}" type="pres">
      <dgm:prSet presAssocID="{393CA2F6-7722-4B02-84F8-CE6EFCA0F3D2}" presName="wedge4Tx" presStyleLbl="node1" presStyleIdx="3" presStyleCnt="4">
        <dgm:presLayoutVars>
          <dgm:chMax val="0"/>
          <dgm:chPref val="0"/>
          <dgm:bulletEnabled val="1"/>
        </dgm:presLayoutVars>
      </dgm:prSet>
      <dgm:spPr/>
    </dgm:pt>
    <dgm:pt modelId="{30AADE77-A3AA-4BF0-B7DD-AC79C1547CEE}" type="pres">
      <dgm:prSet presAssocID="{FA38D750-E40C-41FD-91B6-54A5437A036D}" presName="arrowWedge1" presStyleLbl="fgSibTrans2D1" presStyleIdx="0" presStyleCnt="4"/>
      <dgm:spPr/>
    </dgm:pt>
    <dgm:pt modelId="{7102F104-FB9D-459A-ACC8-AC00398D0BB6}" type="pres">
      <dgm:prSet presAssocID="{1262A144-48A5-4CCA-9768-E6A177A958F9}" presName="arrowWedge2" presStyleLbl="fgSibTrans2D1" presStyleIdx="1" presStyleCnt="4"/>
      <dgm:spPr/>
    </dgm:pt>
    <dgm:pt modelId="{1FD11D45-C744-4141-8736-4BDAD5FCEC39}" type="pres">
      <dgm:prSet presAssocID="{C553D56F-B434-454B-879F-58EDDB1DE9D6}" presName="arrowWedge3" presStyleLbl="fgSibTrans2D1" presStyleIdx="2" presStyleCnt="4"/>
      <dgm:spPr/>
    </dgm:pt>
    <dgm:pt modelId="{82ABF3AE-EDD6-41F2-BA4F-377535E1D8CA}" type="pres">
      <dgm:prSet presAssocID="{1050173F-1B20-4025-90A9-F19ED4E4C356}" presName="arrowWedge4" presStyleLbl="fgSibTrans2D1" presStyleIdx="3" presStyleCnt="4"/>
      <dgm:spPr/>
    </dgm:pt>
  </dgm:ptLst>
  <dgm:cxnLst>
    <dgm:cxn modelId="{8A396420-1FCF-479F-A247-348B956CC6ED}" type="presOf" srcId="{17494308-4FCA-41AF-AA4C-85565463D795}" destId="{3B036F44-E9E8-4426-B17A-E6EEF7EE0CC7}" srcOrd="0" destOrd="0" presId="urn:microsoft.com/office/officeart/2005/8/layout/cycle8"/>
    <dgm:cxn modelId="{0A7E4567-4FFF-4AEB-86B9-4CBE0301165B}" type="presOf" srcId="{D2762454-C41D-4711-834D-ED3ACD0C131C}" destId="{CC49D7B8-0CBC-45D0-B918-6A7B4F782E2A}" srcOrd="0" destOrd="0" presId="urn:microsoft.com/office/officeart/2005/8/layout/cycle8"/>
    <dgm:cxn modelId="{1096F181-8EB7-41AB-BE3D-882FF804A1FA}" type="presOf" srcId="{D2762454-C41D-4711-834D-ED3ACD0C131C}" destId="{723A4C76-3A30-4B25-8ED4-12FDA24C926B}" srcOrd="1" destOrd="0" presId="urn:microsoft.com/office/officeart/2005/8/layout/cycle8"/>
    <dgm:cxn modelId="{24831288-B885-4223-80DB-AE57B08E79E0}" type="presOf" srcId="{7254182C-9EC0-42E0-9303-74F0E6901F55}" destId="{D5CC1321-040B-4F34-B9F5-4F743A848F51}" srcOrd="1" destOrd="0" presId="urn:microsoft.com/office/officeart/2005/8/layout/cycle8"/>
    <dgm:cxn modelId="{58E0AD97-45E3-4E10-8CD9-EAF913726394}" type="presOf" srcId="{17494308-4FCA-41AF-AA4C-85565463D795}" destId="{44D894E9-A517-4C8B-BFBB-1836CF774157}" srcOrd="1" destOrd="0" presId="urn:microsoft.com/office/officeart/2005/8/layout/cycle8"/>
    <dgm:cxn modelId="{AA5AD9B9-E9E2-4FB5-8E44-35E3E5A48A5A}" type="presOf" srcId="{7254182C-9EC0-42E0-9303-74F0E6901F55}" destId="{676487CE-1C99-41E6-B684-6D27700F8580}" srcOrd="0" destOrd="0" presId="urn:microsoft.com/office/officeart/2005/8/layout/cycle8"/>
    <dgm:cxn modelId="{194617BF-2547-4C33-8404-05495CC19345}" type="presOf" srcId="{DBB5CBEE-A0A7-43A4-B5ED-F0AE469D8A86}" destId="{611A3E46-CF7D-477F-BD30-7B77D585B51E}" srcOrd="0" destOrd="0" presId="urn:microsoft.com/office/officeart/2005/8/layout/cycle8"/>
    <dgm:cxn modelId="{793938D5-0BF8-4973-B886-3D23E123ADAE}" srcId="{393CA2F6-7722-4B02-84F8-CE6EFCA0F3D2}" destId="{D2762454-C41D-4711-834D-ED3ACD0C131C}" srcOrd="1" destOrd="0" parTransId="{746E54FC-B015-47E2-A41E-91F1383E6B6D}" sibTransId="{1262A144-48A5-4CCA-9768-E6A177A958F9}"/>
    <dgm:cxn modelId="{B14A8DD9-7E79-4DCA-9318-BCC06CB10781}" srcId="{393CA2F6-7722-4B02-84F8-CE6EFCA0F3D2}" destId="{DBB5CBEE-A0A7-43A4-B5ED-F0AE469D8A86}" srcOrd="0" destOrd="0" parTransId="{CA0CAD10-C071-41E0-980D-A7108372D0DB}" sibTransId="{FA38D750-E40C-41FD-91B6-54A5437A036D}"/>
    <dgm:cxn modelId="{075756DE-2055-4FA2-8542-8F8BBEA811A2}" srcId="{393CA2F6-7722-4B02-84F8-CE6EFCA0F3D2}" destId="{17494308-4FCA-41AF-AA4C-85565463D795}" srcOrd="2" destOrd="0" parTransId="{A79F8B51-04F8-4A18-97C2-528CDB7A7DAE}" sibTransId="{C553D56F-B434-454B-879F-58EDDB1DE9D6}"/>
    <dgm:cxn modelId="{F7E04DDF-B8B6-4BC9-9A5D-DD058CE739F4}" type="presOf" srcId="{DBB5CBEE-A0A7-43A4-B5ED-F0AE469D8A86}" destId="{0C2B94C1-FBF8-47F9-8033-5FA31342FB4E}" srcOrd="1" destOrd="0" presId="urn:microsoft.com/office/officeart/2005/8/layout/cycle8"/>
    <dgm:cxn modelId="{CFB168FA-49A2-4D0C-A4F0-1819676A0A03}" type="presOf" srcId="{393CA2F6-7722-4B02-84F8-CE6EFCA0F3D2}" destId="{E182404A-3842-4D45-A8A3-CC2A15EAFB1F}" srcOrd="0" destOrd="0" presId="urn:microsoft.com/office/officeart/2005/8/layout/cycle8"/>
    <dgm:cxn modelId="{AEB6C6FF-DF65-4B6F-BDDF-4B90DD5C4ED9}" srcId="{393CA2F6-7722-4B02-84F8-CE6EFCA0F3D2}" destId="{7254182C-9EC0-42E0-9303-74F0E6901F55}" srcOrd="3" destOrd="0" parTransId="{B26CD516-0E5E-43E4-ADF3-E069CD543018}" sibTransId="{1050173F-1B20-4025-90A9-F19ED4E4C356}"/>
    <dgm:cxn modelId="{3255455C-9419-49BC-BC86-6F896BB942F2}" type="presParOf" srcId="{E182404A-3842-4D45-A8A3-CC2A15EAFB1F}" destId="{611A3E46-CF7D-477F-BD30-7B77D585B51E}" srcOrd="0" destOrd="0" presId="urn:microsoft.com/office/officeart/2005/8/layout/cycle8"/>
    <dgm:cxn modelId="{CF3E05BD-4BC7-43ED-940D-59CD4D61D99F}" type="presParOf" srcId="{E182404A-3842-4D45-A8A3-CC2A15EAFB1F}" destId="{2E3DE579-668B-4E67-83FE-2842FA23152F}" srcOrd="1" destOrd="0" presId="urn:microsoft.com/office/officeart/2005/8/layout/cycle8"/>
    <dgm:cxn modelId="{87B652EE-5C7F-4D56-9D4C-ABDDF71F92D6}" type="presParOf" srcId="{E182404A-3842-4D45-A8A3-CC2A15EAFB1F}" destId="{DEEE71E9-95E1-4152-9F98-AE69D7218721}" srcOrd="2" destOrd="0" presId="urn:microsoft.com/office/officeart/2005/8/layout/cycle8"/>
    <dgm:cxn modelId="{EF7E4F2C-459D-405A-B86D-F0A2F48E05E2}" type="presParOf" srcId="{E182404A-3842-4D45-A8A3-CC2A15EAFB1F}" destId="{0C2B94C1-FBF8-47F9-8033-5FA31342FB4E}" srcOrd="3" destOrd="0" presId="urn:microsoft.com/office/officeart/2005/8/layout/cycle8"/>
    <dgm:cxn modelId="{E98CBF95-C179-4C69-9A13-4661BEE6CA2E}" type="presParOf" srcId="{E182404A-3842-4D45-A8A3-CC2A15EAFB1F}" destId="{CC49D7B8-0CBC-45D0-B918-6A7B4F782E2A}" srcOrd="4" destOrd="0" presId="urn:microsoft.com/office/officeart/2005/8/layout/cycle8"/>
    <dgm:cxn modelId="{F09F2B48-A5E8-4C61-861C-AF2A717E1692}" type="presParOf" srcId="{E182404A-3842-4D45-A8A3-CC2A15EAFB1F}" destId="{A447C4F1-A934-4C52-9F52-E7153B19B060}" srcOrd="5" destOrd="0" presId="urn:microsoft.com/office/officeart/2005/8/layout/cycle8"/>
    <dgm:cxn modelId="{94A5099D-F5EE-41DA-B733-5D87CFBD5030}" type="presParOf" srcId="{E182404A-3842-4D45-A8A3-CC2A15EAFB1F}" destId="{E1AE8D2E-A355-400A-8BC6-E4D7EE9FF5C5}" srcOrd="6" destOrd="0" presId="urn:microsoft.com/office/officeart/2005/8/layout/cycle8"/>
    <dgm:cxn modelId="{FB2BD0C4-B89F-4DC3-A0B5-703AAA7B821C}" type="presParOf" srcId="{E182404A-3842-4D45-A8A3-CC2A15EAFB1F}" destId="{723A4C76-3A30-4B25-8ED4-12FDA24C926B}" srcOrd="7" destOrd="0" presId="urn:microsoft.com/office/officeart/2005/8/layout/cycle8"/>
    <dgm:cxn modelId="{B5A3ADD2-A0CD-4C62-B3ED-3FF272778030}" type="presParOf" srcId="{E182404A-3842-4D45-A8A3-CC2A15EAFB1F}" destId="{3B036F44-E9E8-4426-B17A-E6EEF7EE0CC7}" srcOrd="8" destOrd="0" presId="urn:microsoft.com/office/officeart/2005/8/layout/cycle8"/>
    <dgm:cxn modelId="{00F0AE57-81AB-45B4-B095-DF5C34AEAE2B}" type="presParOf" srcId="{E182404A-3842-4D45-A8A3-CC2A15EAFB1F}" destId="{08CD5924-03F0-4E06-9126-797A814C4CD6}" srcOrd="9" destOrd="0" presId="urn:microsoft.com/office/officeart/2005/8/layout/cycle8"/>
    <dgm:cxn modelId="{26538D5F-53F2-4536-AC7D-BFCC6F78120B}" type="presParOf" srcId="{E182404A-3842-4D45-A8A3-CC2A15EAFB1F}" destId="{B444FCD0-93FB-41FF-B815-DC54B73389AF}" srcOrd="10" destOrd="0" presId="urn:microsoft.com/office/officeart/2005/8/layout/cycle8"/>
    <dgm:cxn modelId="{ED8B49C8-1B3F-494F-AD73-852D882653BF}" type="presParOf" srcId="{E182404A-3842-4D45-A8A3-CC2A15EAFB1F}" destId="{44D894E9-A517-4C8B-BFBB-1836CF774157}" srcOrd="11" destOrd="0" presId="urn:microsoft.com/office/officeart/2005/8/layout/cycle8"/>
    <dgm:cxn modelId="{F8915767-D686-4381-B581-9A7A375D92B6}" type="presParOf" srcId="{E182404A-3842-4D45-A8A3-CC2A15EAFB1F}" destId="{676487CE-1C99-41E6-B684-6D27700F8580}" srcOrd="12" destOrd="0" presId="urn:microsoft.com/office/officeart/2005/8/layout/cycle8"/>
    <dgm:cxn modelId="{AB52DC45-B18F-4238-8ECA-489A38C5F8FB}" type="presParOf" srcId="{E182404A-3842-4D45-A8A3-CC2A15EAFB1F}" destId="{EFB41DCD-5D2D-40EB-9983-7498071A6085}" srcOrd="13" destOrd="0" presId="urn:microsoft.com/office/officeart/2005/8/layout/cycle8"/>
    <dgm:cxn modelId="{AA67A0E2-4EF3-4A33-BA16-195154AC69D8}" type="presParOf" srcId="{E182404A-3842-4D45-A8A3-CC2A15EAFB1F}" destId="{0D0A9731-6C57-4ACE-872E-7E737BBA6976}" srcOrd="14" destOrd="0" presId="urn:microsoft.com/office/officeart/2005/8/layout/cycle8"/>
    <dgm:cxn modelId="{19FF9992-69AA-4C08-B9C7-140EF016F29B}" type="presParOf" srcId="{E182404A-3842-4D45-A8A3-CC2A15EAFB1F}" destId="{D5CC1321-040B-4F34-B9F5-4F743A848F51}" srcOrd="15" destOrd="0" presId="urn:microsoft.com/office/officeart/2005/8/layout/cycle8"/>
    <dgm:cxn modelId="{76FC0558-F92A-4BD5-83D8-8729E53F82E9}" type="presParOf" srcId="{E182404A-3842-4D45-A8A3-CC2A15EAFB1F}" destId="{30AADE77-A3AA-4BF0-B7DD-AC79C1547CEE}" srcOrd="16" destOrd="0" presId="urn:microsoft.com/office/officeart/2005/8/layout/cycle8"/>
    <dgm:cxn modelId="{EF4DE710-EF1B-4581-9517-FC16031E5186}" type="presParOf" srcId="{E182404A-3842-4D45-A8A3-CC2A15EAFB1F}" destId="{7102F104-FB9D-459A-ACC8-AC00398D0BB6}" srcOrd="17" destOrd="0" presId="urn:microsoft.com/office/officeart/2005/8/layout/cycle8"/>
    <dgm:cxn modelId="{E2422FC7-8482-49FF-9D11-4C8961BA6D52}" type="presParOf" srcId="{E182404A-3842-4D45-A8A3-CC2A15EAFB1F}" destId="{1FD11D45-C744-4141-8736-4BDAD5FCEC39}" srcOrd="18" destOrd="0" presId="urn:microsoft.com/office/officeart/2005/8/layout/cycle8"/>
    <dgm:cxn modelId="{FD9936BD-5746-463C-A5FC-7C0EB2069938}" type="presParOf" srcId="{E182404A-3842-4D45-A8A3-CC2A15EAFB1F}" destId="{82ABF3AE-EDD6-41F2-BA4F-377535E1D8CA}"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A3E46-CF7D-477F-BD30-7B77D585B51E}">
      <dsp:nvSpPr>
        <dsp:cNvPr id="0" name=""/>
        <dsp:cNvSpPr/>
      </dsp:nvSpPr>
      <dsp:spPr>
        <a:xfrm>
          <a:off x="1622242" y="108559"/>
          <a:ext cx="1613204" cy="1613204"/>
        </a:xfrm>
        <a:prstGeom prst="pie">
          <a:avLst>
            <a:gd name="adj1" fmla="val 162000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None/>
          </a:pPr>
          <a:r>
            <a:rPr kumimoji="1" lang="ja-JP" altLang="en-US" sz="1000" b="1" kern="1200" dirty="0"/>
            <a:t>学校の課題を見つける</a:t>
          </a:r>
        </a:p>
      </dsp:txBody>
      <dsp:txXfrm>
        <a:off x="2478585" y="442915"/>
        <a:ext cx="595349" cy="441710"/>
      </dsp:txXfrm>
    </dsp:sp>
    <dsp:sp modelId="{CC49D7B8-0CBC-45D0-B918-6A7B4F782E2A}">
      <dsp:nvSpPr>
        <dsp:cNvPr id="0" name=""/>
        <dsp:cNvSpPr/>
      </dsp:nvSpPr>
      <dsp:spPr>
        <a:xfrm>
          <a:off x="1622242" y="162717"/>
          <a:ext cx="1613204" cy="1613204"/>
        </a:xfrm>
        <a:prstGeom prst="pie">
          <a:avLst>
            <a:gd name="adj1" fmla="val 0"/>
            <a:gd name="adj2" fmla="val 54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t>解決策を　考える</a:t>
          </a:r>
        </a:p>
      </dsp:txBody>
      <dsp:txXfrm>
        <a:off x="2478585" y="999854"/>
        <a:ext cx="595349" cy="441710"/>
      </dsp:txXfrm>
    </dsp:sp>
    <dsp:sp modelId="{3B036F44-E9E8-4426-B17A-E6EEF7EE0CC7}">
      <dsp:nvSpPr>
        <dsp:cNvPr id="0" name=""/>
        <dsp:cNvSpPr/>
      </dsp:nvSpPr>
      <dsp:spPr>
        <a:xfrm>
          <a:off x="1568085" y="162717"/>
          <a:ext cx="1613204" cy="1613204"/>
        </a:xfrm>
        <a:prstGeom prst="pie">
          <a:avLst>
            <a:gd name="adj1" fmla="val 5400000"/>
            <a:gd name="adj2" fmla="val 108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t>解決策を　実行する</a:t>
          </a:r>
        </a:p>
      </dsp:txBody>
      <dsp:txXfrm>
        <a:off x="1729597" y="999854"/>
        <a:ext cx="595349" cy="441710"/>
      </dsp:txXfrm>
    </dsp:sp>
    <dsp:sp modelId="{676487CE-1C99-41E6-B684-6D27700F8580}">
      <dsp:nvSpPr>
        <dsp:cNvPr id="0" name=""/>
        <dsp:cNvSpPr/>
      </dsp:nvSpPr>
      <dsp:spPr>
        <a:xfrm>
          <a:off x="1568085" y="108559"/>
          <a:ext cx="1613204" cy="1613204"/>
        </a:xfrm>
        <a:prstGeom prst="pie">
          <a:avLst>
            <a:gd name="adj1" fmla="val 10800000"/>
            <a:gd name="adj2" fmla="val 162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kumimoji="1" lang="ja-JP" altLang="en-US" sz="1000" b="1" kern="1200" dirty="0"/>
            <a:t>　取り組みを振り返る</a:t>
          </a:r>
        </a:p>
      </dsp:txBody>
      <dsp:txXfrm>
        <a:off x="1729597" y="442915"/>
        <a:ext cx="595349" cy="441710"/>
      </dsp:txXfrm>
    </dsp:sp>
    <dsp:sp modelId="{30AADE77-A3AA-4BF0-B7DD-AC79C1547CEE}">
      <dsp:nvSpPr>
        <dsp:cNvPr id="0" name=""/>
        <dsp:cNvSpPr/>
      </dsp:nvSpPr>
      <dsp:spPr>
        <a:xfrm>
          <a:off x="1522377" y="8694"/>
          <a:ext cx="1812934" cy="1812934"/>
        </a:xfrm>
        <a:prstGeom prst="circularArrow">
          <a:avLst>
            <a:gd name="adj1" fmla="val 5085"/>
            <a:gd name="adj2" fmla="val 327528"/>
            <a:gd name="adj3" fmla="val 21272472"/>
            <a:gd name="adj4" fmla="val 16200000"/>
            <a:gd name="adj5" fmla="val 5932"/>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102F104-FB9D-459A-ACC8-AC00398D0BB6}">
      <dsp:nvSpPr>
        <dsp:cNvPr id="0" name=""/>
        <dsp:cNvSpPr/>
      </dsp:nvSpPr>
      <dsp:spPr>
        <a:xfrm>
          <a:off x="1522377" y="62852"/>
          <a:ext cx="1812934" cy="1812934"/>
        </a:xfrm>
        <a:prstGeom prst="circularArrow">
          <a:avLst>
            <a:gd name="adj1" fmla="val 5085"/>
            <a:gd name="adj2" fmla="val 327528"/>
            <a:gd name="adj3" fmla="val 5072472"/>
            <a:gd name="adj4" fmla="val 0"/>
            <a:gd name="adj5" fmla="val 5932"/>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FD11D45-C744-4141-8736-4BDAD5FCEC39}">
      <dsp:nvSpPr>
        <dsp:cNvPr id="0" name=""/>
        <dsp:cNvSpPr/>
      </dsp:nvSpPr>
      <dsp:spPr>
        <a:xfrm>
          <a:off x="1468220" y="62852"/>
          <a:ext cx="1812934" cy="1812934"/>
        </a:xfrm>
        <a:prstGeom prst="circularArrow">
          <a:avLst>
            <a:gd name="adj1" fmla="val 5085"/>
            <a:gd name="adj2" fmla="val 327528"/>
            <a:gd name="adj3" fmla="val 10472472"/>
            <a:gd name="adj4" fmla="val 5400000"/>
            <a:gd name="adj5" fmla="val 5932"/>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ABF3AE-EDD6-41F2-BA4F-377535E1D8CA}">
      <dsp:nvSpPr>
        <dsp:cNvPr id="0" name=""/>
        <dsp:cNvSpPr/>
      </dsp:nvSpPr>
      <dsp:spPr>
        <a:xfrm>
          <a:off x="1468220" y="8694"/>
          <a:ext cx="1812934" cy="1812934"/>
        </a:xfrm>
        <a:prstGeom prst="circularArrow">
          <a:avLst>
            <a:gd name="adj1" fmla="val 5085"/>
            <a:gd name="adj2" fmla="val 327528"/>
            <a:gd name="adj3" fmla="val 15872472"/>
            <a:gd name="adj4" fmla="val 10800000"/>
            <a:gd name="adj5" fmla="val 5932"/>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A772B7EF-A192-4B2B-A038-5277C5CD23DA}" type="datetimeFigureOut">
              <a:rPr kumimoji="1" lang="ja-JP" altLang="en-US" smtClean="0"/>
              <a:t>2024/11/28</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CB0E9FF-E39C-465C-96E7-81BD7046A83A}" type="slidenum">
              <a:rPr kumimoji="1" lang="ja-JP" altLang="en-US" smtClean="0"/>
              <a:t>‹#›</a:t>
            </a:fld>
            <a:endParaRPr kumimoji="1" lang="ja-JP" altLang="en-US"/>
          </a:p>
        </p:txBody>
      </p:sp>
    </p:spTree>
    <p:extLst>
      <p:ext uri="{BB962C8B-B14F-4D97-AF65-F5344CB8AC3E}">
        <p14:creationId xmlns:p14="http://schemas.microsoft.com/office/powerpoint/2010/main" val="37588856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1</a:t>
            </a:fld>
            <a:endParaRPr kumimoji="1" lang="ja-JP" altLang="en-US"/>
          </a:p>
        </p:txBody>
      </p:sp>
    </p:spTree>
    <p:extLst>
      <p:ext uri="{BB962C8B-B14F-4D97-AF65-F5344CB8AC3E}">
        <p14:creationId xmlns:p14="http://schemas.microsoft.com/office/powerpoint/2010/main" val="1407542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xfrm>
            <a:off x="912813" y="1330325"/>
            <a:ext cx="4789487" cy="3592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しかし、ポジティブ行動支援の考え方は，</a:t>
            </a:r>
            <a:endParaRPr lang="en-US" altLang="ja-JP" dirty="0"/>
          </a:p>
          <a:p>
            <a:pPr eaLnBrk="1" hangingPunct="1">
              <a:spcBef>
                <a:spcPct val="0"/>
              </a:spcBef>
            </a:pPr>
            <a:endParaRPr lang="en-US" altLang="ja-JP" dirty="0"/>
          </a:p>
          <a:p>
            <a:pPr eaLnBrk="1" hangingPunct="1">
              <a:spcBef>
                <a:spcPct val="0"/>
              </a:spcBef>
            </a:pPr>
            <a:r>
              <a:rPr lang="ja-JP" altLang="en-US" dirty="0"/>
              <a:t>「練習問題を一生懸命に解く」という望ましい行動が起きるように</a:t>
            </a:r>
            <a:endParaRPr lang="en-US" altLang="ja-JP" dirty="0"/>
          </a:p>
          <a:p>
            <a:pPr eaLnBrk="1" hangingPunct="1">
              <a:spcBef>
                <a:spcPct val="0"/>
              </a:spcBef>
            </a:pPr>
            <a:r>
              <a:rPr lang="ja-JP" altLang="en-US" dirty="0"/>
              <a:t>・丁寧に解法を板書し，それを見ながら問題を解けるようにしておく</a:t>
            </a:r>
            <a:endParaRPr lang="en-US" altLang="ja-JP" dirty="0"/>
          </a:p>
          <a:p>
            <a:pPr eaLnBrk="1" hangingPunct="1">
              <a:spcBef>
                <a:spcPct val="0"/>
              </a:spcBef>
            </a:pPr>
            <a:r>
              <a:rPr lang="ja-JP" altLang="en-US" dirty="0"/>
              <a:t>・ヒントを積極的に提示し，子どものわかった！を引き出せる状態を作る</a:t>
            </a:r>
          </a:p>
          <a:p>
            <a:pPr eaLnBrk="1" hangingPunct="1">
              <a:spcBef>
                <a:spcPct val="0"/>
              </a:spcBef>
            </a:pPr>
            <a:r>
              <a:rPr lang="ja-JP" altLang="en-US" dirty="0"/>
              <a:t>等、子ども自身ががんばろう、これならできる！と思えるような仕掛けを</a:t>
            </a:r>
            <a:endParaRPr lang="en-US" altLang="ja-JP" dirty="0"/>
          </a:p>
          <a:p>
            <a:pPr eaLnBrk="1" hangingPunct="1">
              <a:spcBef>
                <a:spcPct val="0"/>
              </a:spcBef>
            </a:pPr>
            <a:r>
              <a:rPr lang="ja-JP" altLang="en-US" dirty="0"/>
              <a:t>前もって作っておきます。</a:t>
            </a:r>
          </a:p>
          <a:p>
            <a:pPr eaLnBrk="1" hangingPunct="1">
              <a:spcBef>
                <a:spcPct val="0"/>
              </a:spcBef>
            </a:pPr>
            <a:endParaRPr lang="ja-JP" altLang="en-US" dirty="0"/>
          </a:p>
          <a:p>
            <a:pPr eaLnBrk="1" hangingPunct="1">
              <a:spcBef>
                <a:spcPct val="0"/>
              </a:spcBef>
            </a:pPr>
            <a:r>
              <a:rPr lang="ja-JP" altLang="en-US" dirty="0"/>
              <a:t>また、望ましい行動が起きた後には、</a:t>
            </a:r>
          </a:p>
          <a:p>
            <a:pPr eaLnBrk="1" hangingPunct="1">
              <a:spcBef>
                <a:spcPct val="0"/>
              </a:spcBef>
            </a:pPr>
            <a:r>
              <a:rPr lang="ja-JP" altLang="en-US" dirty="0"/>
              <a:t>・問題の正答数を自分で記録し，グラフにして学習の成果を見える</a:t>
            </a:r>
            <a:r>
              <a:rPr lang="ja-JP" altLang="en-US" dirty="0" err="1"/>
              <a:t>化する</a:t>
            </a:r>
            <a:endParaRPr lang="en-US" altLang="ja-JP" dirty="0"/>
          </a:p>
          <a:p>
            <a:pPr eaLnBrk="1" hangingPunct="1">
              <a:spcBef>
                <a:spcPct val="0"/>
              </a:spcBef>
            </a:pPr>
            <a:r>
              <a:rPr lang="ja-JP" altLang="en-US" dirty="0"/>
              <a:t>・教員からの即座の○付けによる承認や言葉による称賛</a:t>
            </a:r>
            <a:endParaRPr lang="en-US" altLang="ja-JP" dirty="0"/>
          </a:p>
          <a:p>
            <a:pPr eaLnBrk="1" hangingPunct="1">
              <a:spcBef>
                <a:spcPct val="0"/>
              </a:spcBef>
            </a:pPr>
            <a:r>
              <a:rPr lang="ja-JP" altLang="en-US" dirty="0"/>
              <a:t>など、子ども自身が「できた」「もう一回やりたい」と思える工夫を</a:t>
            </a:r>
            <a:endParaRPr lang="en-US" altLang="ja-JP" dirty="0"/>
          </a:p>
          <a:p>
            <a:pPr eaLnBrk="1" hangingPunct="1">
              <a:spcBef>
                <a:spcPct val="0"/>
              </a:spcBef>
            </a:pPr>
            <a:r>
              <a:rPr lang="ja-JP" altLang="en-US" dirty="0"/>
              <a:t>することで、望ましい行動が繰りかえされるようにしかけを作ります。</a:t>
            </a:r>
          </a:p>
          <a:p>
            <a:pPr marL="0" marR="0" lvl="0" indent="0" algn="l" defTabSz="914400" rtl="0" eaLnBrk="1" fontAlgn="auto" latinLnBrk="0" hangingPunct="1">
              <a:lnSpc>
                <a:spcPct val="100000"/>
              </a:lnSpc>
              <a:spcBef>
                <a:spcPct val="0"/>
              </a:spcBef>
              <a:spcAft>
                <a:spcPts val="0"/>
              </a:spcAft>
              <a:buClrTx/>
              <a:buSzTx/>
              <a:buFontTx/>
              <a:buNone/>
              <a:tabLst/>
              <a:defRPr/>
            </a:pPr>
            <a:endParaRPr lang="ja-JP" altLang="en-US" dirty="0"/>
          </a:p>
          <a:p>
            <a:pPr lvl="0">
              <a:spcBef>
                <a:spcPct val="0"/>
              </a:spcBef>
              <a:defRPr/>
            </a:pPr>
            <a:r>
              <a:rPr lang="ja-JP" altLang="en-US" dirty="0"/>
              <a:t>つまり、</a:t>
            </a:r>
            <a:endParaRPr lang="en-US" altLang="ja-JP" dirty="0"/>
          </a:p>
          <a:p>
            <a:pPr lvl="0">
              <a:spcBef>
                <a:spcPct val="0"/>
              </a:spcBef>
              <a:defRPr/>
            </a:pPr>
            <a:endParaRPr lang="en-US" altLang="ja-JP" dirty="0"/>
          </a:p>
          <a:p>
            <a:pPr lvl="0">
              <a:spcBef>
                <a:spcPct val="0"/>
              </a:spcBef>
              <a:defRPr/>
            </a:pPr>
            <a:r>
              <a:rPr lang="ja-JP" altLang="en-US" dirty="0"/>
              <a:t>望ましい行動が起きやすいように、行動の前後の環境を整えることで、</a:t>
            </a:r>
            <a:endParaRPr lang="en-US" altLang="ja-JP" dirty="0"/>
          </a:p>
          <a:p>
            <a:pPr lvl="0">
              <a:spcBef>
                <a:spcPct val="0"/>
              </a:spcBef>
              <a:defRPr/>
            </a:pPr>
            <a:r>
              <a:rPr lang="ja-JP" altLang="en-US" dirty="0"/>
              <a:t>子供たちが，認められる安心感やできる喜びを感じられる成功体験に結びつけ，より一層学習に取り組めるように導いていくという考え方が、</a:t>
            </a:r>
            <a:endParaRPr lang="en-US" altLang="ja-JP" dirty="0"/>
          </a:p>
          <a:p>
            <a:pPr lvl="0">
              <a:spcBef>
                <a:spcPct val="0"/>
              </a:spcBef>
              <a:defRPr/>
            </a:pPr>
            <a:r>
              <a:rPr lang="ja-JP" altLang="en-US" dirty="0"/>
              <a:t>ポジティブ行動支援です。</a:t>
            </a:r>
          </a:p>
          <a:p>
            <a:pPr eaLnBrk="1" hangingPunct="1">
              <a:spcBef>
                <a:spcPct val="0"/>
              </a:spcBef>
            </a:pPr>
            <a:endParaRPr lang="ja-JP" altLang="en-US"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BE71B6-D1D5-44FA-943D-3CF38E6712FC}" type="slidenum">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2652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発表してもらう</a:t>
            </a:r>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15</a:t>
            </a:fld>
            <a:endParaRPr kumimoji="1" lang="ja-JP" altLang="en-US"/>
          </a:p>
        </p:txBody>
      </p:sp>
    </p:spTree>
    <p:extLst>
      <p:ext uri="{BB962C8B-B14F-4D97-AF65-F5344CB8AC3E}">
        <p14:creationId xmlns:p14="http://schemas.microsoft.com/office/powerpoint/2010/main" val="2981738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冒頭に、マイナスのサイクルの話をしましたが、</a:t>
            </a:r>
            <a:endParaRPr kumimoji="1" lang="en-US" altLang="ja-JP" dirty="0"/>
          </a:p>
          <a:p>
            <a:r>
              <a:rPr kumimoji="1" lang="ja-JP" altLang="en-US" dirty="0"/>
              <a:t>ポジティブ行動支援では，</a:t>
            </a:r>
            <a:endParaRPr kumimoji="1" lang="en-US" altLang="ja-JP" dirty="0"/>
          </a:p>
          <a:p>
            <a:endParaRPr kumimoji="1" lang="en-US" altLang="ja-JP" dirty="0"/>
          </a:p>
          <a:p>
            <a:r>
              <a:rPr kumimoji="1" lang="ja-JP" altLang="en-US" dirty="0"/>
              <a:t>もうすでに　できている望ましい行動を見つけ，しっかり褒め，認めます。</a:t>
            </a:r>
            <a:endParaRPr kumimoji="1" lang="en-US" altLang="ja-JP" dirty="0"/>
          </a:p>
          <a:p>
            <a:r>
              <a:rPr kumimoji="1" lang="ja-JP" altLang="en-US" dirty="0"/>
              <a:t>そして，もうちょっとでできそうなことや段階に目標をおき，正しい行動を教えます。</a:t>
            </a:r>
            <a:endParaRPr kumimoji="1" lang="en-US" altLang="ja-JP" dirty="0"/>
          </a:p>
          <a:p>
            <a:endParaRPr kumimoji="1" lang="en-US" altLang="ja-JP" dirty="0"/>
          </a:p>
          <a:p>
            <a:r>
              <a:rPr kumimoji="1" lang="ja-JP" altLang="en-US" dirty="0"/>
              <a:t>そうすると、ほめられることで子どもは自分に自信が持て、</a:t>
            </a:r>
            <a:endParaRPr kumimoji="1" lang="en-US" altLang="ja-JP" dirty="0"/>
          </a:p>
          <a:p>
            <a:r>
              <a:rPr kumimoji="1" lang="ja-JP" altLang="en-US" dirty="0"/>
              <a:t>自信が持てることで，前向きになり，意欲もわいていきます。</a:t>
            </a:r>
            <a:endParaRPr kumimoji="1" lang="en-US" altLang="ja-JP" dirty="0"/>
          </a:p>
          <a:p>
            <a:endParaRPr kumimoji="1" lang="en-US" altLang="ja-JP" dirty="0"/>
          </a:p>
          <a:p>
            <a:r>
              <a:rPr kumimoji="1" lang="ja-JP" altLang="en-US" dirty="0"/>
              <a:t>その結果、教員も子ども達を褒めるポイントがたくさん見つかり、</a:t>
            </a:r>
            <a:endParaRPr kumimoji="1" lang="en-US" altLang="ja-JP" dirty="0"/>
          </a:p>
          <a:p>
            <a:r>
              <a:rPr kumimoji="1" lang="ja-JP" altLang="en-US" dirty="0"/>
              <a:t>指導の仕方が明確になります。それが，また褒めるにつながっていく</a:t>
            </a:r>
            <a:endParaRPr kumimoji="1" lang="en-US" altLang="ja-JP" dirty="0"/>
          </a:p>
          <a:p>
            <a:endParaRPr kumimoji="1" lang="en-US" altLang="ja-JP" dirty="0"/>
          </a:p>
          <a:p>
            <a:r>
              <a:rPr kumimoji="1" lang="ja-JP" altLang="en-US" dirty="0"/>
              <a:t>というプラスの循環を目指しています。</a:t>
            </a:r>
            <a:endParaRPr kumimoji="1" lang="en-US" altLang="ja-JP" dirty="0"/>
          </a:p>
          <a:p>
            <a:endParaRPr lang="en-US" altLang="ja-JP" dirty="0"/>
          </a:p>
          <a:p>
            <a:endParaRPr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A55ED-EB9D-4CE2-84FD-AD4E98D6B6C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5300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スクールワイド</a:t>
            </a:r>
            <a:r>
              <a:rPr lang="en-US" altLang="ja-JP" dirty="0"/>
              <a:t>PBS</a:t>
            </a:r>
            <a:r>
              <a:rPr lang="ja-JP" altLang="en-US" dirty="0"/>
              <a:t>は、第１層支援から第３層支援へと段階的で連続的な支援システムを設けます。第１層支援を充実させることで個別性の高い第２層支援や第３層支援を真に必要とする児童生徒を絞り込むことが可能になります。</a:t>
            </a:r>
            <a:endParaRPr lang="en-US" altLang="ja-JP" dirty="0"/>
          </a:p>
          <a:p>
            <a:endParaRPr lang="en-US" altLang="ja-JP" dirty="0"/>
          </a:p>
          <a:p>
            <a:r>
              <a:rPr kumimoji="1" lang="ja-JP" altLang="en-US" dirty="0"/>
              <a:t>ポジティブ行動支援では、子どもたちの多様な支援ニーズに応えるため、このような１層から３層までの複数の手立てや配慮を用意する「多層支援モデル」を採用しています。</a:t>
            </a:r>
            <a:endParaRPr kumimoji="1" lang="en-US" altLang="ja-JP" dirty="0"/>
          </a:p>
          <a:p>
            <a:r>
              <a:rPr lang="ja-JP" altLang="en-US" dirty="0">
                <a:latin typeface="Arial" panose="020B0604020202020204" pitchFamily="34" charset="0"/>
              </a:rPr>
              <a:t>①コンセプト→全員対象の取組</a:t>
            </a:r>
            <a:endParaRPr lang="en-US" altLang="ja-JP" dirty="0">
              <a:latin typeface="Arial" panose="020B0604020202020204" pitchFamily="34" charset="0"/>
            </a:endParaRPr>
          </a:p>
          <a:p>
            <a:r>
              <a:rPr lang="ja-JP" altLang="en-US" dirty="0">
                <a:latin typeface="Arial" panose="020B0604020202020204" pitchFamily="34" charset="0"/>
              </a:rPr>
              <a:t>②具体的には、第</a:t>
            </a:r>
            <a:r>
              <a:rPr lang="en-US" altLang="ja-JP" dirty="0">
                <a:latin typeface="Arial" panose="020B0604020202020204" pitchFamily="34" charset="0"/>
              </a:rPr>
              <a:t>1</a:t>
            </a:r>
            <a:r>
              <a:rPr lang="ja-JP" altLang="en-US" dirty="0">
                <a:latin typeface="Arial" panose="020B0604020202020204" pitchFamily="34" charset="0"/>
              </a:rPr>
              <a:t>層支援を充実させることにより、支援を必要とする第</a:t>
            </a:r>
            <a:r>
              <a:rPr lang="en-US" altLang="ja-JP" dirty="0">
                <a:latin typeface="Arial" panose="020B0604020202020204" pitchFamily="34" charset="0"/>
              </a:rPr>
              <a:t>2</a:t>
            </a:r>
            <a:r>
              <a:rPr lang="ja-JP" altLang="en-US" dirty="0">
                <a:latin typeface="Arial" panose="020B0604020202020204" pitchFamily="34" charset="0"/>
              </a:rPr>
              <a:t>層支援の児童が第</a:t>
            </a:r>
            <a:r>
              <a:rPr lang="en-US" altLang="ja-JP" dirty="0">
                <a:latin typeface="Arial" panose="020B0604020202020204" pitchFamily="34" charset="0"/>
              </a:rPr>
              <a:t>1</a:t>
            </a:r>
            <a:r>
              <a:rPr lang="ja-JP" altLang="en-US" dirty="0">
                <a:latin typeface="Arial" panose="020B0604020202020204" pitchFamily="34" charset="0"/>
              </a:rPr>
              <a:t>層支援に移行することが研究結果より明らかになっている</a:t>
            </a:r>
            <a:r>
              <a:rPr lang="en-US" altLang="ja-JP" dirty="0">
                <a:latin typeface="Arial" panose="020B0604020202020204" pitchFamily="34" charset="0"/>
              </a:rPr>
              <a:t>(</a:t>
            </a:r>
            <a:r>
              <a:rPr lang="en-US" altLang="ja-JP" dirty="0" err="1">
                <a:latin typeface="Arial" panose="020B0604020202020204" pitchFamily="34" charset="0"/>
              </a:rPr>
              <a:t>Sugai</a:t>
            </a:r>
            <a:r>
              <a:rPr lang="en-US" altLang="ja-JP" dirty="0">
                <a:latin typeface="Arial" panose="020B0604020202020204" pitchFamily="34" charset="0"/>
              </a:rPr>
              <a:t> &amp; Horner</a:t>
            </a:r>
            <a:r>
              <a:rPr lang="ja-JP" altLang="en-US" dirty="0" err="1">
                <a:latin typeface="Arial" panose="020B0604020202020204" pitchFamily="34" charset="0"/>
              </a:rPr>
              <a:t>、</a:t>
            </a:r>
            <a:r>
              <a:rPr lang="en-US" altLang="ja-JP" dirty="0">
                <a:latin typeface="Arial" panose="020B0604020202020204" pitchFamily="34" charset="0"/>
              </a:rPr>
              <a:t>2006)</a:t>
            </a:r>
            <a:r>
              <a:rPr lang="ja-JP" altLang="en-US" dirty="0" err="1">
                <a:latin typeface="Arial" panose="020B0604020202020204" pitchFamily="34" charset="0"/>
              </a:rPr>
              <a:t>。</a:t>
            </a:r>
            <a:endParaRPr lang="en-US" altLang="ja-JP" dirty="0">
              <a:latin typeface="Arial" panose="020B0604020202020204" pitchFamily="34" charset="0"/>
            </a:endParaRPr>
          </a:p>
          <a:p>
            <a:r>
              <a:rPr lang="ja-JP" altLang="en-US" dirty="0">
                <a:latin typeface="Arial" panose="020B0604020202020204" pitchFamily="34" charset="0"/>
              </a:rPr>
              <a:t>③第</a:t>
            </a:r>
            <a:r>
              <a:rPr lang="en-US" altLang="ja-JP" dirty="0">
                <a:latin typeface="Arial" panose="020B0604020202020204" pitchFamily="34" charset="0"/>
              </a:rPr>
              <a:t>1</a:t>
            </a:r>
            <a:r>
              <a:rPr lang="ja-JP" altLang="en-US" dirty="0">
                <a:latin typeface="Arial" panose="020B0604020202020204" pitchFamily="34" charset="0"/>
              </a:rPr>
              <a:t>層支援の通常の対応の児童を増やすことで、より支援の必要なお子さんを明らかにし、ポイントを絞った支援が必要になります。</a:t>
            </a:r>
          </a:p>
          <a:p>
            <a:endParaRPr kumimoji="1" lang="en-US" altLang="ja-JP" dirty="0"/>
          </a:p>
          <a:p>
            <a:r>
              <a:rPr kumimoji="1" lang="en-US" altLang="ja-JP" dirty="0"/>
              <a:t>【</a:t>
            </a:r>
            <a:r>
              <a:rPr kumimoji="1" lang="ja-JP" altLang="en-US" dirty="0"/>
              <a:t>別解説</a:t>
            </a:r>
            <a:r>
              <a:rPr kumimoji="1" lang="en-US" altLang="ja-JP" dirty="0"/>
              <a:t>】</a:t>
            </a:r>
          </a:p>
          <a:p>
            <a:r>
              <a:rPr kumimoji="1" lang="ja-JP" altLang="en-US" dirty="0"/>
              <a:t>また、この図は、ポジティブ行動支援の特徴の一つである多層支援モデルについて説明したものです。</a:t>
            </a:r>
            <a:endParaRPr kumimoji="1" lang="en-US" altLang="ja-JP" dirty="0"/>
          </a:p>
          <a:p>
            <a:r>
              <a:rPr kumimoji="1" lang="ja-JP" altLang="en-US" dirty="0"/>
              <a:t>従来の特別支援教育は、３層、２層の支援ニーズがある子どもたちをサポートする、２次的３次的援助を行うことに主眼が置かれてきました。</a:t>
            </a:r>
            <a:endParaRPr kumimoji="1" lang="en-US" altLang="ja-JP" dirty="0"/>
          </a:p>
          <a:p>
            <a:r>
              <a:rPr kumimoji="1" lang="ja-JP" altLang="en-US" dirty="0"/>
              <a:t>しかしポジティブ行動支援は、通常の学級の子どもたちも含めたすべての子どもたちを対象として実施されることもあるため、１次的援助である１層支援も行います。</a:t>
            </a:r>
            <a:endParaRPr kumimoji="1" lang="en-US" altLang="ja-JP" dirty="0"/>
          </a:p>
          <a:p>
            <a:endParaRPr kumimoji="1" lang="en-US" altLang="ja-JP" dirty="0"/>
          </a:p>
          <a:p>
            <a:r>
              <a:rPr kumimoji="1" lang="ja-JP" altLang="en-US" dirty="0"/>
              <a:t>１層支援は、全員を対象とした幅広く薄く行われるサポートです。</a:t>
            </a:r>
            <a:endParaRPr kumimoji="1" lang="en-US" altLang="ja-JP" dirty="0"/>
          </a:p>
          <a:p>
            <a:r>
              <a:rPr kumimoji="1" lang="ja-JP" altLang="en-US" dirty="0"/>
              <a:t>ポジティブ行動支援は、まずはじめに学校全体や学級全体を対象として、全員の望ましい行動を引き出します。</a:t>
            </a:r>
            <a:endParaRPr kumimoji="1" lang="en-US" altLang="ja-JP" dirty="0"/>
          </a:p>
          <a:p>
            <a:r>
              <a:rPr kumimoji="1" lang="ja-JP" altLang="en-US" dirty="0"/>
              <a:t>取組が進むと、１層支援では対応が難しい子どもたちが出てきます。</a:t>
            </a:r>
            <a:endParaRPr kumimoji="1" lang="en-US" altLang="ja-JP" dirty="0"/>
          </a:p>
          <a:p>
            <a:r>
              <a:rPr kumimoji="1" lang="ja-JP" altLang="en-US" dirty="0"/>
              <a:t>１層支援では対応が難しい子どもたちには、少し手厚いサポートを行います。これが２層支援です。</a:t>
            </a:r>
            <a:endParaRPr kumimoji="1" lang="en-US" altLang="ja-JP" dirty="0"/>
          </a:p>
          <a:p>
            <a:r>
              <a:rPr kumimoji="1" lang="ja-JP" altLang="en-US" dirty="0"/>
              <a:t>２層支援の個別化された手立てでも望ましい行動が増えない子どもたちには、さらに手厚い配慮や援助を行います。</a:t>
            </a:r>
            <a:endParaRPr kumimoji="1" lang="en-US" altLang="ja-JP" dirty="0"/>
          </a:p>
          <a:p>
            <a:r>
              <a:rPr kumimoji="1" lang="ja-JP" altLang="en-US" dirty="0"/>
              <a:t>これを３層支援といいます。</a:t>
            </a:r>
            <a:endParaRPr kumimoji="1" lang="en-US" altLang="ja-JP" dirty="0"/>
          </a:p>
          <a:p>
            <a:endParaRPr lang="en-US" altLang="ja-JP" dirty="0"/>
          </a:p>
        </p:txBody>
      </p:sp>
    </p:spTree>
    <p:extLst>
      <p:ext uri="{BB962C8B-B14F-4D97-AF65-F5344CB8AC3E}">
        <p14:creationId xmlns:p14="http://schemas.microsoft.com/office/powerpoint/2010/main" val="3852090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6" name="スライド イメージ プレースホルダー 1"/>
          <p:cNvSpPr>
            <a:spLocks noGrp="1" noRot="1" noChangeAspect="1"/>
          </p:cNvSpPr>
          <p:nvPr>
            <p:ph type="sldImg"/>
          </p:nvPr>
        </p:nvSpPr>
        <p:spPr/>
      </p:sp>
      <p:sp>
        <p:nvSpPr>
          <p:cNvPr id="2617" name="ノート プレースホルダー 2"/>
          <p:cNvSpPr>
            <a:spLocks noGrp="1"/>
          </p:cNvSpPr>
          <p:nvPr>
            <p:ph type="body" idx="1"/>
          </p:nvPr>
        </p:nvSpPr>
        <p:spPr/>
        <p:txBody>
          <a:bodyPr/>
          <a:lstStyle/>
          <a:p>
            <a:r>
              <a:rPr kumimoji="1" lang="ja-JP" altLang="en-US" dirty="0"/>
              <a:t>令和</a:t>
            </a:r>
            <a:r>
              <a:rPr kumimoji="1" lang="en-US" altLang="ja-JP" dirty="0"/>
              <a:t>4</a:t>
            </a:r>
            <a:r>
              <a:rPr kumimoji="1" lang="ja-JP" altLang="en-US" dirty="0"/>
              <a:t>年</a:t>
            </a:r>
            <a:r>
              <a:rPr kumimoji="1" lang="en-US" altLang="ja-JP" dirty="0"/>
              <a:t>12</a:t>
            </a:r>
            <a:r>
              <a:rPr kumimoji="1" lang="ja-JP" altLang="en-US" dirty="0"/>
              <a:t>月、</a:t>
            </a:r>
            <a:r>
              <a:rPr kumimoji="1" lang="en-US" altLang="ja-JP" dirty="0"/>
              <a:t>10</a:t>
            </a:r>
            <a:r>
              <a:rPr kumimoji="1" lang="ja-JP" altLang="en-US" dirty="0"/>
              <a:t>年ぶりに生徒指導提要が改訂され、生徒指導の重層的支援構造というものが示されました。</a:t>
            </a:r>
            <a:endParaRPr kumimoji="1" lang="en-US" altLang="ja-JP" dirty="0"/>
          </a:p>
          <a:p>
            <a:r>
              <a:rPr kumimoji="1" lang="ja-JP" altLang="en-US" dirty="0"/>
              <a:t>改訂のポイントは、児童生徒の目前の課題を解決するだけでなく、課題を未然に防止することを重視しているという点です。</a:t>
            </a:r>
            <a:endParaRPr kumimoji="1" lang="en-US" altLang="ja-JP" dirty="0"/>
          </a:p>
          <a:p>
            <a:r>
              <a:rPr kumimoji="1" lang="ja-JP" altLang="en-US" dirty="0"/>
              <a:t>重層構造でいう、①発達支持的生徒指導と②課題未然防止教育、常態的先行的生徒指導がそれにあたります。</a:t>
            </a:r>
            <a:endParaRPr kumimoji="1" lang="en-US" altLang="ja-JP" dirty="0"/>
          </a:p>
          <a:p>
            <a:endParaRPr kumimoji="1" lang="en-US" altLang="ja-JP" dirty="0"/>
          </a:p>
          <a:p>
            <a:r>
              <a:rPr kumimoji="1" lang="ja-JP" altLang="en-US" dirty="0"/>
              <a:t>また、重層的支援構造は、全ての児童生徒から課題を示す特定の児童生徒に対する階層的な支援をモデルとしています。</a:t>
            </a:r>
            <a:endParaRPr kumimoji="1" lang="en-US" altLang="ja-JP" dirty="0"/>
          </a:p>
          <a:p>
            <a:r>
              <a:rPr kumimoji="1" lang="ja-JP" altLang="en-US" dirty="0"/>
              <a:t>先ほど説明したとおり、ＳＷＰＢＳでの第</a:t>
            </a:r>
            <a:r>
              <a:rPr kumimoji="1" lang="en-US" altLang="ja-JP" dirty="0"/>
              <a:t>1</a:t>
            </a:r>
            <a:r>
              <a:rPr kumimoji="1" lang="ja-JP" altLang="en-US" dirty="0"/>
              <a:t>層支援の取組は、全ての児童生徒を対象に、</a:t>
            </a:r>
            <a:endParaRPr kumimoji="1" lang="en-US" altLang="ja-JP" dirty="0"/>
          </a:p>
          <a:p>
            <a:r>
              <a:rPr kumimoji="1" lang="ja-JP" altLang="en-US" dirty="0"/>
              <a:t>問題行動を予防する支援を組織的に実施することから、発達支持的生徒指導や課題未然防止教育の取組として参考になります。</a:t>
            </a:r>
            <a:endParaRPr kumimoji="1" lang="en-US" altLang="ja-JP" dirty="0"/>
          </a:p>
          <a:p>
            <a:endParaRPr kumimoji="1" lang="en-US" altLang="ja-JP" dirty="0"/>
          </a:p>
          <a:p>
            <a:r>
              <a:rPr kumimoji="1" lang="ja-JP" altLang="en-US" dirty="0"/>
              <a:t>このように、２つの支援構造は、高い親和性があるということが言えます。</a:t>
            </a:r>
            <a:endParaRPr kumimoji="1" lang="en-US" altLang="ja-JP" dirty="0"/>
          </a:p>
          <a:p>
            <a:endParaRPr kumimoji="1" lang="en-US" altLang="ja-JP" dirty="0"/>
          </a:p>
          <a:p>
            <a:r>
              <a:rPr kumimoji="1" lang="en-US" altLang="ja-JP" dirty="0"/>
              <a:t>※</a:t>
            </a:r>
            <a:r>
              <a:rPr kumimoji="1" lang="ja-JP" altLang="en-US" dirty="0"/>
              <a:t>参考</a:t>
            </a:r>
            <a:endParaRPr kumimoji="1" lang="en-US" altLang="ja-JP" dirty="0"/>
          </a:p>
          <a:p>
            <a:r>
              <a:rPr kumimoji="1" lang="ja-JP" altLang="en-US" dirty="0"/>
              <a:t>２軸（常態的・先行的、即応的・継続的）、３類（発達支持的生徒指導、課題予防的生徒指導、困難課題対応的生徒指導）、４層に分けて生徒指導を進める考え方が整理された。</a:t>
            </a:r>
            <a:endParaRPr kumimoji="1" lang="en-US" altLang="ja-JP" dirty="0"/>
          </a:p>
          <a:p>
            <a:r>
              <a:rPr kumimoji="1" lang="ja-JP" altLang="en-US" dirty="0"/>
              <a:t>自校の生徒指導計画や校内生徒指導体制が、常態的・先行的生徒指導を重視した内容で構成されているか検討し、共通実践することが大切。</a:t>
            </a:r>
            <a:endParaRPr kumimoji="1" lang="en-US" altLang="ja-JP" dirty="0"/>
          </a:p>
          <a:p>
            <a:endParaRPr kumimoji="1" lang="en-US" altLang="ja-JP" dirty="0"/>
          </a:p>
          <a:p>
            <a:r>
              <a:rPr kumimoji="1" lang="ja-JP" altLang="en-US" dirty="0"/>
              <a:t>改訂のポイント「発達支持的生徒指導①」「課題予防的生徒指導のなかの課題未然防止教育②」の在り方を改善していくことがポイントとしてあげられる</a:t>
            </a:r>
            <a:endParaRPr kumimoji="1" lang="en-US" altLang="ja-JP" dirty="0"/>
          </a:p>
          <a:p>
            <a:r>
              <a:rPr kumimoji="1" lang="ja-JP" altLang="en-US" dirty="0"/>
              <a:t>これからの生徒指導は、特に、常態的・先行的（プロアクティブ）な生徒指導の創意工夫が一層必要</a:t>
            </a:r>
            <a:endParaRPr kumimoji="1" lang="en-US" altLang="ja-JP" dirty="0"/>
          </a:p>
          <a:p>
            <a:endParaRPr kumimoji="1" lang="en-US" altLang="ja-JP" dirty="0"/>
          </a:p>
          <a:p>
            <a:r>
              <a:rPr kumimoji="1" lang="ja-JP" altLang="en-US" dirty="0"/>
              <a:t>①発達支持的生徒指導</a:t>
            </a:r>
            <a:endParaRPr kumimoji="1" lang="en-US" altLang="ja-JP" dirty="0"/>
          </a:p>
          <a:p>
            <a:r>
              <a:rPr kumimoji="1" lang="ja-JP" altLang="en-US" dirty="0"/>
              <a:t>　全ての児童生徒対象に、学校の教育目標の実現に向けて、教育課程内外の全ての教育活動において進められる生徒指導の基盤</a:t>
            </a:r>
            <a:endParaRPr kumimoji="1" lang="en-US" altLang="ja-JP" dirty="0"/>
          </a:p>
          <a:p>
            <a:r>
              <a:rPr kumimoji="1" lang="ja-JP" altLang="en-US" dirty="0"/>
              <a:t>→児童生徒への挨拶、声かけ、励まし、賞賛、対話的及び授業や行事等を通したバランスのよい集団指導と個別指導が大切</a:t>
            </a:r>
            <a:endParaRPr kumimoji="1" lang="en-US" altLang="ja-JP" dirty="0"/>
          </a:p>
          <a:p>
            <a:r>
              <a:rPr kumimoji="1" lang="ja-JP" altLang="en-US" dirty="0"/>
              <a:t>　　例）魅力あるよりよい学校・学級づくり</a:t>
            </a:r>
            <a:endParaRPr kumimoji="1" lang="en-US" altLang="ja-JP" dirty="0"/>
          </a:p>
          <a:p>
            <a:r>
              <a:rPr kumimoji="1" lang="ja-JP" altLang="en-US" dirty="0"/>
              <a:t>　　　　・「居場所づくり」→</a:t>
            </a:r>
            <a:r>
              <a:rPr kumimoji="1" lang="ja-JP" altLang="en-US" dirty="0" err="1"/>
              <a:t>案して</a:t>
            </a:r>
            <a:r>
              <a:rPr kumimoji="1" lang="ja-JP" altLang="en-US" dirty="0"/>
              <a:t>学校生活を送ることができ、自尊感情を高め充実感を得ることが期待できる</a:t>
            </a:r>
            <a:endParaRPr kumimoji="1" lang="en-US" altLang="ja-JP" dirty="0"/>
          </a:p>
          <a:p>
            <a:r>
              <a:rPr kumimoji="1" lang="ja-JP" altLang="en-US" dirty="0"/>
              <a:t>　　　　・主体的に取り組む活動を通して「絆づくり」→自己有用感や社会背が育まれ仲間を支援できるよりよい集団に成長することが期待できる</a:t>
            </a:r>
            <a:endParaRPr kumimoji="1" lang="en-US" altLang="ja-JP" dirty="0"/>
          </a:p>
          <a:p>
            <a:endParaRPr kumimoji="1" lang="en-US" altLang="ja-JP" dirty="0"/>
          </a:p>
          <a:p>
            <a:r>
              <a:rPr kumimoji="1" lang="ja-JP" altLang="en-US" dirty="0"/>
              <a:t>②課題未然防止教育</a:t>
            </a:r>
            <a:endParaRPr kumimoji="1" lang="en-US" altLang="ja-JP" dirty="0"/>
          </a:p>
          <a:p>
            <a:r>
              <a:rPr kumimoji="1" lang="ja-JP" altLang="en-US" dirty="0"/>
              <a:t>　全ての児童生徒を対象に、生徒指導の諸課題の未然防止をねらいとした意図的・組織的・系統的な教育プログラムの実施</a:t>
            </a:r>
            <a:endParaRPr kumimoji="1" lang="en-US" altLang="ja-JP" dirty="0"/>
          </a:p>
          <a:p>
            <a:r>
              <a:rPr kumimoji="1" lang="ja-JP" altLang="en-US" dirty="0"/>
              <a:t>→いじめ防止教育、自殺予防教育、薬物乱用防止教育、情報モラル教育、非行防止教室等が該当する。生徒指導部を中心に、スクールカウンセラー等の協力を得ながら年間指導計画に位置づけ実践することが重要</a:t>
            </a:r>
            <a:endParaRPr kumimoji="1" lang="en-US" altLang="ja-JP" dirty="0"/>
          </a:p>
          <a:p>
            <a:r>
              <a:rPr kumimoji="1" lang="ja-JP" altLang="en-US" dirty="0"/>
              <a:t>　例）メディア利用のルール作り、話合い、調査、呼びかけ等→児童会や生徒会を利用した自発的、自治的な取組を進め、家庭でのルールづくりを啓発→メディア依存による昼夜逆転や体調不良、食欲不振、無気力などの危険性について児童生徒自身が気付き、考え、実行する動機付けになることが期待できる。</a:t>
            </a:r>
            <a:endParaRPr kumimoji="1" lang="en-US" altLang="ja-JP" dirty="0"/>
          </a:p>
          <a:p>
            <a:endParaRPr kumimoji="1" lang="en-US" altLang="ja-JP" dirty="0"/>
          </a:p>
          <a:p>
            <a:endParaRPr kumimoji="1" lang="en-US" altLang="ja-JP" dirty="0"/>
          </a:p>
          <a:p>
            <a:endParaRPr kumimoji="1" lang="ja-JP" altLang="en-US" dirty="0"/>
          </a:p>
        </p:txBody>
      </p:sp>
      <p:sp>
        <p:nvSpPr>
          <p:cNvPr id="2618" name="スライド番号プレースホルダー 3"/>
          <p:cNvSpPr>
            <a:spLocks noGrp="1"/>
          </p:cNvSpPr>
          <p:nvPr>
            <p:ph type="sldNum" sz="quarter" idx="5"/>
          </p:nvPr>
        </p:nvSpPr>
        <p:spPr/>
        <p:txBody>
          <a:bodyPr/>
          <a:lstStyle/>
          <a:p>
            <a:fld id="{5CB0E9FF-E39C-465C-96E7-81BD7046A83A}" type="slidenum">
              <a:rPr kumimoji="1" lang="ja-JP" altLang="en-US" smtClean="0"/>
              <a:t>18</a:t>
            </a:fld>
            <a:endParaRPr kumimoji="1" lang="ja-JP" altLang="en-US"/>
          </a:p>
        </p:txBody>
      </p:sp>
    </p:spTree>
    <p:extLst>
      <p:ext uri="{BB962C8B-B14F-4D97-AF65-F5344CB8AC3E}">
        <p14:creationId xmlns:p14="http://schemas.microsoft.com/office/powerpoint/2010/main" val="967068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まとめますと，ポジティブな行動支援は，</a:t>
            </a:r>
            <a:endParaRPr kumimoji="1" lang="en-US" altLang="ja-JP" dirty="0"/>
          </a:p>
          <a:p>
            <a:r>
              <a:rPr kumimoji="1" lang="ja-JP" altLang="en-US" dirty="0"/>
              <a:t>「ポジティブな行動を」「ポジティブな方法で」支援するための枠組みであり，</a:t>
            </a:r>
            <a:endParaRPr kumimoji="1" lang="en-US" altLang="ja-JP" dirty="0"/>
          </a:p>
          <a:p>
            <a:endParaRPr kumimoji="1" lang="ja-JP" altLang="en-US" dirty="0"/>
          </a:p>
          <a:p>
            <a:r>
              <a:rPr kumimoji="1" lang="ja-JP" altLang="en-US" dirty="0"/>
              <a:t>望ましい行動に注目し、その行動を増やす　こと</a:t>
            </a:r>
            <a:endParaRPr kumimoji="1" lang="en-US" altLang="ja-JP" dirty="0"/>
          </a:p>
          <a:p>
            <a:endParaRPr kumimoji="1" lang="ja-JP" altLang="en-US" dirty="0"/>
          </a:p>
          <a:p>
            <a:r>
              <a:rPr kumimoji="1" lang="ja-JP" altLang="en-US" dirty="0"/>
              <a:t>児童生徒の成功と達成を重視し，成功体験を支える　こと</a:t>
            </a:r>
            <a:endParaRPr kumimoji="1" lang="en-US" altLang="ja-JP" dirty="0"/>
          </a:p>
          <a:p>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困った行動が起こる前の対応を重視した予防的な取組であること</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を特徴としています。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89BD1-33B6-4790-814A-B8163AD5983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5650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20</a:t>
            </a:fld>
            <a:endParaRPr kumimoji="1" lang="ja-JP" altLang="en-US"/>
          </a:p>
        </p:txBody>
      </p:sp>
    </p:spTree>
    <p:extLst>
      <p:ext uri="{BB962C8B-B14F-4D97-AF65-F5344CB8AC3E}">
        <p14:creationId xmlns:p14="http://schemas.microsoft.com/office/powerpoint/2010/main" val="2573019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a:t>
            </a:r>
            <a:r>
              <a:rPr kumimoji="1" lang="en-US" altLang="ja-JP" dirty="0"/>
              <a:t>PBS</a:t>
            </a:r>
            <a:r>
              <a:rPr kumimoji="1" lang="ja-JP" altLang="en-US" dirty="0"/>
              <a:t>を、学級経営　仲間づくりの中心に据えた取組を紹介します。</a:t>
            </a:r>
            <a:endParaRPr kumimoji="1" lang="en-US" altLang="ja-JP" dirty="0"/>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21</a:t>
            </a:fld>
            <a:endParaRPr kumimoji="1" lang="ja-JP" altLang="en-US"/>
          </a:p>
        </p:txBody>
      </p:sp>
    </p:spTree>
    <p:extLst>
      <p:ext uri="{BB962C8B-B14F-4D97-AF65-F5344CB8AC3E}">
        <p14:creationId xmlns:p14="http://schemas.microsoft.com/office/powerpoint/2010/main" val="2488071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これは、取組前に、その学級のある学年全体に「学級生活満足尺度</a:t>
            </a:r>
            <a:r>
              <a:rPr kumimoji="1" lang="en-US" altLang="ja-JP" dirty="0"/>
              <a:t>Q-U</a:t>
            </a:r>
            <a:r>
              <a:rPr kumimoji="1" lang="ja-JP" altLang="en-US" dirty="0"/>
              <a:t>（</a:t>
            </a:r>
            <a:r>
              <a:rPr kumimoji="1" lang="ja-JP" altLang="en-US" dirty="0" err="1"/>
              <a:t>きゅ</a:t>
            </a:r>
            <a:r>
              <a:rPr kumimoji="1" lang="ja-JP" altLang="en-US" dirty="0"/>
              <a:t>ー</a:t>
            </a:r>
            <a:r>
              <a:rPr kumimoji="1" lang="ja-JP" altLang="en-US" dirty="0" err="1"/>
              <a:t>ゆ</a:t>
            </a:r>
            <a:r>
              <a:rPr kumimoji="1" lang="ja-JP" altLang="en-US" dirty="0"/>
              <a:t>ー）」を質問した結果です。</a:t>
            </a:r>
            <a:endParaRPr kumimoji="1" lang="en-US" altLang="ja-JP" dirty="0"/>
          </a:p>
          <a:p>
            <a:r>
              <a:rPr kumimoji="1" lang="ja-JP" altLang="en-US" dirty="0"/>
              <a:t>非承認群が学年の４０％に達していました。</a:t>
            </a:r>
            <a:endParaRPr kumimoji="1" lang="en-US" altLang="ja-JP" dirty="0"/>
          </a:p>
          <a:p>
            <a:r>
              <a:rPr kumimoji="1" lang="ja-JP" altLang="en-US" dirty="0"/>
              <a:t>（また、要支援群や学級生活不満足群の児童も２３％いる状況でした。）</a:t>
            </a:r>
            <a:endParaRPr kumimoji="1" lang="en-US" altLang="ja-JP" dirty="0"/>
          </a:p>
          <a:p>
            <a:endParaRPr kumimoji="1" lang="en-US" altLang="ja-JP" dirty="0"/>
          </a:p>
          <a:p>
            <a:endParaRPr kumimoji="1" lang="en-US" altLang="ja-JP" dirty="0"/>
          </a:p>
          <a:p>
            <a:endParaRPr kumimoji="1" lang="en-US" altLang="ja-JP" dirty="0"/>
          </a:p>
          <a:p>
            <a:r>
              <a:rPr kumimoji="1" lang="en-US" altLang="ja-JP" dirty="0"/>
              <a:t>Q-U</a:t>
            </a:r>
            <a:r>
              <a:rPr kumimoji="1" lang="ja-JP" altLang="en-US" dirty="0"/>
              <a:t>：</a:t>
            </a:r>
            <a:r>
              <a:rPr kumimoji="1" lang="en-US" altLang="ja-JP" dirty="0"/>
              <a:t>Questionnaire-Utilities</a:t>
            </a:r>
            <a:r>
              <a:rPr kumimoji="1" lang="ja-JP" altLang="en-US" dirty="0"/>
              <a:t>　楽しい学校生活を送るためのアンケート</a:t>
            </a:r>
            <a:endParaRPr kumimoji="1" lang="en-US" altLang="ja-JP" dirty="0"/>
          </a:p>
          <a:p>
            <a:r>
              <a:rPr kumimoji="1" lang="ja-JP" altLang="en-US" dirty="0"/>
              <a:t>内容：学校生活意欲と学級満足度の２つの尺度で構成、学級経営のための有効な資料が得られ、学級診断アセスメントとして活用できる、いじめや不登校などの問題行動の予防と対策に</a:t>
            </a:r>
            <a:endParaRPr kumimoji="1" lang="en-US" altLang="ja-JP" dirty="0"/>
          </a:p>
          <a:p>
            <a:r>
              <a:rPr kumimoji="1" lang="ja-JP" altLang="en-US" dirty="0"/>
              <a:t>対象：小１から高３</a:t>
            </a:r>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22</a:t>
            </a:fld>
            <a:endParaRPr kumimoji="1" lang="ja-JP" altLang="en-US"/>
          </a:p>
        </p:txBody>
      </p:sp>
    </p:spTree>
    <p:extLst>
      <p:ext uri="{BB962C8B-B14F-4D97-AF65-F5344CB8AC3E}">
        <p14:creationId xmlns:p14="http://schemas.microsoft.com/office/powerpoint/2010/main" val="890761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そこで、担任らが、学級内で仲間同士のいいエピソードを見つけ合う取組を行いました。</a:t>
            </a:r>
            <a:endParaRPr kumimoji="1" lang="en-US" altLang="ja-JP" dirty="0"/>
          </a:p>
          <a:p>
            <a:r>
              <a:rPr kumimoji="1" lang="ja-JP" altLang="en-US" dirty="0"/>
              <a:t>子どもたちが友達のいいところをカードに書く枚数が増え、内容も充実していきました。</a:t>
            </a:r>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23</a:t>
            </a:fld>
            <a:endParaRPr kumimoji="1" lang="ja-JP" altLang="en-US"/>
          </a:p>
        </p:txBody>
      </p:sp>
    </p:spTree>
    <p:extLst>
      <p:ext uri="{BB962C8B-B14F-4D97-AF65-F5344CB8AC3E}">
        <p14:creationId xmlns:p14="http://schemas.microsoft.com/office/powerpoint/2010/main" val="164165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4392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265113"/>
            <a:ext cx="5329237" cy="3997325"/>
          </a:xfrm>
        </p:spPr>
      </p:sp>
      <p:sp>
        <p:nvSpPr>
          <p:cNvPr id="3" name="ノート プレースホルダー 2"/>
          <p:cNvSpPr>
            <a:spLocks noGrp="1"/>
          </p:cNvSpPr>
          <p:nvPr>
            <p:ph type="body" idx="1"/>
          </p:nvPr>
        </p:nvSpPr>
        <p:spPr/>
        <p:txBody>
          <a:bodyPr/>
          <a:lstStyle/>
          <a:p>
            <a:r>
              <a:rPr kumimoji="1" lang="ja-JP" altLang="en-US" dirty="0"/>
              <a:t>また、発表者を大切にするという意味で、良い聞き方の練習も積極的に行い、クラス内に望ましい行動があふれるようにしました。</a:t>
            </a:r>
            <a:endParaRPr kumimoji="1" lang="en-US" altLang="ja-JP" dirty="0"/>
          </a:p>
          <a:p>
            <a:r>
              <a:rPr kumimoji="1" lang="ja-JP" altLang="en-US" dirty="0"/>
              <a:t>発表者は対応のお面をつき、聞き手はひまわりのお面をつけています。</a:t>
            </a:r>
            <a:endParaRPr kumimoji="1" lang="en-US" altLang="ja-JP" dirty="0"/>
          </a:p>
          <a:p>
            <a:r>
              <a:rPr kumimoji="1" lang="ja-JP" altLang="en-US" dirty="0"/>
              <a:t>ひまわりは太陽に向かって咲く　といったことから、太陽つまり発表者の方を向いて話を聞く取組を行いました。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24</a:t>
            </a:fld>
            <a:endParaRPr kumimoji="1" lang="ja-JP" altLang="en-US"/>
          </a:p>
        </p:txBody>
      </p:sp>
    </p:spTree>
    <p:extLst>
      <p:ext uri="{BB962C8B-B14F-4D97-AF65-F5344CB8AC3E}">
        <p14:creationId xmlns:p14="http://schemas.microsoft.com/office/powerpoint/2010/main" val="1814270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その結果、半年後に２回目の学級満足度尺度（</a:t>
            </a:r>
            <a:r>
              <a:rPr kumimoji="1" lang="en-US" altLang="ja-JP" dirty="0"/>
              <a:t>Q-U</a:t>
            </a:r>
            <a:r>
              <a:rPr kumimoji="1" lang="ja-JP" altLang="en-US" dirty="0"/>
              <a:t>）をとったところ、</a:t>
            </a:r>
            <a:endParaRPr kumimoji="1" lang="en-US" altLang="ja-JP" dirty="0"/>
          </a:p>
          <a:p>
            <a:r>
              <a:rPr kumimoji="1" lang="ja-JP" altLang="en-US" dirty="0"/>
              <a:t>子どもが、満足群へ移行し、５０％になりました。</a:t>
            </a:r>
            <a:endParaRPr kumimoji="1" lang="en-US" altLang="ja-JP" dirty="0"/>
          </a:p>
          <a:p>
            <a:r>
              <a:rPr kumimoji="1" lang="ja-JP" altLang="en-US" dirty="0"/>
              <a:t>（また、要支援群が７から２％へと減少しました。）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25</a:t>
            </a:fld>
            <a:endParaRPr kumimoji="1" lang="ja-JP" altLang="en-US"/>
          </a:p>
        </p:txBody>
      </p:sp>
    </p:spTree>
    <p:extLst>
      <p:ext uri="{BB962C8B-B14F-4D97-AF65-F5344CB8AC3E}">
        <p14:creationId xmlns:p14="http://schemas.microsoft.com/office/powerpoint/2010/main" val="3315250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これは、ある中学校の取組の成果です。</a:t>
            </a:r>
            <a:endParaRPr kumimoji="1" lang="en-US" altLang="ja-JP" dirty="0"/>
          </a:p>
          <a:p>
            <a:r>
              <a:rPr kumimoji="1" lang="ja-JP" altLang="en-US" dirty="0"/>
              <a:t>学校全体でのＰＢＳの取組前後の学校評価アンケート結果を比較したものです。</a:t>
            </a:r>
            <a:endParaRPr kumimoji="1" lang="en-US" altLang="ja-JP" dirty="0"/>
          </a:p>
          <a:p>
            <a:r>
              <a:rPr kumimoji="1" lang="ja-JP" altLang="en-US" dirty="0"/>
              <a:t>生徒が入れ替わっているため、単純な比較はできないのですが、</a:t>
            </a:r>
            <a:endParaRPr kumimoji="1" lang="en-US" altLang="ja-JP" dirty="0"/>
          </a:p>
          <a:p>
            <a:r>
              <a:rPr kumimoji="1" lang="ja-JP" altLang="en-US" dirty="0"/>
              <a:t>「頑張ったとき、先生は褒めてくれるか」という設問に対して、</a:t>
            </a:r>
            <a:endParaRPr kumimoji="1" lang="en-US" altLang="ja-JP" dirty="0"/>
          </a:p>
          <a:p>
            <a:r>
              <a:rPr kumimoji="1" lang="ja-JP" altLang="en-US" dirty="0"/>
              <a:t>「そう思う」「どちらかといえばそう思う」と答えた割合が</a:t>
            </a:r>
            <a:r>
              <a:rPr kumimoji="1" lang="en-US" altLang="ja-JP" dirty="0"/>
              <a:t>R4</a:t>
            </a:r>
            <a:r>
              <a:rPr kumimoji="1" lang="ja-JP" altLang="en-US" dirty="0"/>
              <a:t>年度に比べ、今年度は４．４％高くなっています。</a:t>
            </a:r>
            <a:endParaRPr kumimoji="1" lang="en-US" altLang="ja-JP" dirty="0"/>
          </a:p>
          <a:p>
            <a:r>
              <a:rPr kumimoji="1" lang="ja-JP" altLang="en-US" dirty="0"/>
              <a:t>また、３年生の回答は１００％肯定的な評価でした。</a:t>
            </a:r>
          </a:p>
        </p:txBody>
      </p:sp>
      <p:sp>
        <p:nvSpPr>
          <p:cNvPr id="4" name="スライド番号プレースホルダー 3"/>
          <p:cNvSpPr>
            <a:spLocks noGrp="1"/>
          </p:cNvSpPr>
          <p:nvPr>
            <p:ph type="sldNum" sz="quarter" idx="10"/>
          </p:nvPr>
        </p:nvSpPr>
        <p:spPr/>
        <p:txBody>
          <a:bodyPr/>
          <a:lstStyle/>
          <a:p>
            <a:fld id="{474C0963-65DC-4BB8-AE7B-222490F813FB}" type="slidenum">
              <a:rPr kumimoji="1" lang="ja-JP" altLang="en-US" smtClean="0"/>
              <a:t>26</a:t>
            </a:fld>
            <a:endParaRPr kumimoji="1" lang="ja-JP" altLang="en-US"/>
          </a:p>
        </p:txBody>
      </p:sp>
    </p:spTree>
    <p:extLst>
      <p:ext uri="{BB962C8B-B14F-4D97-AF65-F5344CB8AC3E}">
        <p14:creationId xmlns:p14="http://schemas.microsoft.com/office/powerpoint/2010/main" val="3871442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ＰＢＳを実践する際には、まずは望ましい行動を目標に設定します。</a:t>
            </a:r>
            <a:endParaRPr kumimoji="1" lang="en-US" altLang="ja-JP" dirty="0"/>
          </a:p>
          <a:p>
            <a:r>
              <a:rPr kumimoji="1" lang="ja-JP" altLang="en-US" dirty="0"/>
              <a:t>目標設定の際は、ちょっと頑張れば手が届きそうな目標を設定することがポイントです。</a:t>
            </a:r>
            <a:endParaRPr kumimoji="1" lang="en-US" altLang="ja-JP" dirty="0"/>
          </a:p>
          <a:p>
            <a:r>
              <a:rPr kumimoji="1" lang="ja-JP" altLang="en-US" dirty="0"/>
              <a:t>そのためには、「何ができていて何ができていないか」「どこまでできているか」「どんな目標なら達成可能か」などという視点から</a:t>
            </a:r>
            <a:endParaRPr kumimoji="1" lang="en-US" altLang="ja-JP" dirty="0"/>
          </a:p>
          <a:p>
            <a:r>
              <a:rPr kumimoji="1" lang="ja-JP" altLang="en-US" dirty="0"/>
              <a:t>子ども達の実態把握をすることが重要になります。</a:t>
            </a:r>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27</a:t>
            </a:fld>
            <a:endParaRPr kumimoji="1" lang="ja-JP" altLang="en-US"/>
          </a:p>
        </p:txBody>
      </p:sp>
    </p:spTree>
    <p:extLst>
      <p:ext uri="{BB962C8B-B14F-4D97-AF65-F5344CB8AC3E}">
        <p14:creationId xmlns:p14="http://schemas.microsoft.com/office/powerpoint/2010/main" val="380050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目標設定をする際は、現状の「</a:t>
            </a:r>
            <a:r>
              <a:rPr kumimoji="1" lang="ja-JP" altLang="en-US" dirty="0" err="1"/>
              <a:t>走る回る</a:t>
            </a:r>
            <a:r>
              <a:rPr kumimoji="1" lang="ja-JP" altLang="en-US" dirty="0"/>
              <a:t>」という行動にどう対応するかという視点ではなく、</a:t>
            </a:r>
            <a:endParaRPr kumimoji="1" lang="en-US" altLang="ja-JP" dirty="0"/>
          </a:p>
          <a:p>
            <a:r>
              <a:rPr kumimoji="1" lang="ja-JP" altLang="en-US" dirty="0"/>
              <a:t>望ましい行動を増やすというポジティブな視点で考えます。</a:t>
            </a:r>
            <a:endParaRPr kumimoji="1" lang="en-US" altLang="ja-JP" dirty="0"/>
          </a:p>
          <a:p>
            <a:endParaRPr kumimoji="1" lang="en-US" altLang="ja-JP" dirty="0"/>
          </a:p>
          <a:p>
            <a:r>
              <a:rPr kumimoji="1" lang="ja-JP" altLang="en-US" dirty="0"/>
              <a:t>（スライドを読む）</a:t>
            </a:r>
            <a:endParaRPr kumimoji="1" lang="en-US" altLang="ja-JP" dirty="0"/>
          </a:p>
          <a:p>
            <a:endParaRPr kumimoji="1" lang="en-US" altLang="ja-JP" dirty="0"/>
          </a:p>
          <a:p>
            <a:r>
              <a:rPr kumimoji="1" lang="ja-JP" altLang="en-US" dirty="0"/>
              <a:t>ちょっと頑張れば手が届きそうな目標を設定することは、褒めたり認めたりする機会を増やすことにつながります。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89BD1-33B6-4790-814A-B8163AD5983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59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次に、望ましい行動を増やすための</a:t>
            </a:r>
            <a:r>
              <a:rPr kumimoji="1" lang="en-US" altLang="ja-JP" dirty="0"/>
              <a:t>2</a:t>
            </a:r>
            <a:r>
              <a:rPr kumimoji="1" lang="ja-JP" altLang="en-US" dirty="0" err="1"/>
              <a:t>つの</a:t>
            </a:r>
            <a:r>
              <a:rPr kumimoji="1" lang="ja-JP" altLang="en-US" dirty="0"/>
              <a:t>工夫について説明します。</a:t>
            </a:r>
            <a:endParaRPr kumimoji="1" lang="en-US" altLang="ja-JP" dirty="0"/>
          </a:p>
          <a:p>
            <a:r>
              <a:rPr kumimoji="1" lang="ja-JP" altLang="en-US" dirty="0"/>
              <a:t>望ましい行動を増やすためには、「行動の前の引き出す工夫」と「行動の後のフィードバックの工夫」が重要です。</a:t>
            </a:r>
            <a:endParaRPr kumimoji="1" lang="en-US" altLang="ja-JP" dirty="0"/>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29</a:t>
            </a:fld>
            <a:endParaRPr kumimoji="1" lang="ja-JP" altLang="en-US"/>
          </a:p>
        </p:txBody>
      </p:sp>
    </p:spTree>
    <p:extLst>
      <p:ext uri="{BB962C8B-B14F-4D97-AF65-F5344CB8AC3E}">
        <p14:creationId xmlns:p14="http://schemas.microsoft.com/office/powerpoint/2010/main" val="1160674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まずは、行動の前のしかけづくりです。</a:t>
            </a:r>
            <a:endParaRPr kumimoji="1" lang="en-US" altLang="ja-JP" dirty="0"/>
          </a:p>
          <a:p>
            <a:r>
              <a:rPr kumimoji="1" lang="ja-JP" altLang="en-US" dirty="0"/>
              <a:t>例えば、具体的にないをすれば良いか伝える、手本を示す・・・など、子ども達がこうすれば良いのか、やってみよう、できるかもと思える仕掛けを作ります。</a:t>
            </a:r>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30</a:t>
            </a:fld>
            <a:endParaRPr kumimoji="1" lang="ja-JP" altLang="en-US"/>
          </a:p>
        </p:txBody>
      </p:sp>
    </p:spTree>
    <p:extLst>
      <p:ext uri="{BB962C8B-B14F-4D97-AF65-F5344CB8AC3E}">
        <p14:creationId xmlns:p14="http://schemas.microsoft.com/office/powerpoint/2010/main" val="326460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 name="スライド イメージ プレースホルダー 1"/>
          <p:cNvSpPr>
            <a:spLocks noGrp="1" noRot="1" noChangeAspect="1"/>
          </p:cNvSpPr>
          <p:nvPr>
            <p:ph type="sldImg"/>
          </p:nvPr>
        </p:nvSpPr>
        <p:spPr/>
      </p:sp>
      <p:sp>
        <p:nvSpPr>
          <p:cNvPr id="2210" name="ノート プレースホルダー 2"/>
          <p:cNvSpPr>
            <a:spLocks noGrp="1"/>
          </p:cNvSpPr>
          <p:nvPr>
            <p:ph type="body" idx="1"/>
          </p:nvPr>
        </p:nvSpPr>
        <p:spPr/>
        <p:txBody>
          <a:bodyPr/>
          <a:lstStyle/>
          <a:p>
            <a:r>
              <a:rPr kumimoji="1" lang="ja-JP" altLang="en-US" dirty="0"/>
              <a:t>県内の学校での取組から、引き出す工夫について紹介します。</a:t>
            </a:r>
            <a:endParaRPr kumimoji="1" lang="en-US" altLang="ja-JP" dirty="0"/>
          </a:p>
          <a:p>
            <a:endParaRPr kumimoji="1" lang="en-US" altLang="ja-JP" dirty="0"/>
          </a:p>
          <a:p>
            <a:endParaRPr kumimoji="1" lang="en-US" altLang="ja-JP" dirty="0"/>
          </a:p>
          <a:p>
            <a:r>
              <a:rPr kumimoji="1" lang="ja-JP" altLang="en-US" dirty="0"/>
              <a:t>朝のあいさつの取組です。</a:t>
            </a:r>
            <a:endParaRPr kumimoji="1" lang="en-US" altLang="ja-JP" dirty="0"/>
          </a:p>
          <a:p>
            <a:pPr defTabSz="875541"/>
            <a:r>
              <a:rPr kumimoji="1" lang="ja-JP" altLang="en-US" dirty="0"/>
              <a:t>引き出す工夫として、</a:t>
            </a:r>
            <a:endParaRPr kumimoji="1" lang="en-US" altLang="ja-JP" dirty="0"/>
          </a:p>
          <a:p>
            <a:pPr defTabSz="875541"/>
            <a:r>
              <a:rPr kumimoji="1" lang="ja-JP" altLang="en-US" dirty="0"/>
              <a:t>あいさつのタイミングがつかみにくい児童もいたので、きっかけ作りとして　足形を設置していました。</a:t>
            </a:r>
            <a:endParaRPr kumimoji="1" lang="en-US" altLang="ja-JP" dirty="0"/>
          </a:p>
          <a:p>
            <a:pPr defTabSz="875541"/>
            <a:endParaRPr kumimoji="1" lang="en-US" altLang="ja-JP" dirty="0"/>
          </a:p>
          <a:p>
            <a:pPr defTabSz="875541"/>
            <a:r>
              <a:rPr kumimoji="1" lang="ja-JP" altLang="en-US" dirty="0"/>
              <a:t>繰り返してあいさつをして、うまくできるようになると、特に足形を意識しなくても　自然とあいさつのタイミングをつかめるようになりました。</a:t>
            </a:r>
            <a:endParaRPr kumimoji="1" lang="en-US" altLang="ja-JP" dirty="0"/>
          </a:p>
          <a:p>
            <a:pPr defTabSz="875541"/>
            <a:endParaRPr kumimoji="1" lang="en-US" altLang="ja-JP" dirty="0"/>
          </a:p>
          <a:p>
            <a:pPr defTabSz="875541"/>
            <a:endParaRPr kumimoji="1" lang="en-US" altLang="ja-JP" dirty="0"/>
          </a:p>
        </p:txBody>
      </p:sp>
      <p:sp>
        <p:nvSpPr>
          <p:cNvPr id="2211" name="スライド番号プレースホルダー 3"/>
          <p:cNvSpPr>
            <a:spLocks noGrp="1"/>
          </p:cNvSpPr>
          <p:nvPr>
            <p:ph type="sldNum" sz="quarter" idx="5"/>
          </p:nvPr>
        </p:nvSpPr>
        <p:spPr/>
        <p:txBody>
          <a:bodyPr/>
          <a:lstStyle/>
          <a:p>
            <a:fld id="{E3889BD1-33B6-4790-814A-B8163AD59838}" type="slidenum">
              <a:rPr kumimoji="1" lang="ja-JP" altLang="en-US" smtClean="0"/>
              <a:t>31</a:t>
            </a:fld>
            <a:endParaRPr kumimoji="1" lang="ja-JP" altLang="en-US"/>
          </a:p>
        </p:txBody>
      </p:sp>
      <p:sp>
        <p:nvSpPr>
          <p:cNvPr id="2212" name="日付プレースホルダー 4"/>
          <p:cNvSpPr>
            <a:spLocks noGrp="1"/>
          </p:cNvSpPr>
          <p:nvPr>
            <p:ph type="dt" idx="1"/>
          </p:nvPr>
        </p:nvSpPr>
        <p:spPr/>
        <p:txBody>
          <a:bodyPr/>
          <a:lstStyle/>
          <a:p>
            <a:r>
              <a:rPr kumimoji="1" lang="en-US" altLang="ja-JP"/>
              <a:t>2022/2/8</a:t>
            </a:r>
            <a:endParaRPr kumimoji="1" lang="ja-JP" altLang="en-US"/>
          </a:p>
        </p:txBody>
      </p:sp>
    </p:spTree>
    <p:extLst>
      <p:ext uri="{BB962C8B-B14F-4D97-AF65-F5344CB8AC3E}">
        <p14:creationId xmlns:p14="http://schemas.microsoft.com/office/powerpoint/2010/main" val="4006436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 name="スライド イメージ プレースホルダー 1"/>
          <p:cNvSpPr>
            <a:spLocks noGrp="1" noRot="1" noChangeAspect="1"/>
          </p:cNvSpPr>
          <p:nvPr>
            <p:ph type="sldImg"/>
          </p:nvPr>
        </p:nvSpPr>
        <p:spPr/>
      </p:sp>
      <p:sp>
        <p:nvSpPr>
          <p:cNvPr id="2179" name="ノート プレースホルダー 2"/>
          <p:cNvSpPr>
            <a:spLocks noGrp="1"/>
          </p:cNvSpPr>
          <p:nvPr>
            <p:ph type="body" idx="1"/>
          </p:nvPr>
        </p:nvSpPr>
        <p:spPr/>
        <p:txBody>
          <a:bodyPr/>
          <a:lstStyle/>
          <a:p>
            <a:endParaRPr kumimoji="1" lang="ja-JP" altLang="en-US" dirty="0"/>
          </a:p>
        </p:txBody>
      </p:sp>
      <p:sp>
        <p:nvSpPr>
          <p:cNvPr id="2180" name="スライド番号プレースホルダー 3"/>
          <p:cNvSpPr>
            <a:spLocks noGrp="1"/>
          </p:cNvSpPr>
          <p:nvPr>
            <p:ph type="sldNum" sz="quarter" idx="5"/>
          </p:nvPr>
        </p:nvSpPr>
        <p:spPr/>
        <p:txBody>
          <a:bodyPr/>
          <a:lstStyle/>
          <a:p>
            <a:pPr defTabSz="913453">
              <a:defRPr/>
            </a:pPr>
            <a:fld id="{E3889BD1-33B6-4790-814A-B8163AD59838}" type="slidenum">
              <a:rPr lang="ja-JP" altLang="en-US">
                <a:solidFill>
                  <a:prstClr val="black"/>
                </a:solidFill>
                <a:latin typeface="Calibri"/>
                <a:ea typeface="ＭＳ Ｐゴシック" panose="020B0600070205080204" pitchFamily="50" charset="-128"/>
              </a:rPr>
              <a:pPr defTabSz="913453">
                <a:defRPr/>
              </a:pPr>
              <a:t>32</a:t>
            </a:fld>
            <a:endParaRPr lang="ja-JP" altLang="en-US">
              <a:solidFill>
                <a:prstClr val="black"/>
              </a:solidFill>
              <a:latin typeface="Calibri"/>
              <a:ea typeface="ＭＳ Ｐゴシック" panose="020B0600070205080204" pitchFamily="50" charset="-128"/>
            </a:endParaRPr>
          </a:p>
        </p:txBody>
      </p:sp>
      <p:sp>
        <p:nvSpPr>
          <p:cNvPr id="2181" name="日付プレースホルダー 4"/>
          <p:cNvSpPr>
            <a:spLocks noGrp="1"/>
          </p:cNvSpPr>
          <p:nvPr>
            <p:ph type="dt" idx="1"/>
          </p:nvPr>
        </p:nvSpPr>
        <p:spPr/>
        <p:txBody>
          <a:bodyPr/>
          <a:lstStyle/>
          <a:p>
            <a:r>
              <a:rPr kumimoji="1" lang="en-US" altLang="ja-JP"/>
              <a:t>2022/2/8</a:t>
            </a:r>
            <a:endParaRPr kumimoji="1" lang="ja-JP" altLang="en-US"/>
          </a:p>
        </p:txBody>
      </p:sp>
    </p:spTree>
    <p:extLst>
      <p:ext uri="{BB962C8B-B14F-4D97-AF65-F5344CB8AC3E}">
        <p14:creationId xmlns:p14="http://schemas.microsoft.com/office/powerpoint/2010/main" val="4156524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8" name="スライド イメージ プレースホルダー 1"/>
          <p:cNvSpPr>
            <a:spLocks noGrp="1" noRot="1" noChangeAspect="1"/>
          </p:cNvSpPr>
          <p:nvPr>
            <p:ph type="sldImg"/>
          </p:nvPr>
        </p:nvSpPr>
        <p:spPr/>
      </p:sp>
      <p:sp>
        <p:nvSpPr>
          <p:cNvPr id="2219" name="ノート プレースホルダー 2"/>
          <p:cNvSpPr>
            <a:spLocks noGrp="1"/>
          </p:cNvSpPr>
          <p:nvPr>
            <p:ph type="body" idx="1"/>
          </p:nvPr>
        </p:nvSpPr>
        <p:spPr/>
        <p:txBody>
          <a:bodyPr/>
          <a:lstStyle/>
          <a:p>
            <a:r>
              <a:rPr kumimoji="1" lang="ja-JP" altLang="en-US" dirty="0"/>
              <a:t>ＰＢＳはやりっぱなしで終わらずに　常に見直しをかけていくことも重要です。</a:t>
            </a:r>
            <a:endParaRPr kumimoji="1" lang="en-US" altLang="ja-JP" dirty="0"/>
          </a:p>
          <a:p>
            <a:r>
              <a:rPr kumimoji="1" lang="ja-JP" altLang="en-US" dirty="0"/>
              <a:t>これは、本校が　廊下で会った人などに会釈するという取り組みを進めているのですが、現在あまりうまくいっていません。</a:t>
            </a:r>
            <a:endParaRPr kumimoji="1" lang="en-US" altLang="ja-JP" dirty="0"/>
          </a:p>
          <a:p>
            <a:endParaRPr kumimoji="1" lang="en-US" altLang="ja-JP" dirty="0"/>
          </a:p>
          <a:p>
            <a:r>
              <a:rPr kumimoji="1" lang="ja-JP" altLang="en-US" dirty="0"/>
              <a:t>そこで、ＰＢＳの校内リーダーが、児童たちに考えてもらい、自分たちで解決策を探るためのしかけとして　アンケートをおこなったときのものです。</a:t>
            </a:r>
            <a:endParaRPr kumimoji="1" lang="en-US" altLang="ja-JP" dirty="0"/>
          </a:p>
          <a:p>
            <a:endParaRPr kumimoji="1" lang="en-US" altLang="ja-JP" dirty="0"/>
          </a:p>
          <a:p>
            <a:r>
              <a:rPr kumimoji="1" lang="ja-JP" altLang="en-US" dirty="0">
                <a:solidFill>
                  <a:srgbClr val="FF0000"/>
                </a:solidFill>
              </a:rPr>
              <a:t>このように　児童自身が　自分たちの学校をよくしていく意識を持ち　実際に実行に移し、その結果本当に学校が変わった、よくなったという経験は非常に重要で　このことを大切にしていきたいと考えています。</a:t>
            </a:r>
          </a:p>
        </p:txBody>
      </p:sp>
      <p:sp>
        <p:nvSpPr>
          <p:cNvPr id="2220" name="日付プレースホルダー 3"/>
          <p:cNvSpPr>
            <a:spLocks noGrp="1"/>
          </p:cNvSpPr>
          <p:nvPr>
            <p:ph type="dt" idx="1"/>
          </p:nvPr>
        </p:nvSpPr>
        <p:spPr/>
        <p:txBody>
          <a:bodyPr/>
          <a:lstStyle/>
          <a:p>
            <a:r>
              <a:rPr kumimoji="1" lang="en-US" altLang="ja-JP"/>
              <a:t>2022/2/8</a:t>
            </a:r>
            <a:endParaRPr kumimoji="1" lang="ja-JP" altLang="en-US"/>
          </a:p>
        </p:txBody>
      </p:sp>
      <p:sp>
        <p:nvSpPr>
          <p:cNvPr id="2221" name="スライド番号プレースホルダー 4"/>
          <p:cNvSpPr>
            <a:spLocks noGrp="1"/>
          </p:cNvSpPr>
          <p:nvPr>
            <p:ph type="sldNum" sz="quarter" idx="5"/>
          </p:nvPr>
        </p:nvSpPr>
        <p:spPr/>
        <p:txBody>
          <a:bodyPr/>
          <a:lstStyle/>
          <a:p>
            <a:fld id="{E3889BD1-33B6-4790-814A-B8163AD59838}" type="slidenum">
              <a:rPr kumimoji="1" lang="ja-JP" altLang="en-US" smtClean="0"/>
              <a:t>38</a:t>
            </a:fld>
            <a:endParaRPr kumimoji="1" lang="ja-JP" altLang="en-US"/>
          </a:p>
        </p:txBody>
      </p:sp>
    </p:spTree>
    <p:extLst>
      <p:ext uri="{BB962C8B-B14F-4D97-AF65-F5344CB8AC3E}">
        <p14:creationId xmlns:p14="http://schemas.microsoft.com/office/powerpoint/2010/main" val="393156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ポジティブ行動支援は、教職員の「子ども達にこんな姿になって欲しい」という思いや願いや期待、</a:t>
            </a:r>
            <a:endParaRPr kumimoji="1" lang="en-US" altLang="ja-JP" dirty="0"/>
          </a:p>
          <a:p>
            <a:r>
              <a:rPr kumimoji="1" lang="ja-JP" altLang="en-US" dirty="0"/>
              <a:t>子ども達自身の「こんな姿になりたい」という思いを実現する枠組みであり、特定のプログラムや手法ではありません。</a:t>
            </a:r>
          </a:p>
          <a:p>
            <a:r>
              <a:rPr kumimoji="1" lang="ja-JP" altLang="en-US" dirty="0"/>
              <a:t>ポジティブ行動支援では、ポジティブな行動（子どもたちの望ましいとされる行動）を、ポジティブかつ効果が実証されたアプローチに基づいて伸ばしていくという考え方です。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4</a:t>
            </a:fld>
            <a:endParaRPr kumimoji="1" lang="ja-JP" altLang="en-US"/>
          </a:p>
        </p:txBody>
      </p:sp>
    </p:spTree>
    <p:extLst>
      <p:ext uri="{BB962C8B-B14F-4D97-AF65-F5344CB8AC3E}">
        <p14:creationId xmlns:p14="http://schemas.microsoft.com/office/powerpoint/2010/main" val="3473411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A46EA5-BEED-4DE9-B088-F4F1313EFC39}" type="slidenum">
              <a:rPr lang="ja-JP" altLang="en-US" smtClean="0">
                <a:solidFill>
                  <a:prstClr val="black"/>
                </a:solidFill>
                <a:latin typeface="游ゴシック" panose="020F0502020204030204"/>
              </a:rPr>
              <a:pPr/>
              <a:t>40</a:t>
            </a:fld>
            <a:endParaRPr lang="ja-JP" altLang="en-US">
              <a:solidFill>
                <a:prstClr val="black"/>
              </a:solidFill>
              <a:latin typeface="游ゴシック" panose="020F0502020204030204"/>
            </a:endParaRPr>
          </a:p>
        </p:txBody>
      </p:sp>
    </p:spTree>
    <p:extLst>
      <p:ext uri="{BB962C8B-B14F-4D97-AF65-F5344CB8AC3E}">
        <p14:creationId xmlns:p14="http://schemas.microsoft.com/office/powerpoint/2010/main" val="2525065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 name="スライド イメージ プレースホルダー 1"/>
          <p:cNvSpPr>
            <a:spLocks noGrp="1" noRot="1" noChangeAspect="1"/>
          </p:cNvSpPr>
          <p:nvPr>
            <p:ph type="sldImg"/>
          </p:nvPr>
        </p:nvSpPr>
        <p:spPr/>
      </p:sp>
      <p:sp>
        <p:nvSpPr>
          <p:cNvPr id="2230" name="ノート プレースホルダー 2"/>
          <p:cNvSpPr>
            <a:spLocks noGrp="1"/>
          </p:cNvSpPr>
          <p:nvPr>
            <p:ph type="body" idx="1"/>
          </p:nvPr>
        </p:nvSpPr>
        <p:spPr/>
        <p:txBody>
          <a:bodyPr/>
          <a:lstStyle/>
          <a:p>
            <a:r>
              <a:rPr kumimoji="1" lang="ja-JP" altLang="en-US" dirty="0"/>
              <a:t>右の写真は１年から６年までの児童一人一人の「あいさつ」の取組の振り返りや感想を書いたものを掲示しています。</a:t>
            </a:r>
            <a:endParaRPr kumimoji="1" lang="en-US" altLang="ja-JP" dirty="0"/>
          </a:p>
          <a:p>
            <a:endParaRPr kumimoji="1" lang="en-US" altLang="ja-JP" dirty="0"/>
          </a:p>
          <a:p>
            <a:r>
              <a:rPr kumimoji="1" lang="ja-JP" altLang="en-US" dirty="0"/>
              <a:t>あいさつをかえしてくれると　気持ちがよい　と書いているのは特別支援学級の児童です。</a:t>
            </a:r>
            <a:endParaRPr kumimoji="1" lang="en-US" altLang="ja-JP" dirty="0"/>
          </a:p>
          <a:p>
            <a:endParaRPr kumimoji="1" lang="ja-JP" altLang="en-US" dirty="0"/>
          </a:p>
        </p:txBody>
      </p:sp>
      <p:sp>
        <p:nvSpPr>
          <p:cNvPr id="2231" name="スライド番号プレースホルダー 3"/>
          <p:cNvSpPr>
            <a:spLocks noGrp="1"/>
          </p:cNvSpPr>
          <p:nvPr>
            <p:ph type="sldNum" sz="quarter" idx="5"/>
          </p:nvPr>
        </p:nvSpPr>
        <p:spPr/>
        <p:txBody>
          <a:bodyPr/>
          <a:lstStyle/>
          <a:p>
            <a:fld id="{E3889BD1-33B6-4790-814A-B8163AD59838}" type="slidenum">
              <a:rPr kumimoji="1" lang="ja-JP" altLang="en-US" smtClean="0"/>
              <a:t>42</a:t>
            </a:fld>
            <a:endParaRPr kumimoji="1" lang="ja-JP" altLang="en-US"/>
          </a:p>
        </p:txBody>
      </p:sp>
      <p:sp>
        <p:nvSpPr>
          <p:cNvPr id="2232" name="日付プレースホルダー 4"/>
          <p:cNvSpPr>
            <a:spLocks noGrp="1"/>
          </p:cNvSpPr>
          <p:nvPr>
            <p:ph type="dt" idx="1"/>
          </p:nvPr>
        </p:nvSpPr>
        <p:spPr/>
        <p:txBody>
          <a:bodyPr/>
          <a:lstStyle/>
          <a:p>
            <a:r>
              <a:rPr kumimoji="1" lang="en-US" altLang="ja-JP"/>
              <a:t>2022/2/8</a:t>
            </a:r>
            <a:endParaRPr kumimoji="1" lang="ja-JP" altLang="en-US"/>
          </a:p>
        </p:txBody>
      </p:sp>
    </p:spTree>
    <p:extLst>
      <p:ext uri="{BB962C8B-B14F-4D97-AF65-F5344CB8AC3E}">
        <p14:creationId xmlns:p14="http://schemas.microsoft.com/office/powerpoint/2010/main" val="2082477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スライド イメージ プレースホルダー 1"/>
          <p:cNvSpPr>
            <a:spLocks noGrp="1" noRot="1" noChangeAspect="1"/>
          </p:cNvSpPr>
          <p:nvPr>
            <p:ph type="sldImg"/>
          </p:nvPr>
        </p:nvSpPr>
        <p:spPr/>
      </p:sp>
      <p:sp>
        <p:nvSpPr>
          <p:cNvPr id="1964" name="ノート プレースホルダー 2"/>
          <p:cNvSpPr>
            <a:spLocks noGrp="1"/>
          </p:cNvSpPr>
          <p:nvPr>
            <p:ph type="body" idx="1"/>
          </p:nvPr>
        </p:nvSpPr>
        <p:spPr/>
        <p:txBody>
          <a:bodyPr/>
          <a:lstStyle/>
          <a:p>
            <a:r>
              <a:rPr kumimoji="1" lang="ja-JP" altLang="en-US" dirty="0"/>
              <a:t>体育科の学習場面で「すばやく集合・整列する」ことを目標としてポジティブ行動支援に取り組みました。</a:t>
            </a:r>
            <a:endParaRPr kumimoji="1" lang="en-US" altLang="ja-JP" dirty="0"/>
          </a:p>
          <a:p>
            <a:endParaRPr kumimoji="1" lang="en-US" altLang="ja-JP" dirty="0"/>
          </a:p>
          <a:p>
            <a:r>
              <a:rPr kumimoji="1" lang="ja-JP" altLang="en-US" dirty="0"/>
              <a:t>取組の中で整列にかかった時間を計測して児童らに知らせたり、整列できている姿を撮影して写真を見せたりして、児童のすばやく整列する行動を引き出しました。</a:t>
            </a:r>
            <a:endParaRPr kumimoji="1" lang="en-US" altLang="ja-JP" dirty="0"/>
          </a:p>
          <a:p>
            <a:endParaRPr kumimoji="1" lang="en-US" altLang="ja-JP" dirty="0"/>
          </a:p>
          <a:p>
            <a:r>
              <a:rPr kumimoji="1" lang="ja-JP" altLang="en-US" dirty="0"/>
              <a:t>このような記録を残しておくことで、児童へのフィードバックにも用いることができます。</a:t>
            </a:r>
          </a:p>
        </p:txBody>
      </p:sp>
      <p:sp>
        <p:nvSpPr>
          <p:cNvPr id="1965" name="スライド番号プレースホルダー 3"/>
          <p:cNvSpPr>
            <a:spLocks noGrp="1"/>
          </p:cNvSpPr>
          <p:nvPr>
            <p:ph type="sldNum" sz="quarter" idx="5"/>
          </p:nvPr>
        </p:nvSpPr>
        <p:spPr/>
        <p:txBody>
          <a:bodyPr/>
          <a:lstStyle/>
          <a:p>
            <a:fld id="{E3889BD1-33B6-4790-814A-B8163AD59838}" type="slidenum">
              <a:rPr kumimoji="1" lang="ja-JP" altLang="en-US" smtClean="0"/>
              <a:t>45</a:t>
            </a:fld>
            <a:endParaRPr kumimoji="1" lang="ja-JP" altLang="en-US"/>
          </a:p>
        </p:txBody>
      </p:sp>
    </p:spTree>
    <p:extLst>
      <p:ext uri="{BB962C8B-B14F-4D97-AF65-F5344CB8AC3E}">
        <p14:creationId xmlns:p14="http://schemas.microsoft.com/office/powerpoint/2010/main" val="3841776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2887" cy="3994150"/>
          </a:xfrm>
        </p:spPr>
      </p:sp>
      <p:sp>
        <p:nvSpPr>
          <p:cNvPr id="3" name="ノート プレースホルダー 2"/>
          <p:cNvSpPr>
            <a:spLocks noGrp="1"/>
          </p:cNvSpPr>
          <p:nvPr>
            <p:ph type="body" idx="1"/>
          </p:nvPr>
        </p:nvSpPr>
        <p:spPr/>
        <p:txBody>
          <a:bodyPr/>
          <a:lstStyle/>
          <a:p>
            <a:r>
              <a:rPr kumimoji="1" lang="ja-JP" altLang="en-US" dirty="0"/>
              <a:t>よく、こんな声を伺います。</a:t>
            </a:r>
            <a:endParaRPr kumimoji="1" lang="en-US" altLang="ja-JP" dirty="0"/>
          </a:p>
          <a:p>
            <a:r>
              <a:rPr kumimoji="1" lang="ja-JP" altLang="en-US" dirty="0"/>
              <a:t>ＰＢＳってとにかく褒めればいいんでしょ　と。</a:t>
            </a:r>
            <a:endParaRPr kumimoji="1" lang="en-US" altLang="ja-JP" dirty="0"/>
          </a:p>
          <a:p>
            <a:endParaRPr kumimoji="1" lang="en-US" altLang="ja-JP" dirty="0"/>
          </a:p>
          <a:p>
            <a:r>
              <a:rPr kumimoji="1" lang="ja-JP" altLang="en-US" dirty="0"/>
              <a:t>教師が褒めたつもりでも、望ましい行動が増えないとしたら、ほめ方がその子どもにマッチしていないという可能性があります。</a:t>
            </a:r>
            <a:endParaRPr kumimoji="1" lang="en-US" altLang="ja-JP" dirty="0"/>
          </a:p>
          <a:p>
            <a:r>
              <a:rPr kumimoji="1" lang="ja-JP" altLang="en-US" dirty="0"/>
              <a:t>行動の後のポジティブフィードバックが、</a:t>
            </a:r>
            <a:endParaRPr kumimoji="1" lang="en-US" altLang="ja-JP" dirty="0"/>
          </a:p>
          <a:p>
            <a:r>
              <a:rPr kumimoji="1" lang="ja-JP" altLang="en-US" dirty="0"/>
              <a:t>子ども達にとって、「よいこと」「うれしいこと」である必要があります。</a:t>
            </a:r>
            <a:endParaRPr kumimoji="1" lang="en-US" altLang="ja-JP" dirty="0"/>
          </a:p>
          <a:p>
            <a:r>
              <a:rPr kumimoji="1" lang="ja-JP" altLang="en-US" dirty="0"/>
              <a:t>学び手、つまり、子ども達がどう感じるかということがとても重要です。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8E7F5B-83D4-42E4-A49F-9ACB5C2F734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17313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ポジティブなフィードバックですが、初めはシールなどわかりやすい方法を用い、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徐々に、言葉による称賛、</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そして最終的に、満足感や達成感など本人の自信に繋げることを目指して行うことがポイントです。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子ども達が学校にいる間に、認められたり褒められたりした経験をたくさん貯めてあげることが、とても大切です。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その貯金が、将来、その子の自信になったり、自己肯定感を高めることにつながっていきます。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48</a:t>
            </a:fld>
            <a:endParaRPr kumimoji="1" lang="ja-JP" altLang="en-US"/>
          </a:p>
        </p:txBody>
      </p:sp>
    </p:spTree>
    <p:extLst>
      <p:ext uri="{BB962C8B-B14F-4D97-AF65-F5344CB8AC3E}">
        <p14:creationId xmlns:p14="http://schemas.microsoft.com/office/powerpoint/2010/main" val="1360949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en-US" altLang="ja-JP" sz="1200" dirty="0">
                <a:solidFill>
                  <a:prstClr val="white"/>
                </a:solidFill>
              </a:rPr>
              <a:t>YOU</a:t>
            </a:r>
            <a:r>
              <a:rPr lang="ja-JP" altLang="en-US" sz="1200" dirty="0">
                <a:solidFill>
                  <a:prstClr val="white"/>
                </a:solidFill>
              </a:rPr>
              <a:t>メッセージ　（「音量を下げて」）</a:t>
            </a:r>
            <a:endParaRPr lang="en-US" altLang="ja-JP" sz="1200" dirty="0">
              <a:solidFill>
                <a:prstClr val="white"/>
              </a:solidFill>
            </a:endParaRPr>
          </a:p>
          <a:p>
            <a:pPr lvl="0"/>
            <a:r>
              <a:rPr lang="ja-JP" altLang="en-US" sz="1200" dirty="0">
                <a:solidFill>
                  <a:prstClr val="white"/>
                </a:solidFill>
              </a:rPr>
              <a:t>　　　　　「あなた」を主語にして、相手の行動をそのまま</a:t>
            </a:r>
            <a:endParaRPr lang="en-US" altLang="ja-JP" sz="1200" dirty="0">
              <a:solidFill>
                <a:prstClr val="white"/>
              </a:solidFill>
            </a:endParaRPr>
          </a:p>
          <a:p>
            <a:pPr lvl="0"/>
            <a:r>
              <a:rPr lang="ja-JP" altLang="en-US" sz="1200" dirty="0">
                <a:solidFill>
                  <a:prstClr val="white"/>
                </a:solidFill>
              </a:rPr>
              <a:t>　　　　　表現すること</a:t>
            </a:r>
            <a:endParaRPr lang="en-US" altLang="ja-JP" sz="1200" dirty="0">
              <a:solidFill>
                <a:prstClr val="white"/>
              </a:solidFill>
            </a:endParaRPr>
          </a:p>
          <a:p>
            <a:pPr lvl="0"/>
            <a:r>
              <a:rPr kumimoji="0" lang="ja-JP" altLang="en-US" sz="1200" b="0" i="0" u="none" strike="noStrike" kern="1200" cap="none" spc="0" normalizeH="0" baseline="0" noProof="0" dirty="0">
                <a:ln>
                  <a:noFill/>
                </a:ln>
                <a:solidFill>
                  <a:prstClr val="white"/>
                </a:solidFill>
                <a:effectLst/>
                <a:uLnTx/>
                <a:uFillTx/>
                <a:latin typeface="+mn-lt"/>
                <a:ea typeface="+mn-ea"/>
                <a:cs typeface="+mn-cs"/>
              </a:rPr>
              <a:t>　　　　　　　</a:t>
            </a:r>
            <a:r>
              <a:rPr kumimoji="0" lang="ja-JP" altLang="en-US" sz="1200" b="0" i="0" u="none" strike="noStrike" kern="1200" cap="none" spc="0" normalizeH="0" baseline="0" noProof="0" dirty="0">
                <a:ln>
                  <a:noFill/>
                </a:ln>
                <a:solidFill>
                  <a:srgbClr val="FFFF00"/>
                </a:solidFill>
                <a:effectLst/>
                <a:uLnTx/>
                <a:uFillTx/>
                <a:latin typeface="+mn-lt"/>
                <a:ea typeface="+mn-ea"/>
                <a:cs typeface="+mn-cs"/>
              </a:rPr>
              <a:t>→相手をやっつける（批判、命令等）話し方</a:t>
            </a:r>
            <a:endParaRPr kumimoji="0" lang="en-US" altLang="ja-JP" sz="1200" b="0" i="0" u="none" strike="noStrike" kern="1200" cap="none" spc="0" normalizeH="0" baseline="0" noProof="0" dirty="0">
              <a:ln>
                <a:noFill/>
              </a:ln>
              <a:solidFill>
                <a:srgbClr val="FFFF00"/>
              </a:solidFill>
              <a:effectLst/>
              <a:uLnTx/>
              <a:uFillTx/>
              <a:latin typeface="+mn-lt"/>
              <a:ea typeface="+mn-ea"/>
              <a:cs typeface="+mn-cs"/>
            </a:endParaRPr>
          </a:p>
          <a:p>
            <a:pPr lvl="0"/>
            <a:r>
              <a:rPr lang="en-US" altLang="ja-JP" sz="1200" dirty="0">
                <a:solidFill>
                  <a:prstClr val="white"/>
                </a:solidFill>
              </a:rPr>
              <a:t> I</a:t>
            </a:r>
            <a:r>
              <a:rPr lang="ja-JP" altLang="en-US" sz="1200" dirty="0">
                <a:solidFill>
                  <a:prstClr val="white"/>
                </a:solidFill>
              </a:rPr>
              <a:t>　</a:t>
            </a:r>
            <a:r>
              <a:rPr lang="en-US" altLang="ja-JP" sz="1200" dirty="0">
                <a:solidFill>
                  <a:prstClr val="white"/>
                </a:solidFill>
              </a:rPr>
              <a:t>(</a:t>
            </a:r>
            <a:r>
              <a:rPr lang="ja-JP" altLang="en-US" sz="1200" dirty="0">
                <a:solidFill>
                  <a:prstClr val="white"/>
                </a:solidFill>
              </a:rPr>
              <a:t>アイ）メッセージ（「音量を下げてくれると助かる」）</a:t>
            </a:r>
            <a:endParaRPr lang="en-US" altLang="ja-JP" sz="1200" dirty="0">
              <a:solidFill>
                <a:prstClr val="white"/>
              </a:solidFill>
            </a:endParaRPr>
          </a:p>
          <a:p>
            <a:pPr lvl="0"/>
            <a:r>
              <a:rPr lang="ja-JP" altLang="en-US" sz="1200" dirty="0">
                <a:solidFill>
                  <a:prstClr val="white"/>
                </a:solidFill>
              </a:rPr>
              <a:t>　　　　　「私」を主語にして、自分自身がどう感じているか</a:t>
            </a:r>
            <a:endParaRPr lang="en-US" altLang="ja-JP" sz="1200" dirty="0">
              <a:solidFill>
                <a:prstClr val="white"/>
              </a:solidFill>
            </a:endParaRPr>
          </a:p>
          <a:p>
            <a:pPr lvl="0">
              <a:defRPr/>
            </a:pPr>
            <a:r>
              <a:rPr lang="ja-JP" altLang="en-US" sz="1200" dirty="0">
                <a:solidFill>
                  <a:prstClr val="white"/>
                </a:solidFill>
              </a:rPr>
              <a:t>　　　　　という思いを語ること　</a:t>
            </a:r>
            <a:endParaRPr lang="en-US" altLang="ja-JP" sz="1200" dirty="0">
              <a:solidFill>
                <a:prstClr val="white"/>
              </a:solidFill>
            </a:endParaRPr>
          </a:p>
          <a:p>
            <a:pPr lvl="0">
              <a:defRPr/>
            </a:pPr>
            <a:r>
              <a:rPr lang="ja-JP" altLang="en-US" sz="1200" dirty="0">
                <a:solidFill>
                  <a:prstClr val="white"/>
                </a:solidFill>
              </a:rPr>
              <a:t>　　　　　　　</a:t>
            </a:r>
            <a:r>
              <a:rPr lang="ja-JP" altLang="en-US" sz="1200" dirty="0">
                <a:solidFill>
                  <a:srgbClr val="FFFF00"/>
                </a:solidFill>
              </a:rPr>
              <a:t>→相手に心に届く話し方</a:t>
            </a:r>
            <a:endParaRPr lang="en-US" altLang="ja-JP" sz="1200" dirty="0">
              <a:solidFill>
                <a:srgbClr val="FFFF00"/>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51</a:t>
            </a:fld>
            <a:endParaRPr kumimoji="1" lang="ja-JP" altLang="en-US"/>
          </a:p>
        </p:txBody>
      </p:sp>
    </p:spTree>
    <p:extLst>
      <p:ext uri="{BB962C8B-B14F-4D97-AF65-F5344CB8AC3E}">
        <p14:creationId xmlns:p14="http://schemas.microsoft.com/office/powerpoint/2010/main" val="3062444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補足ですが、褒められても喜ばない子もいます。</a:t>
            </a:r>
            <a:endParaRPr kumimoji="1" lang="en-US" altLang="ja-JP" dirty="0"/>
          </a:p>
          <a:p>
            <a:endParaRPr kumimoji="1" lang="en-US" altLang="ja-JP" dirty="0"/>
          </a:p>
          <a:p>
            <a:r>
              <a:rPr kumimoji="1" lang="ja-JP" altLang="en-US" dirty="0"/>
              <a:t>たとえば、自己肯定感が低い、自信がない・・・など褒められ慣れてないタイプです。</a:t>
            </a:r>
            <a:endParaRPr kumimoji="1" lang="en-US" altLang="ja-JP" dirty="0"/>
          </a:p>
          <a:p>
            <a:r>
              <a:rPr kumimoji="1" lang="ja-JP" altLang="en-US" dirty="0"/>
              <a:t>「別にオレ、がんばってないし」というようなお子さんに出会ったことがあるのではないかと思います。</a:t>
            </a:r>
            <a:endParaRPr kumimoji="1" lang="en-US" altLang="ja-JP" dirty="0"/>
          </a:p>
          <a:p>
            <a:endParaRPr kumimoji="1" lang="en-US" altLang="ja-JP" dirty="0"/>
          </a:p>
          <a:p>
            <a:r>
              <a:rPr kumimoji="1" lang="ja-JP" altLang="en-US" dirty="0"/>
              <a:t>そのようなお子さんには、必ずしも褒め言葉ではなく、</a:t>
            </a:r>
            <a:endParaRPr kumimoji="1" lang="en-US" altLang="ja-JP" dirty="0"/>
          </a:p>
          <a:p>
            <a:r>
              <a:rPr kumimoji="1" lang="ja-JP" altLang="en-US" dirty="0"/>
              <a:t>「私はあなたを見ているよ」というようなメッセージを伝えるだけでも効果的です。</a:t>
            </a:r>
            <a:endParaRPr kumimoji="1" lang="en-US" altLang="ja-JP" dirty="0"/>
          </a:p>
          <a:p>
            <a:r>
              <a:rPr kumimoji="1" lang="ja-JP" altLang="en-US" dirty="0"/>
              <a:t>また、できることをそのまま声に出したり、できていることに対して声をかけるだけでも効果はありません。</a:t>
            </a:r>
            <a:endParaRPr kumimoji="1" lang="en-US" altLang="ja-JP" dirty="0"/>
          </a:p>
          <a:p>
            <a:r>
              <a:rPr kumimoji="1" lang="ja-JP" altLang="en-US" dirty="0"/>
              <a:t>例えば、課題に従事している姿を見て「問題解いているね」「ノート書いているね」など、</a:t>
            </a:r>
            <a:endParaRPr kumimoji="1" lang="en-US" altLang="ja-JP" dirty="0"/>
          </a:p>
          <a:p>
            <a:r>
              <a:rPr kumimoji="1" lang="ja-JP" altLang="en-US" dirty="0"/>
              <a:t>行動をそのまま言葉にするだけ、大人から認められているということが伝わり、ポジティブフィードバックになります。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9E6CE5A7-0F1D-4255-9EE3-2D837E1119D9}" type="slidenum">
              <a:rPr lang="ja-JP" altLang="en-US" smtClean="0">
                <a:solidFill>
                  <a:prstClr val="black"/>
                </a:solidFill>
                <a:latin typeface="游ゴシック" panose="020F0502020204030204"/>
              </a:rPr>
              <a:pPr/>
              <a:t>52</a:t>
            </a:fld>
            <a:endParaRPr lang="ja-JP" altLang="en-US">
              <a:solidFill>
                <a:prstClr val="black"/>
              </a:solidFill>
              <a:latin typeface="游ゴシック" panose="020F0502020204030204"/>
            </a:endParaRPr>
          </a:p>
        </p:txBody>
      </p:sp>
    </p:spTree>
    <p:extLst>
      <p:ext uri="{BB962C8B-B14F-4D97-AF65-F5344CB8AC3E}">
        <p14:creationId xmlns:p14="http://schemas.microsoft.com/office/powerpoint/2010/main" val="1716777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ポジティブ行動支援の考え方は既存の取組に馴染みます。</a:t>
            </a:r>
            <a:endParaRPr kumimoji="1" lang="en-US" altLang="ja-JP" dirty="0"/>
          </a:p>
          <a:p>
            <a:r>
              <a:rPr kumimoji="1" lang="ja-JP" altLang="en-US" dirty="0"/>
              <a:t>「ＰＢＳを行う」というのではなく、学校のさまざまな既存の取組、ＰＢＳの手法をとりいれていただければと思います。</a:t>
            </a:r>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53</a:t>
            </a:fld>
            <a:endParaRPr kumimoji="1" lang="ja-JP" altLang="en-US"/>
          </a:p>
        </p:txBody>
      </p:sp>
    </p:spTree>
    <p:extLst>
      <p:ext uri="{BB962C8B-B14F-4D97-AF65-F5344CB8AC3E}">
        <p14:creationId xmlns:p14="http://schemas.microsoft.com/office/powerpoint/2010/main" val="1774721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四角形 47"/>
          <p:cNvSpPr>
            <a:spLocks noGrp="1" noRot="1" noChangeAspect="1"/>
          </p:cNvSpPr>
          <p:nvPr>
            <p:ph type="sldImg" idx="2"/>
          </p:nvPr>
        </p:nvSpPr>
        <p:spPr>
          <a:xfrm>
            <a:off x="660400" y="803275"/>
            <a:ext cx="5356225" cy="4016375"/>
          </a:xfrm>
          <a:prstGeom prst="rect">
            <a:avLst/>
          </a:prstGeom>
        </p:spPr>
        <p:txBody>
          <a:bodyPr/>
          <a:lstStyle/>
          <a:p>
            <a:endParaRPr kumimoji="1" lang="ja-JP" altLang="en-US"/>
          </a:p>
        </p:txBody>
      </p:sp>
      <p:sp>
        <p:nvSpPr>
          <p:cNvPr id="1171" name="四角形 48"/>
          <p:cNvSpPr>
            <a:spLocks noGrp="1"/>
          </p:cNvSpPr>
          <p:nvPr>
            <p:ph type="body" sz="quarter" idx="3"/>
          </p:nvPr>
        </p:nvSpPr>
        <p:spPr>
          <a:prstGeom prst="rect">
            <a:avLst/>
          </a:prstGeom>
        </p:spPr>
        <p:txBody>
          <a:bodyPr/>
          <a:lstStyle/>
          <a:p>
            <a:endParaRPr kumimoji="1" lang="ja-JP" altLang="en-US" dirty="0"/>
          </a:p>
        </p:txBody>
      </p:sp>
      <p:sp>
        <p:nvSpPr>
          <p:cNvPr id="1172" name="四角形 4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54</a:t>
            </a:fld>
            <a:endParaRPr kumimoji="1" lang="ja-JP" altLang="en-US"/>
          </a:p>
        </p:txBody>
      </p:sp>
    </p:spTree>
    <p:extLst>
      <p:ext uri="{BB962C8B-B14F-4D97-AF65-F5344CB8AC3E}">
        <p14:creationId xmlns:p14="http://schemas.microsoft.com/office/powerpoint/2010/main" val="254108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四角形 47"/>
          <p:cNvSpPr>
            <a:spLocks noGrp="1" noRot="1" noChangeAspect="1"/>
          </p:cNvSpPr>
          <p:nvPr>
            <p:ph type="sldImg" idx="2"/>
          </p:nvPr>
        </p:nvSpPr>
        <p:spPr>
          <a:xfrm>
            <a:off x="900113" y="739775"/>
            <a:ext cx="4935537" cy="3700463"/>
          </a:xfrm>
          <a:prstGeom prst="rect">
            <a:avLst/>
          </a:prstGeom>
        </p:spPr>
        <p:txBody>
          <a:bodyPr/>
          <a:lstStyle/>
          <a:p>
            <a:endParaRPr kumimoji="1" lang="ja-JP" altLang="en-US"/>
          </a:p>
        </p:txBody>
      </p:sp>
      <p:sp>
        <p:nvSpPr>
          <p:cNvPr id="1171" name="四角形 48"/>
          <p:cNvSpPr>
            <a:spLocks noGrp="1"/>
          </p:cNvSpPr>
          <p:nvPr>
            <p:ph type="body" sz="quarter" idx="3"/>
          </p:nvPr>
        </p:nvSpPr>
        <p:spPr>
          <a:prstGeom prst="rect">
            <a:avLst/>
          </a:prstGeom>
        </p:spPr>
        <p:txBody>
          <a:bodyPr/>
          <a:lstStyle/>
          <a:p>
            <a:endParaRPr kumimoji="1" lang="ja-JP" altLang="en-US"/>
          </a:p>
        </p:txBody>
      </p:sp>
      <p:sp>
        <p:nvSpPr>
          <p:cNvPr id="1172" name="四角形 4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55</a:t>
            </a:fld>
            <a:endParaRPr kumimoji="1" lang="ja-JP" altLang="en-US"/>
          </a:p>
        </p:txBody>
      </p:sp>
    </p:spTree>
    <p:extLst>
      <p:ext uri="{BB962C8B-B14F-4D97-AF65-F5344CB8AC3E}">
        <p14:creationId xmlns:p14="http://schemas.microsoft.com/office/powerpoint/2010/main" val="340632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まず、一般論ですが、</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私たち教員は、望ましい行動をしている子どもよりも困った行動をしている子どもに注目しがちです。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「困った行動をしている子どもをなんとかしたい」「子どもの困った行動を修正したい」と考えてしまう傾向が、職業柄、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どうしても強いです。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89BD1-33B6-4790-814A-B8163AD5983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44821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四角形 47"/>
          <p:cNvSpPr>
            <a:spLocks noGrp="1" noRot="1" noChangeAspect="1"/>
          </p:cNvSpPr>
          <p:nvPr>
            <p:ph type="sldImg" idx="2"/>
          </p:nvPr>
        </p:nvSpPr>
        <p:spPr>
          <a:xfrm>
            <a:off x="900113" y="739775"/>
            <a:ext cx="4935537" cy="3700463"/>
          </a:xfrm>
          <a:prstGeom prst="rect">
            <a:avLst/>
          </a:prstGeom>
        </p:spPr>
        <p:txBody>
          <a:bodyPr/>
          <a:lstStyle/>
          <a:p>
            <a:endParaRPr kumimoji="1" lang="ja-JP" altLang="en-US"/>
          </a:p>
        </p:txBody>
      </p:sp>
      <p:sp>
        <p:nvSpPr>
          <p:cNvPr id="1171" name="四角形 48"/>
          <p:cNvSpPr>
            <a:spLocks noGrp="1"/>
          </p:cNvSpPr>
          <p:nvPr>
            <p:ph type="body" sz="quarter" idx="3"/>
          </p:nvPr>
        </p:nvSpPr>
        <p:spPr>
          <a:prstGeom prst="rect">
            <a:avLst/>
          </a:prstGeom>
        </p:spPr>
        <p:txBody>
          <a:bodyPr/>
          <a:lstStyle/>
          <a:p>
            <a:endParaRPr kumimoji="1" lang="ja-JP" altLang="en-US"/>
          </a:p>
        </p:txBody>
      </p:sp>
      <p:sp>
        <p:nvSpPr>
          <p:cNvPr id="1172" name="四角形 4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56</a:t>
            </a:fld>
            <a:endParaRPr kumimoji="1" lang="ja-JP" altLang="en-US"/>
          </a:p>
        </p:txBody>
      </p:sp>
    </p:spTree>
    <p:extLst>
      <p:ext uri="{BB962C8B-B14F-4D97-AF65-F5344CB8AC3E}">
        <p14:creationId xmlns:p14="http://schemas.microsoft.com/office/powerpoint/2010/main" val="3406327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四角形 47"/>
          <p:cNvSpPr>
            <a:spLocks noGrp="1" noRot="1" noChangeAspect="1"/>
          </p:cNvSpPr>
          <p:nvPr>
            <p:ph type="sldImg" idx="2"/>
          </p:nvPr>
        </p:nvSpPr>
        <p:spPr>
          <a:xfrm>
            <a:off x="900113" y="739775"/>
            <a:ext cx="4935537" cy="3700463"/>
          </a:xfrm>
          <a:prstGeom prst="rect">
            <a:avLst/>
          </a:prstGeom>
        </p:spPr>
        <p:txBody>
          <a:bodyPr/>
          <a:lstStyle/>
          <a:p>
            <a:endParaRPr kumimoji="1" lang="ja-JP" altLang="en-US"/>
          </a:p>
        </p:txBody>
      </p:sp>
      <p:sp>
        <p:nvSpPr>
          <p:cNvPr id="1171" name="四角形 48"/>
          <p:cNvSpPr>
            <a:spLocks noGrp="1"/>
          </p:cNvSpPr>
          <p:nvPr>
            <p:ph type="body" sz="quarter" idx="3"/>
          </p:nvPr>
        </p:nvSpPr>
        <p:spPr>
          <a:prstGeom prst="rect">
            <a:avLst/>
          </a:prstGeom>
        </p:spPr>
        <p:txBody>
          <a:bodyPr/>
          <a:lstStyle/>
          <a:p>
            <a:endParaRPr kumimoji="1" lang="ja-JP" altLang="en-US"/>
          </a:p>
        </p:txBody>
      </p:sp>
      <p:sp>
        <p:nvSpPr>
          <p:cNvPr id="1172" name="四角形 4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57</a:t>
            </a:fld>
            <a:endParaRPr kumimoji="1" lang="ja-JP" altLang="en-US"/>
          </a:p>
        </p:txBody>
      </p:sp>
    </p:spTree>
    <p:extLst>
      <p:ext uri="{BB962C8B-B14F-4D97-AF65-F5344CB8AC3E}">
        <p14:creationId xmlns:p14="http://schemas.microsoft.com/office/powerpoint/2010/main" val="288829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困った行動を修正したい気持ちが先に立つと，そこに目を向けすぎてしまい、</a:t>
            </a:r>
          </a:p>
          <a:p>
            <a:r>
              <a:rPr kumimoji="1" lang="ja-JP" altLang="en-US" dirty="0"/>
              <a:t>この図のようなマイナスのサイクルが起こります。</a:t>
            </a:r>
          </a:p>
          <a:p>
            <a:endParaRPr kumimoji="1" lang="ja-JP" altLang="en-US" dirty="0"/>
          </a:p>
          <a:p>
            <a:r>
              <a:rPr kumimoji="1" lang="ja-JP" altLang="en-US" dirty="0"/>
              <a:t>気になる行動ばかりに目を向けると、注意や叱責が増え、</a:t>
            </a:r>
            <a:endParaRPr kumimoji="1" lang="en-US" altLang="ja-JP" dirty="0"/>
          </a:p>
          <a:p>
            <a:r>
              <a:rPr kumimoji="1" lang="ja-JP" altLang="en-US" dirty="0"/>
              <a:t>子供たちの自尊感情が低下するだけでなく，子ども達はさらに強く反抗します。</a:t>
            </a:r>
          </a:p>
          <a:p>
            <a:endParaRPr kumimoji="1" lang="ja-JP" altLang="en-US" dirty="0"/>
          </a:p>
          <a:p>
            <a:r>
              <a:rPr kumimoji="1" lang="ja-JP" altLang="en-US" dirty="0"/>
              <a:t>そうなると、教員の方が，どうにかしなければ！</a:t>
            </a:r>
            <a:r>
              <a:rPr kumimoji="1" lang="ja-JP" altLang="en-US" dirty="0" err="1"/>
              <a:t>とますます</a:t>
            </a:r>
            <a:r>
              <a:rPr kumimoji="1" lang="ja-JP" altLang="en-US" dirty="0"/>
              <a:t>焦るようになり、</a:t>
            </a:r>
          </a:p>
          <a:p>
            <a:r>
              <a:rPr kumimoji="1" lang="ja-JP" altLang="en-US" dirty="0"/>
              <a:t>子どものいいところが見えにくくなってしまいます。</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A55ED-EB9D-4CE2-84FD-AD4E98D6B6C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9289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ポジティブ行動支援の基本は、</a:t>
            </a:r>
            <a:endParaRPr kumimoji="1" lang="en-US" altLang="ja-JP" dirty="0"/>
          </a:p>
          <a:p>
            <a:r>
              <a:rPr kumimoji="1" lang="ja-JP" altLang="en-US" dirty="0"/>
              <a:t>子どもたちの「行動」に注目することです。</a:t>
            </a:r>
            <a:endParaRPr kumimoji="1" lang="en-US" altLang="ja-JP" dirty="0"/>
          </a:p>
          <a:p>
            <a:endParaRPr kumimoji="1" lang="en-US" altLang="ja-JP" dirty="0"/>
          </a:p>
          <a:p>
            <a:r>
              <a:rPr kumimoji="1" lang="ja-JP" altLang="en-US" dirty="0"/>
              <a:t>こどもの体は一つだけなので、望ましい行動と、困った行動を</a:t>
            </a:r>
          </a:p>
          <a:p>
            <a:r>
              <a:rPr kumimoji="1" lang="ja-JP" altLang="en-US" dirty="0"/>
              <a:t>同時に行うことは物理的にできません。</a:t>
            </a:r>
            <a:endParaRPr kumimoji="1" lang="en-US" altLang="ja-JP" dirty="0"/>
          </a:p>
          <a:p>
            <a:endParaRPr lang="en-US" altLang="ja-JP" dirty="0"/>
          </a:p>
          <a:p>
            <a:r>
              <a:rPr kumimoji="1" lang="ja-JP" altLang="en-US" dirty="0"/>
              <a:t>そこで，「望ましい行動」に注目するようにします。</a:t>
            </a:r>
            <a:endParaRPr kumimoji="1" lang="en-US" altLang="ja-JP" dirty="0"/>
          </a:p>
          <a:p>
            <a:r>
              <a:rPr kumimoji="1" lang="ja-JP" altLang="en-US" dirty="0"/>
              <a:t>子ども達が、望ましい行動に費やす時間を増やすように私たちが</a:t>
            </a:r>
          </a:p>
          <a:p>
            <a:r>
              <a:rPr kumimoji="1" lang="ja-JP" altLang="en-US" dirty="0"/>
              <a:t>工夫することで、必然的に、困った行動に費やす時間は減っていきます。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7</a:t>
            </a:fld>
            <a:endParaRPr kumimoji="1" lang="ja-JP" altLang="en-US"/>
          </a:p>
        </p:txBody>
      </p:sp>
    </p:spTree>
    <p:extLst>
      <p:ext uri="{BB962C8B-B14F-4D97-AF65-F5344CB8AC3E}">
        <p14:creationId xmlns:p14="http://schemas.microsoft.com/office/powerpoint/2010/main" val="411042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a:t>
            </a:r>
            <a:endParaRPr lang="en-US" altLang="ja-JP" dirty="0"/>
          </a:p>
          <a:p>
            <a:r>
              <a:rPr kumimoji="1" lang="ja-JP" altLang="en-US" dirty="0"/>
              <a:t>ポジティブ行動支援は，困った行動が、起きてしまった後に対応するのではなく，その逆の「望ましい行動」「その場でして欲しい行動」を子ども達がしたくなるような環境を，教員があらかじめ設定することで、</a:t>
            </a:r>
          </a:p>
          <a:p>
            <a:r>
              <a:rPr lang="ja-JP" altLang="en-US" dirty="0"/>
              <a:t>必然的に困った行動の割合を減らすという考え方です。</a:t>
            </a:r>
            <a:endParaRPr kumimoji="1" lang="ja-JP" altLang="en-US" dirty="0"/>
          </a:p>
          <a:p>
            <a:r>
              <a:rPr kumimoji="1" lang="ja-JP" altLang="en-US" dirty="0"/>
              <a:t>＞クリック</a:t>
            </a:r>
            <a:endParaRPr kumimoji="1" lang="en-US" altLang="ja-JP" dirty="0"/>
          </a:p>
          <a:p>
            <a:endParaRPr kumimoji="1" lang="en-US" altLang="ja-JP" dirty="0"/>
          </a:p>
          <a:p>
            <a:r>
              <a:rPr kumimoji="1" lang="ja-JP" altLang="en-US" dirty="0"/>
              <a:t>例えば，授業中についおしゃべりをしてしまう子に，静かにしなさい！と</a:t>
            </a:r>
            <a:endParaRPr kumimoji="1" lang="en-US" altLang="ja-JP" dirty="0"/>
          </a:p>
          <a:p>
            <a:r>
              <a:rPr kumimoji="1" lang="ja-JP" altLang="en-US" dirty="0"/>
              <a:t>叱責するのではなく，授業を工夫して，隣の席の子と意見交換したり，</a:t>
            </a:r>
          </a:p>
          <a:p>
            <a:r>
              <a:rPr kumimoji="1" lang="ja-JP" altLang="en-US" dirty="0"/>
              <a:t>ペアワークを設定したりするなど動きのある時間を意図的に設定することで，</a:t>
            </a:r>
          </a:p>
          <a:p>
            <a:r>
              <a:rPr lang="ja-JP" altLang="en-US" dirty="0"/>
              <a:t>子ども達が授業中に、「隣の子との意見交換や、課題に静かに取り組む時間を増やすと同時に、おしゃべりの時間等を減らしていく」という環境を、私たち教員が整えます。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8</a:t>
            </a:fld>
            <a:endParaRPr kumimoji="1" lang="ja-JP" altLang="en-US"/>
          </a:p>
        </p:txBody>
      </p:sp>
    </p:spTree>
    <p:extLst>
      <p:ext uri="{BB962C8B-B14F-4D97-AF65-F5344CB8AC3E}">
        <p14:creationId xmlns:p14="http://schemas.microsoft.com/office/powerpoint/2010/main" val="401195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ポジティブ行動支援の基本は，</a:t>
            </a:r>
            <a:endParaRPr kumimoji="1" lang="en-US" altLang="ja-JP" dirty="0"/>
          </a:p>
          <a:p>
            <a:r>
              <a:rPr kumimoji="1" lang="ja-JP" altLang="en-US" dirty="0"/>
              <a:t>「子どものできているところを探して注目すること」です。</a:t>
            </a:r>
            <a:endParaRPr kumimoji="1" lang="en-US" altLang="ja-JP" dirty="0"/>
          </a:p>
          <a:p>
            <a:endParaRPr kumimoji="1" lang="en-US" altLang="ja-JP" dirty="0"/>
          </a:p>
          <a:p>
            <a:r>
              <a:rPr kumimoji="1" lang="ja-JP" altLang="en-US" dirty="0"/>
              <a:t>子どものできていないところに注目し叱責をすると，</a:t>
            </a:r>
            <a:endParaRPr kumimoji="1" lang="en-US" altLang="ja-JP" dirty="0"/>
          </a:p>
          <a:p>
            <a:r>
              <a:rPr kumimoji="1" lang="ja-JP" altLang="en-US" dirty="0"/>
              <a:t>先ほどのマイナスのサイクルがうまれます。</a:t>
            </a:r>
            <a:endParaRPr kumimoji="1" lang="en-US" altLang="ja-JP" dirty="0"/>
          </a:p>
          <a:p>
            <a:endParaRPr kumimoji="1" lang="en-US" altLang="ja-JP" dirty="0"/>
          </a:p>
          <a:p>
            <a:r>
              <a:rPr kumimoji="1" lang="ja-JP" altLang="en-US" dirty="0"/>
              <a:t>「できていない」「やめさせたい」という視点で子どもを見るのではなく，</a:t>
            </a:r>
            <a:endParaRPr kumimoji="1" lang="en-US" altLang="ja-JP" dirty="0"/>
          </a:p>
          <a:p>
            <a:r>
              <a:rPr kumimoji="1" lang="ja-JP" altLang="en-US" dirty="0"/>
              <a:t>発想を転換し，</a:t>
            </a:r>
            <a:endParaRPr kumimoji="1" lang="en-US" altLang="ja-JP" dirty="0"/>
          </a:p>
          <a:p>
            <a:r>
              <a:rPr kumimoji="1" lang="ja-JP" altLang="en-US" dirty="0"/>
              <a:t>「より○○させたい」という視点で子どもを見ることで，</a:t>
            </a:r>
            <a:endParaRPr kumimoji="1" lang="en-US" altLang="ja-JP" dirty="0"/>
          </a:p>
          <a:p>
            <a:r>
              <a:rPr kumimoji="1" lang="ja-JP" altLang="en-US" dirty="0"/>
              <a:t>（クリック）</a:t>
            </a:r>
            <a:endParaRPr kumimoji="1" lang="en-US" altLang="ja-JP" dirty="0"/>
          </a:p>
          <a:p>
            <a:r>
              <a:rPr kumimoji="1" lang="ja-JP" altLang="en-US" dirty="0"/>
              <a:t>このように望ましい行動が増え，必然的に困った行動が減るという好循環が起こります。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A55ED-EB9D-4CE2-84FD-AD4E98D6B6C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42309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xfrm>
            <a:off x="912813" y="1330325"/>
            <a:ext cx="4789487" cy="3592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ポジティブ行動支援では、「行動の前」「行動」「行動の後」の３つの枠組みで行動支援を行います。</a:t>
            </a:r>
            <a:endParaRPr lang="en-US" altLang="ja-JP" dirty="0"/>
          </a:p>
          <a:p>
            <a:pPr eaLnBrk="1" hangingPunct="1">
              <a:spcBef>
                <a:spcPct val="0"/>
              </a:spcBef>
            </a:pPr>
            <a:endParaRPr lang="en-US" altLang="ja-JP" dirty="0"/>
          </a:p>
          <a:p>
            <a:pPr eaLnBrk="1" hangingPunct="1">
              <a:spcBef>
                <a:spcPct val="0"/>
              </a:spcBef>
            </a:pPr>
            <a:r>
              <a:rPr lang="ja-JP" altLang="en-US" dirty="0"/>
              <a:t>ＰＢＳの大きな特徴は、「望ましい行動の増やし方」です。</a:t>
            </a:r>
          </a:p>
          <a:p>
            <a:pPr eaLnBrk="1" hangingPunct="1">
              <a:spcBef>
                <a:spcPct val="0"/>
              </a:spcBef>
            </a:pPr>
            <a:endParaRPr lang="ja-JP" altLang="en-US" dirty="0"/>
          </a:p>
          <a:p>
            <a:pPr eaLnBrk="1" hangingPunct="1">
              <a:spcBef>
                <a:spcPct val="0"/>
              </a:spcBef>
            </a:pPr>
            <a:r>
              <a:rPr lang="ja-JP" altLang="en-US" dirty="0"/>
              <a:t>授業中の望ましい行動の一つに，「練習問題を一生懸命に解く」という行動があるとします。</a:t>
            </a:r>
            <a:endParaRPr lang="en-US" altLang="ja-JP" dirty="0"/>
          </a:p>
          <a:p>
            <a:pPr eaLnBrk="1" hangingPunct="1">
              <a:spcBef>
                <a:spcPct val="0"/>
              </a:spcBef>
            </a:pPr>
            <a:r>
              <a:rPr lang="ja-JP" altLang="en-US" dirty="0"/>
              <a:t>その行動を増やしたいとき，</a:t>
            </a:r>
            <a:endParaRPr lang="en-US" altLang="ja-JP" dirty="0"/>
          </a:p>
          <a:p>
            <a:pPr eaLnBrk="1" hangingPunct="1">
              <a:spcBef>
                <a:spcPct val="0"/>
              </a:spcBef>
            </a:pPr>
            <a:r>
              <a:rPr lang="ja-JP" altLang="en-US" dirty="0"/>
              <a:t>私たちは、つい、</a:t>
            </a:r>
          </a:p>
          <a:p>
            <a:pPr eaLnBrk="1" hangingPunct="1">
              <a:spcBef>
                <a:spcPct val="0"/>
              </a:spcBef>
            </a:pPr>
            <a:endParaRPr lang="ja-JP" altLang="en-US" dirty="0"/>
          </a:p>
          <a:p>
            <a:pPr eaLnBrk="1" hangingPunct="1">
              <a:spcBef>
                <a:spcPct val="0"/>
              </a:spcBef>
            </a:pPr>
            <a:r>
              <a:rPr lang="ja-JP" altLang="en-US" dirty="0"/>
              <a:t>早くやりなさい！などと注意や叱責をしてしまうことが多いです。</a:t>
            </a:r>
          </a:p>
          <a:p>
            <a:pPr eaLnBrk="1" hangingPunct="1">
              <a:spcBef>
                <a:spcPct val="0"/>
              </a:spcBef>
            </a:pPr>
            <a:endParaRPr lang="ja-JP" altLang="en-US" dirty="0"/>
          </a:p>
          <a:p>
            <a:pPr eaLnBrk="1" hangingPunct="1">
              <a:spcBef>
                <a:spcPct val="0"/>
              </a:spcBef>
            </a:pPr>
            <a:r>
              <a:rPr lang="ja-JP" altLang="en-US" dirty="0"/>
              <a:t>その結果，子どもは問題を解けば、先生に怒られなかった</a:t>
            </a:r>
            <a:endParaRPr lang="en-US" altLang="ja-JP" dirty="0"/>
          </a:p>
          <a:p>
            <a:pPr eaLnBrk="1" hangingPunct="1">
              <a:spcBef>
                <a:spcPct val="0"/>
              </a:spcBef>
            </a:pPr>
            <a:r>
              <a:rPr lang="ja-JP" altLang="en-US" dirty="0"/>
              <a:t>ということを学びますが，それ以上の学びは生まれません。</a:t>
            </a:r>
            <a:endParaRPr lang="en-US" altLang="ja-JP" dirty="0"/>
          </a:p>
          <a:p>
            <a:pPr eaLnBrk="1" hangingPunct="1">
              <a:spcBef>
                <a:spcPct val="0"/>
              </a:spcBef>
            </a:pPr>
            <a:endParaRPr lang="en-US" altLang="ja-JP" dirty="0"/>
          </a:p>
          <a:p>
            <a:pPr eaLnBrk="1" hangingPunct="1">
              <a:spcBef>
                <a:spcPct val="0"/>
              </a:spcBef>
            </a:pPr>
            <a:r>
              <a:rPr lang="ja-JP" altLang="en-US" dirty="0"/>
              <a:t>また，教員が代わったり，注意をされなかったりした途端に、</a:t>
            </a:r>
          </a:p>
          <a:p>
            <a:pPr eaLnBrk="1" hangingPunct="1">
              <a:spcBef>
                <a:spcPct val="0"/>
              </a:spcBef>
            </a:pPr>
            <a:r>
              <a:rPr lang="ja-JP" altLang="en-US" dirty="0"/>
              <a:t>学習意欲が低下してしまうでしょう。</a:t>
            </a:r>
          </a:p>
          <a:p>
            <a:pPr eaLnBrk="1" hangingPunct="1">
              <a:spcBef>
                <a:spcPct val="0"/>
              </a:spcBef>
            </a:pPr>
            <a:endParaRPr lang="ja-JP" altLang="en-US"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BE71B6-D1D5-44FA-943D-3CF38E6712FC}" type="slidenum">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4001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FAD0CE76-88AE-42BD-A004-499B41F3A70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8469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D0B111CC-CD95-447E-B191-42E8619C782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976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CF388134-11E8-4EC6-8FA7-DBEB2EBADA3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51436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0" indent="0" algn="ctr">
              <a:buNone/>
              <a:defRPr>
                <a:solidFill>
                  <a:schemeClr val="tx1">
                    <a:tint val="75000"/>
                  </a:schemeClr>
                </a:solidFill>
              </a:defRPr>
            </a:lvl2pPr>
            <a:lvl3pPr marL="913960" indent="0" algn="ctr">
              <a:buNone/>
              <a:defRPr>
                <a:solidFill>
                  <a:schemeClr val="tx1">
                    <a:tint val="75000"/>
                  </a:schemeClr>
                </a:solidFill>
              </a:defRPr>
            </a:lvl3pPr>
            <a:lvl4pPr marL="1370940" indent="0" algn="ctr">
              <a:buNone/>
              <a:defRPr>
                <a:solidFill>
                  <a:schemeClr val="tx1">
                    <a:tint val="75000"/>
                  </a:schemeClr>
                </a:solidFill>
              </a:defRPr>
            </a:lvl4pPr>
            <a:lvl5pPr marL="1827921" indent="0" algn="ctr">
              <a:buNone/>
              <a:defRPr>
                <a:solidFill>
                  <a:schemeClr val="tx1">
                    <a:tint val="75000"/>
                  </a:schemeClr>
                </a:solidFill>
              </a:defRPr>
            </a:lvl5pPr>
            <a:lvl6pPr marL="2284901" indent="0" algn="ctr">
              <a:buNone/>
              <a:defRPr>
                <a:solidFill>
                  <a:schemeClr val="tx1">
                    <a:tint val="75000"/>
                  </a:schemeClr>
                </a:solidFill>
              </a:defRPr>
            </a:lvl6pPr>
            <a:lvl7pPr marL="2741884" indent="0" algn="ctr">
              <a:buNone/>
              <a:defRPr>
                <a:solidFill>
                  <a:schemeClr val="tx1">
                    <a:tint val="75000"/>
                  </a:schemeClr>
                </a:solidFill>
              </a:defRPr>
            </a:lvl7pPr>
            <a:lvl8pPr marL="3198864" indent="0" algn="ctr">
              <a:buNone/>
              <a:defRPr>
                <a:solidFill>
                  <a:schemeClr val="tx1">
                    <a:tint val="75000"/>
                  </a:schemeClr>
                </a:solidFill>
              </a:defRPr>
            </a:lvl8pPr>
            <a:lvl9pPr marL="3655844"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6601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311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80" indent="0">
              <a:buNone/>
              <a:defRPr sz="1800">
                <a:solidFill>
                  <a:schemeClr val="tx1">
                    <a:tint val="75000"/>
                  </a:schemeClr>
                </a:solidFill>
              </a:defRPr>
            </a:lvl2pPr>
            <a:lvl3pPr marL="913960" indent="0">
              <a:buNone/>
              <a:defRPr sz="1600">
                <a:solidFill>
                  <a:schemeClr val="tx1">
                    <a:tint val="75000"/>
                  </a:schemeClr>
                </a:solidFill>
              </a:defRPr>
            </a:lvl3pPr>
            <a:lvl4pPr marL="1370940" indent="0">
              <a:buNone/>
              <a:defRPr sz="1400">
                <a:solidFill>
                  <a:schemeClr val="tx1">
                    <a:tint val="75000"/>
                  </a:schemeClr>
                </a:solidFill>
              </a:defRPr>
            </a:lvl4pPr>
            <a:lvl5pPr marL="1827921" indent="0">
              <a:buNone/>
              <a:defRPr sz="1400">
                <a:solidFill>
                  <a:schemeClr val="tx1">
                    <a:tint val="75000"/>
                  </a:schemeClr>
                </a:solidFill>
              </a:defRPr>
            </a:lvl5pPr>
            <a:lvl6pPr marL="2284901" indent="0">
              <a:buNone/>
              <a:defRPr sz="1400">
                <a:solidFill>
                  <a:schemeClr val="tx1">
                    <a:tint val="75000"/>
                  </a:schemeClr>
                </a:solidFill>
              </a:defRPr>
            </a:lvl6pPr>
            <a:lvl7pPr marL="2741884" indent="0">
              <a:buNone/>
              <a:defRPr sz="1400">
                <a:solidFill>
                  <a:schemeClr val="tx1">
                    <a:tint val="75000"/>
                  </a:schemeClr>
                </a:solidFill>
              </a:defRPr>
            </a:lvl7pPr>
            <a:lvl8pPr marL="3198864" indent="0">
              <a:buNone/>
              <a:defRPr sz="1400">
                <a:solidFill>
                  <a:schemeClr val="tx1">
                    <a:tint val="75000"/>
                  </a:schemeClr>
                </a:solidFill>
              </a:defRPr>
            </a:lvl8pPr>
            <a:lvl9pPr marL="3655844"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3190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621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980" indent="0">
              <a:buNone/>
              <a:defRPr sz="2000" b="1"/>
            </a:lvl2pPr>
            <a:lvl3pPr marL="913960" indent="0">
              <a:buNone/>
              <a:defRPr sz="1800" b="1"/>
            </a:lvl3pPr>
            <a:lvl4pPr marL="1370940" indent="0">
              <a:buNone/>
              <a:defRPr sz="1600" b="1"/>
            </a:lvl4pPr>
            <a:lvl5pPr marL="1827921" indent="0">
              <a:buNone/>
              <a:defRPr sz="1600" b="1"/>
            </a:lvl5pPr>
            <a:lvl6pPr marL="2284901" indent="0">
              <a:buNone/>
              <a:defRPr sz="1600" b="1"/>
            </a:lvl6pPr>
            <a:lvl7pPr marL="2741884" indent="0">
              <a:buNone/>
              <a:defRPr sz="1600" b="1"/>
            </a:lvl7pPr>
            <a:lvl8pPr marL="3198864" indent="0">
              <a:buNone/>
              <a:defRPr sz="1600" b="1"/>
            </a:lvl8pPr>
            <a:lvl9pPr marL="3655844"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6980" indent="0">
              <a:buNone/>
              <a:defRPr sz="2000" b="1"/>
            </a:lvl2pPr>
            <a:lvl3pPr marL="913960" indent="0">
              <a:buNone/>
              <a:defRPr sz="1800" b="1"/>
            </a:lvl3pPr>
            <a:lvl4pPr marL="1370940" indent="0">
              <a:buNone/>
              <a:defRPr sz="1600" b="1"/>
            </a:lvl4pPr>
            <a:lvl5pPr marL="1827921" indent="0">
              <a:buNone/>
              <a:defRPr sz="1600" b="1"/>
            </a:lvl5pPr>
            <a:lvl6pPr marL="2284901" indent="0">
              <a:buNone/>
              <a:defRPr sz="1600" b="1"/>
            </a:lvl6pPr>
            <a:lvl7pPr marL="2741884" indent="0">
              <a:buNone/>
              <a:defRPr sz="1600" b="1"/>
            </a:lvl7pPr>
            <a:lvl8pPr marL="3198864" indent="0">
              <a:buNone/>
              <a:defRPr sz="1600" b="1"/>
            </a:lvl8pPr>
            <a:lvl9pPr marL="3655844"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6880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97657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4324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6980" indent="0">
              <a:buNone/>
              <a:defRPr sz="1200"/>
            </a:lvl2pPr>
            <a:lvl3pPr marL="913960" indent="0">
              <a:buNone/>
              <a:defRPr sz="1000"/>
            </a:lvl3pPr>
            <a:lvl4pPr marL="1370940" indent="0">
              <a:buNone/>
              <a:defRPr sz="900"/>
            </a:lvl4pPr>
            <a:lvl5pPr marL="1827921" indent="0">
              <a:buNone/>
              <a:defRPr sz="900"/>
            </a:lvl5pPr>
            <a:lvl6pPr marL="2284901" indent="0">
              <a:buNone/>
              <a:defRPr sz="900"/>
            </a:lvl6pPr>
            <a:lvl7pPr marL="2741884" indent="0">
              <a:buNone/>
              <a:defRPr sz="900"/>
            </a:lvl7pPr>
            <a:lvl8pPr marL="3198864" indent="0">
              <a:buNone/>
              <a:defRPr sz="900"/>
            </a:lvl8pPr>
            <a:lvl9pPr marL="3655844"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741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FF29CA8A-7A1A-416A-A4AE-3A9F387F8DC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56679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980" indent="0">
              <a:buNone/>
              <a:defRPr sz="2800"/>
            </a:lvl2pPr>
            <a:lvl3pPr marL="913960" indent="0">
              <a:buNone/>
              <a:defRPr sz="2400"/>
            </a:lvl3pPr>
            <a:lvl4pPr marL="1370940" indent="0">
              <a:buNone/>
              <a:defRPr sz="2000"/>
            </a:lvl4pPr>
            <a:lvl5pPr marL="1827921" indent="0">
              <a:buNone/>
              <a:defRPr sz="2000"/>
            </a:lvl5pPr>
            <a:lvl6pPr marL="2284901" indent="0">
              <a:buNone/>
              <a:defRPr sz="2000"/>
            </a:lvl6pPr>
            <a:lvl7pPr marL="2741884" indent="0">
              <a:buNone/>
              <a:defRPr sz="2000"/>
            </a:lvl7pPr>
            <a:lvl8pPr marL="3198864" indent="0">
              <a:buNone/>
              <a:defRPr sz="2000"/>
            </a:lvl8pPr>
            <a:lvl9pPr marL="3655844"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980" indent="0">
              <a:buNone/>
              <a:defRPr sz="1200"/>
            </a:lvl2pPr>
            <a:lvl3pPr marL="913960" indent="0">
              <a:buNone/>
              <a:defRPr sz="1000"/>
            </a:lvl3pPr>
            <a:lvl4pPr marL="1370940" indent="0">
              <a:buNone/>
              <a:defRPr sz="900"/>
            </a:lvl4pPr>
            <a:lvl5pPr marL="1827921" indent="0">
              <a:buNone/>
              <a:defRPr sz="900"/>
            </a:lvl5pPr>
            <a:lvl6pPr marL="2284901" indent="0">
              <a:buNone/>
              <a:defRPr sz="900"/>
            </a:lvl6pPr>
            <a:lvl7pPr marL="2741884" indent="0">
              <a:buNone/>
              <a:defRPr sz="900"/>
            </a:lvl7pPr>
            <a:lvl8pPr marL="3198864" indent="0">
              <a:buNone/>
              <a:defRPr sz="900"/>
            </a:lvl8pPr>
            <a:lvl9pPr marL="3655844"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3838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1103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42"/>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3581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2971D05F-C591-47AD-B9FB-F006F693EDB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6376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86176C53-2680-4AC9-829A-49F1CE92BB4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88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624DCF7F-396A-4A54-9649-F9B04053670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5533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8C026279-53AE-4C3C-AFDF-D2E677F72A1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5209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AC5F0CB9-45FF-48BD-AC79-3AED4B9E76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309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65EFBE9E-612B-4D29-9A81-E0011F46F6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2616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28C23948-AEE4-42FD-9B84-3678F52DF8A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2744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effectLst/>
                <a:latin typeface="+mn-lt"/>
                <a:ea typeface="+mn-ea"/>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effectLst/>
                <a:latin typeface="+mn-lt"/>
                <a:ea typeface="+mn-ea"/>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effectLst/>
                <a:latin typeface="+mn-lt"/>
                <a:ea typeface="+mn-ea"/>
              </a:defRPr>
            </a:lvl1pPr>
          </a:lstStyle>
          <a:p>
            <a:pPr>
              <a:defRPr/>
            </a:pPr>
            <a:fld id="{48DEC315-D132-4EF0-8FA3-F6D9E4CC790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05251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396" tIns="45700" rIns="91396" bIns="4570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1"/>
            <a:ext cx="8229600" cy="4525963"/>
          </a:xfrm>
          <a:prstGeom prst="rect">
            <a:avLst/>
          </a:prstGeom>
        </p:spPr>
        <p:txBody>
          <a:bodyPr vert="horz" lIns="91396" tIns="45700" rIns="91396" bIns="4570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4"/>
            <a:ext cx="2133600" cy="365125"/>
          </a:xfrm>
          <a:prstGeom prst="rect">
            <a:avLst/>
          </a:prstGeom>
        </p:spPr>
        <p:txBody>
          <a:bodyPr vert="horz" lIns="91396" tIns="45700" rIns="91396" bIns="45700" rtlCol="0" anchor="ctr"/>
          <a:lstStyle>
            <a:lvl1pPr algn="l">
              <a:defRPr sz="1200">
                <a:solidFill>
                  <a:schemeClr val="tx1">
                    <a:tint val="75000"/>
                  </a:schemeClr>
                </a:solidFill>
              </a:defRPr>
            </a:lvl1pPr>
          </a:lstStyle>
          <a:p>
            <a:pPr defTabSz="913960"/>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4"/>
            <a:ext cx="2895600" cy="365125"/>
          </a:xfrm>
          <a:prstGeom prst="rect">
            <a:avLst/>
          </a:prstGeom>
        </p:spPr>
        <p:txBody>
          <a:bodyPr vert="horz" lIns="91396" tIns="45700" rIns="91396" bIns="45700" rtlCol="0" anchor="ctr"/>
          <a:lstStyle>
            <a:lvl1pPr algn="ctr">
              <a:defRPr sz="1200">
                <a:solidFill>
                  <a:schemeClr val="tx1">
                    <a:tint val="75000"/>
                  </a:schemeClr>
                </a:solidFill>
              </a:defRPr>
            </a:lvl1pPr>
          </a:lstStyle>
          <a:p>
            <a:pPr defTabSz="91396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4"/>
            <a:ext cx="2133600" cy="365125"/>
          </a:xfrm>
          <a:prstGeom prst="rect">
            <a:avLst/>
          </a:prstGeom>
        </p:spPr>
        <p:txBody>
          <a:bodyPr vert="horz" lIns="91396" tIns="45700" rIns="91396" bIns="45700" rtlCol="0" anchor="ctr"/>
          <a:lstStyle>
            <a:lvl1pPr algn="r">
              <a:defRPr sz="1200">
                <a:solidFill>
                  <a:schemeClr val="tx1">
                    <a:tint val="75000"/>
                  </a:schemeClr>
                </a:solidFill>
              </a:defRPr>
            </a:lvl1pPr>
          </a:lstStyle>
          <a:p>
            <a:pPr defTabSz="913960"/>
            <a:fld id="{D2D8002D-B5B0-4BAC-B1F6-782DDCCE6D9C}" type="slidenum">
              <a:rPr lang="ja-JP" altLang="en-US" smtClean="0">
                <a:solidFill>
                  <a:prstClr val="black">
                    <a:tint val="75000"/>
                  </a:prstClr>
                </a:solidFill>
              </a:rPr>
              <a:pPr defTabSz="913960"/>
              <a:t>‹#›</a:t>
            </a:fld>
            <a:endParaRPr lang="ja-JP" altLang="en-US">
              <a:solidFill>
                <a:prstClr val="black">
                  <a:tint val="75000"/>
                </a:prstClr>
              </a:solidFill>
            </a:endParaRPr>
          </a:p>
        </p:txBody>
      </p:sp>
    </p:spTree>
    <p:extLst>
      <p:ext uri="{BB962C8B-B14F-4D97-AF65-F5344CB8AC3E}">
        <p14:creationId xmlns:p14="http://schemas.microsoft.com/office/powerpoint/2010/main" val="267567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3960" rtl="0" eaLnBrk="1" latinLnBrk="0" hangingPunct="1">
        <a:spcBef>
          <a:spcPct val="0"/>
        </a:spcBef>
        <a:buNone/>
        <a:defRPr kumimoji="1" sz="4400" kern="1200">
          <a:solidFill>
            <a:schemeClr val="tx1"/>
          </a:solidFill>
          <a:latin typeface="+mj-lt"/>
          <a:ea typeface="+mj-ea"/>
          <a:cs typeface="+mj-cs"/>
        </a:defRPr>
      </a:lvl1pPr>
    </p:titleStyle>
    <p:bodyStyle>
      <a:lvl1pPr marL="342736" indent="-342736" algn="l" defTabSz="91396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594" indent="-285611" algn="l" defTabSz="91396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452" indent="-228490" algn="l" defTabSz="91396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432"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412"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3393"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373"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7354"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4336"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960" rtl="0" eaLnBrk="1" latinLnBrk="0" hangingPunct="1">
        <a:defRPr kumimoji="1" sz="1800" kern="1200">
          <a:solidFill>
            <a:schemeClr val="tx1"/>
          </a:solidFill>
          <a:latin typeface="+mn-lt"/>
          <a:ea typeface="+mn-ea"/>
          <a:cs typeface="+mn-cs"/>
        </a:defRPr>
      </a:lvl1pPr>
      <a:lvl2pPr marL="456980" algn="l" defTabSz="913960" rtl="0" eaLnBrk="1" latinLnBrk="0" hangingPunct="1">
        <a:defRPr kumimoji="1" sz="1800" kern="1200">
          <a:solidFill>
            <a:schemeClr val="tx1"/>
          </a:solidFill>
          <a:latin typeface="+mn-lt"/>
          <a:ea typeface="+mn-ea"/>
          <a:cs typeface="+mn-cs"/>
        </a:defRPr>
      </a:lvl2pPr>
      <a:lvl3pPr marL="913960" algn="l" defTabSz="913960" rtl="0" eaLnBrk="1" latinLnBrk="0" hangingPunct="1">
        <a:defRPr kumimoji="1" sz="1800" kern="1200">
          <a:solidFill>
            <a:schemeClr val="tx1"/>
          </a:solidFill>
          <a:latin typeface="+mn-lt"/>
          <a:ea typeface="+mn-ea"/>
          <a:cs typeface="+mn-cs"/>
        </a:defRPr>
      </a:lvl3pPr>
      <a:lvl4pPr marL="1370940" algn="l" defTabSz="913960" rtl="0" eaLnBrk="1" latinLnBrk="0" hangingPunct="1">
        <a:defRPr kumimoji="1" sz="1800" kern="1200">
          <a:solidFill>
            <a:schemeClr val="tx1"/>
          </a:solidFill>
          <a:latin typeface="+mn-lt"/>
          <a:ea typeface="+mn-ea"/>
          <a:cs typeface="+mn-cs"/>
        </a:defRPr>
      </a:lvl4pPr>
      <a:lvl5pPr marL="1827921" algn="l" defTabSz="913960" rtl="0" eaLnBrk="1" latinLnBrk="0" hangingPunct="1">
        <a:defRPr kumimoji="1" sz="1800" kern="1200">
          <a:solidFill>
            <a:schemeClr val="tx1"/>
          </a:solidFill>
          <a:latin typeface="+mn-lt"/>
          <a:ea typeface="+mn-ea"/>
          <a:cs typeface="+mn-cs"/>
        </a:defRPr>
      </a:lvl5pPr>
      <a:lvl6pPr marL="2284901" algn="l" defTabSz="913960" rtl="0" eaLnBrk="1" latinLnBrk="0" hangingPunct="1">
        <a:defRPr kumimoji="1" sz="1800" kern="1200">
          <a:solidFill>
            <a:schemeClr val="tx1"/>
          </a:solidFill>
          <a:latin typeface="+mn-lt"/>
          <a:ea typeface="+mn-ea"/>
          <a:cs typeface="+mn-cs"/>
        </a:defRPr>
      </a:lvl6pPr>
      <a:lvl7pPr marL="2741884" algn="l" defTabSz="913960" rtl="0" eaLnBrk="1" latinLnBrk="0" hangingPunct="1">
        <a:defRPr kumimoji="1" sz="1800" kern="1200">
          <a:solidFill>
            <a:schemeClr val="tx1"/>
          </a:solidFill>
          <a:latin typeface="+mn-lt"/>
          <a:ea typeface="+mn-ea"/>
          <a:cs typeface="+mn-cs"/>
        </a:defRPr>
      </a:lvl7pPr>
      <a:lvl8pPr marL="3198864" algn="l" defTabSz="913960" rtl="0" eaLnBrk="1" latinLnBrk="0" hangingPunct="1">
        <a:defRPr kumimoji="1" sz="1800" kern="1200">
          <a:solidFill>
            <a:schemeClr val="tx1"/>
          </a:solidFill>
          <a:latin typeface="+mn-lt"/>
          <a:ea typeface="+mn-ea"/>
          <a:cs typeface="+mn-cs"/>
        </a:defRPr>
      </a:lvl8pPr>
      <a:lvl9pPr marL="3655844" algn="l" defTabSz="91396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emf"/></Relationships>
</file>

<file path=ppt/slides/_rels/slide55.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3" Type="http://schemas.openxmlformats.org/officeDocument/2006/relationships/image" Target="../media/image112.png"/><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4.png"/><Relationship Id="rId11" Type="http://schemas.microsoft.com/office/2007/relationships/hdphoto" Target="../media/hdphoto10.wdp"/><Relationship Id="rId5" Type="http://schemas.openxmlformats.org/officeDocument/2006/relationships/image" Target="../media/image113.png"/><Relationship Id="rId15" Type="http://schemas.microsoft.com/office/2007/relationships/hdphoto" Target="../media/hdphoto12.wdp"/><Relationship Id="rId10" Type="http://schemas.openxmlformats.org/officeDocument/2006/relationships/image" Target="../media/image117.png"/><Relationship Id="rId4" Type="http://schemas.microsoft.com/office/2007/relationships/hdphoto" Target="../media/hdphoto8.wdp"/><Relationship Id="rId9" Type="http://schemas.openxmlformats.org/officeDocument/2006/relationships/image" Target="../media/image116.jpeg"/><Relationship Id="rId14" Type="http://schemas.openxmlformats.org/officeDocument/2006/relationships/image" Target="../media/image119.png"/></Relationships>
</file>

<file path=ppt/slides/_rels/slide56.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4.jpeg"/><Relationship Id="rId2" Type="http://schemas.openxmlformats.org/officeDocument/2006/relationships/notesSlide" Target="../notesSlides/notesSlide40.xml"/><Relationship Id="rId16"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23.jpeg"/><Relationship Id="rId5" Type="http://schemas.openxmlformats.org/officeDocument/2006/relationships/diagramQuickStyle" Target="../diagrams/quickStyle1.xml"/><Relationship Id="rId15" Type="http://schemas.openxmlformats.org/officeDocument/2006/relationships/image" Target="../media/image127.jpeg"/><Relationship Id="rId10" Type="http://schemas.openxmlformats.org/officeDocument/2006/relationships/image" Target="../media/image122.jpeg"/><Relationship Id="rId4" Type="http://schemas.openxmlformats.org/officeDocument/2006/relationships/diagramLayout" Target="../diagrams/layout1.xml"/><Relationship Id="rId9" Type="http://schemas.openxmlformats.org/officeDocument/2006/relationships/image" Target="../media/image121.jpeg"/><Relationship Id="rId1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4.bp.blogspot.com/-CTij1cyLluI/WFJWTHMXalI/AAAAAAABAaU/ABuBbVM9CoUrz4_38pT7wdXCRtNF8tIiACLcB/s800/school_gakkyu_houkai_seifuku.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3.bp.blogspot.com/-JcK_3ipNNew/VCN2jcWBqAI/AAAAAAAAmrw/sHlrmt1_nXs/s800/jyugyou_fukei.png"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4.bp.blogspot.com/-CTij1cyLluI/WFJWTHMXalI/AAAAAAABAaU/ABuBbVM9CoUrz4_38pT7wdXCRtNF8tIiACLcB/s800/school_gakkyu_houkai_seifuku.p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656F8E-8067-4E78-B053-C3689CF367D0}"/>
              </a:ext>
            </a:extLst>
          </p:cNvPr>
          <p:cNvSpPr>
            <a:spLocks noGrp="1"/>
          </p:cNvSpPr>
          <p:nvPr>
            <p:ph type="ctrTitle"/>
          </p:nvPr>
        </p:nvSpPr>
        <p:spPr>
          <a:xfrm>
            <a:off x="611560" y="188640"/>
            <a:ext cx="7772400" cy="735013"/>
          </a:xfrm>
        </p:spPr>
        <p:txBody>
          <a:bodyPr/>
          <a:lstStyle/>
          <a:p>
            <a:pPr algn="l"/>
            <a:r>
              <a:rPr kumimoji="1" lang="en-US" altLang="ja-JP" sz="4000" dirty="0">
                <a:latin typeface="UD デジタル 教科書体 NK-R" panose="02020400000000000000" pitchFamily="18" charset="-128"/>
                <a:ea typeface="UD デジタル 教科書体 NK-R" panose="02020400000000000000" pitchFamily="18" charset="-128"/>
              </a:rPr>
              <a:t>※</a:t>
            </a:r>
            <a:r>
              <a:rPr kumimoji="1" lang="ja-JP" altLang="en-US" sz="4000" dirty="0">
                <a:latin typeface="UD デジタル 教科書体 NK-R" panose="02020400000000000000" pitchFamily="18" charset="-128"/>
                <a:ea typeface="UD デジタル 教科書体 NK-R" panose="02020400000000000000" pitchFamily="18" charset="-128"/>
              </a:rPr>
              <a:t>使用上の注意</a:t>
            </a:r>
          </a:p>
        </p:txBody>
      </p:sp>
      <p:sp>
        <p:nvSpPr>
          <p:cNvPr id="6" name="字幕 2">
            <a:extLst>
              <a:ext uri="{FF2B5EF4-FFF2-40B4-BE49-F238E27FC236}">
                <a16:creationId xmlns:a16="http://schemas.microsoft.com/office/drawing/2014/main" id="{1732B4D8-72F1-4C6E-96B2-62A980018F46}"/>
              </a:ext>
            </a:extLst>
          </p:cNvPr>
          <p:cNvSpPr txBox="1">
            <a:spLocks/>
          </p:cNvSpPr>
          <p:nvPr/>
        </p:nvSpPr>
        <p:spPr>
          <a:xfrm>
            <a:off x="107504" y="1052736"/>
            <a:ext cx="9036496" cy="5400600"/>
          </a:xfrm>
          <a:prstGeom prst="rect">
            <a:avLst/>
          </a:prstGeom>
        </p:spPr>
        <p:txBody>
          <a:bodyPr vert="horz" lIns="91396" tIns="45700" rIns="91396" bIns="45700" rtlCol="0">
            <a:normAutofit/>
          </a:bodyPr>
          <a:lstStyle>
            <a:lvl1pPr marL="0" indent="0" algn="ctr" defTabSz="91396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6980" indent="0" algn="ctr" defTabSz="91396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3960" indent="0" algn="ctr" defTabSz="91396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0940" indent="0" algn="ctr" defTabSz="91396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7921" indent="0" algn="ctr" defTabSz="91396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4901" indent="0" algn="ctr" defTabSz="91396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1884" indent="0" algn="ctr" defTabSz="91396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198864" indent="0" algn="ctr" defTabSz="91396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5844" indent="0" algn="ctr" defTabSz="91396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u"/>
            </a:pP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このスライドは投影用スライドです。</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marL="457200" indent="-457200" algn="l">
              <a:buFont typeface="Wingdings" panose="05000000000000000000" pitchFamily="2" charset="2"/>
              <a:buChar char="u"/>
            </a:pP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著書等を引用しているスライドを修正することは禁止です。</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marL="457200" indent="-457200" algn="l">
              <a:buFont typeface="Wingdings" panose="05000000000000000000" pitchFamily="2" charset="2"/>
              <a:buChar char="u"/>
            </a:pP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スライドごと削除したり、先生方作成のスライドを追加することは可能です。</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marL="457200" indent="-457200" algn="l">
              <a:buFont typeface="Wingdings" panose="05000000000000000000" pitchFamily="2" charset="2"/>
              <a:buChar char="u"/>
            </a:pP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インターネットやＳＮＳ等への転載は禁止です。</a:t>
            </a:r>
          </a:p>
        </p:txBody>
      </p:sp>
    </p:spTree>
    <p:extLst>
      <p:ext uri="{BB962C8B-B14F-4D97-AF65-F5344CB8AC3E}">
        <p14:creationId xmlns:p14="http://schemas.microsoft.com/office/powerpoint/2010/main" val="60964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265908" y="1768080"/>
            <a:ext cx="6643688" cy="4192190"/>
          </a:xfrm>
        </p:spPr>
        <p:txBody>
          <a:bodyPr>
            <a:normAutofit fontScale="92500" lnSpcReduction="10000"/>
          </a:bodyPr>
          <a:lstStyle/>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sz="675"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sz="2250" dirty="0">
                <a:latin typeface="UD デジタル 教科書体 NK-R" panose="02020400000000000000" pitchFamily="18" charset="-128"/>
                <a:ea typeface="UD デジタル 教科書体 NK-R" panose="02020400000000000000" pitchFamily="18" charset="-128"/>
              </a:rPr>
              <a:t>　　　　　　　　　　　　　　　　　　　　　</a:t>
            </a:r>
          </a:p>
        </p:txBody>
      </p:sp>
      <p:grpSp>
        <p:nvGrpSpPr>
          <p:cNvPr id="2" name="グループ化 1"/>
          <p:cNvGrpSpPr/>
          <p:nvPr/>
        </p:nvGrpSpPr>
        <p:grpSpPr>
          <a:xfrm>
            <a:off x="614317" y="1768080"/>
            <a:ext cx="8062958" cy="543188"/>
            <a:chOff x="539940" y="2069541"/>
            <a:chExt cx="8062958" cy="543188"/>
          </a:xfrm>
        </p:grpSpPr>
        <p:sp>
          <p:nvSpPr>
            <p:cNvPr id="37891" name="テキスト ボックス 4"/>
            <p:cNvSpPr txBox="1">
              <a:spLocks noChangeArrowheads="1"/>
            </p:cNvSpPr>
            <p:nvPr/>
          </p:nvSpPr>
          <p:spPr bwMode="auto">
            <a:xfrm>
              <a:off x="539940" y="2104898"/>
              <a:ext cx="169727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行動の前</a:t>
              </a:r>
            </a:p>
          </p:txBody>
        </p:sp>
        <p:sp>
          <p:nvSpPr>
            <p:cNvPr id="37892" name="テキスト ボックス 5"/>
            <p:cNvSpPr txBox="1">
              <a:spLocks noChangeArrowheads="1"/>
            </p:cNvSpPr>
            <p:nvPr/>
          </p:nvSpPr>
          <p:spPr bwMode="auto">
            <a:xfrm>
              <a:off x="3346016" y="2104898"/>
              <a:ext cx="227444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7893" name="テキスト ボックス 6"/>
            <p:cNvSpPr txBox="1">
              <a:spLocks noChangeArrowheads="1"/>
            </p:cNvSpPr>
            <p:nvPr/>
          </p:nvSpPr>
          <p:spPr bwMode="auto">
            <a:xfrm>
              <a:off x="6819784" y="2069541"/>
              <a:ext cx="178311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行動の後</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19" name="タイトル 1"/>
          <p:cNvSpPr txBox="1">
            <a:spLocks/>
          </p:cNvSpPr>
          <p:nvPr/>
        </p:nvSpPr>
        <p:spPr bwMode="auto">
          <a:xfrm>
            <a:off x="272958" y="-4701"/>
            <a:ext cx="8619522" cy="1410655"/>
          </a:xfrm>
          <a:prstGeom prst="rect">
            <a:avLst/>
          </a:prstGeom>
          <a:noFill/>
          <a:ln w="9525">
            <a:noFill/>
            <a:miter lim="800000"/>
            <a:headEnd/>
            <a:tailEnd/>
          </a:ln>
        </p:spPr>
        <p:txBody>
          <a:bodyPr lIns="0" rIns="0" bIns="0" anchor="b"/>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同じ行動をこんな風に「指導」することもできますが・・・</a:t>
            </a:r>
            <a:endParaRPr kumimoji="0" lang="en-US" altLang="ja-JP"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7" name="グループ化 6">
            <a:extLst>
              <a:ext uri="{FF2B5EF4-FFF2-40B4-BE49-F238E27FC236}">
                <a16:creationId xmlns:a16="http://schemas.microsoft.com/office/drawing/2014/main" id="{C883757D-48A5-4D0F-AFEB-D1D877C66499}"/>
              </a:ext>
            </a:extLst>
          </p:cNvPr>
          <p:cNvGrpSpPr/>
          <p:nvPr/>
        </p:nvGrpSpPr>
        <p:grpSpPr>
          <a:xfrm>
            <a:off x="137192" y="2350755"/>
            <a:ext cx="8901120" cy="4118671"/>
            <a:chOff x="265901" y="2174810"/>
            <a:chExt cx="8901120" cy="4118671"/>
          </a:xfrm>
        </p:grpSpPr>
        <p:grpSp>
          <p:nvGrpSpPr>
            <p:cNvPr id="5" name="グループ化 4"/>
            <p:cNvGrpSpPr/>
            <p:nvPr/>
          </p:nvGrpSpPr>
          <p:grpSpPr>
            <a:xfrm>
              <a:off x="265901" y="2174810"/>
              <a:ext cx="8901120" cy="4118671"/>
              <a:chOff x="1234454" y="4659845"/>
              <a:chExt cx="6573233" cy="1188811"/>
            </a:xfrm>
          </p:grpSpPr>
          <p:sp>
            <p:nvSpPr>
              <p:cNvPr id="14" name="AutoShape 3"/>
              <p:cNvSpPr>
                <a:spLocks noChangeArrowheads="1"/>
              </p:cNvSpPr>
              <p:nvPr/>
            </p:nvSpPr>
            <p:spPr bwMode="auto">
              <a:xfrm>
                <a:off x="1234454" y="4664375"/>
                <a:ext cx="1973969"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「早くやりなさい！」</a:t>
                </a: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5" name="AutoShape 6"/>
              <p:cNvSpPr>
                <a:spLocks noChangeArrowheads="1"/>
              </p:cNvSpPr>
              <p:nvPr/>
            </p:nvSpPr>
            <p:spPr bwMode="auto">
              <a:xfrm>
                <a:off x="3515994" y="4673507"/>
                <a:ext cx="1959167" cy="1175149"/>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子どもの</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望ましい</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endParaRPr kumimoji="1"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6" name="AutoShape 7"/>
              <p:cNvSpPr>
                <a:spLocks noChangeArrowheads="1"/>
              </p:cNvSpPr>
              <p:nvPr/>
            </p:nvSpPr>
            <p:spPr bwMode="auto">
              <a:xfrm>
                <a:off x="5789210" y="4659845"/>
                <a:ext cx="2018477" cy="1188811"/>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「うるさく言われなくなったぞ・・・」</a:t>
                </a: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6" name="右矢印 5"/>
            <p:cNvSpPr/>
            <p:nvPr/>
          </p:nvSpPr>
          <p:spPr>
            <a:xfrm>
              <a:off x="2978750" y="3860799"/>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右矢印 16"/>
            <p:cNvSpPr/>
            <p:nvPr/>
          </p:nvSpPr>
          <p:spPr>
            <a:xfrm>
              <a:off x="6060868" y="3860799"/>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pic>
        <p:nvPicPr>
          <p:cNvPr id="4" name="図 3">
            <a:extLst>
              <a:ext uri="{FF2B5EF4-FFF2-40B4-BE49-F238E27FC236}">
                <a16:creationId xmlns:a16="http://schemas.microsoft.com/office/drawing/2014/main" id="{4518D78D-D95B-41FF-9FB9-06C46391068E}"/>
              </a:ext>
            </a:extLst>
          </p:cNvPr>
          <p:cNvPicPr>
            <a:picLocks noChangeAspect="1"/>
          </p:cNvPicPr>
          <p:nvPr/>
        </p:nvPicPr>
        <p:blipFill>
          <a:blip r:embed="rId3">
            <a:clrChange>
              <a:clrFrom>
                <a:srgbClr val="F2F2F2"/>
              </a:clrFrom>
              <a:clrTo>
                <a:srgbClr val="F2F2F2">
                  <a:alpha val="0"/>
                </a:srgbClr>
              </a:clrTo>
            </a:clrChange>
          </a:blip>
          <a:stretch>
            <a:fillRect/>
          </a:stretch>
        </p:blipFill>
        <p:spPr>
          <a:xfrm>
            <a:off x="272958" y="4291307"/>
            <a:ext cx="2306569" cy="2031088"/>
          </a:xfrm>
          <a:prstGeom prst="rect">
            <a:avLst/>
          </a:prstGeom>
        </p:spPr>
      </p:pic>
      <p:pic>
        <p:nvPicPr>
          <p:cNvPr id="8" name="図 7">
            <a:extLst>
              <a:ext uri="{FF2B5EF4-FFF2-40B4-BE49-F238E27FC236}">
                <a16:creationId xmlns:a16="http://schemas.microsoft.com/office/drawing/2014/main" id="{40405D70-4C88-45F0-B1C1-38DCA0B416C0}"/>
              </a:ext>
            </a:extLst>
          </p:cNvPr>
          <p:cNvPicPr>
            <a:picLocks noChangeAspect="1"/>
          </p:cNvPicPr>
          <p:nvPr/>
        </p:nvPicPr>
        <p:blipFill>
          <a:blip r:embed="rId4"/>
          <a:stretch>
            <a:fillRect/>
          </a:stretch>
        </p:blipFill>
        <p:spPr>
          <a:xfrm>
            <a:off x="6972230" y="4518422"/>
            <a:ext cx="1397914" cy="1640583"/>
          </a:xfrm>
          <a:prstGeom prst="rect">
            <a:avLst/>
          </a:prstGeom>
        </p:spPr>
      </p:pic>
      <p:pic>
        <p:nvPicPr>
          <p:cNvPr id="18" name="コンテンツ プレースホルダー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604" y="4473987"/>
            <a:ext cx="1979748" cy="1979748"/>
          </a:xfrm>
          <a:prstGeom prst="rect">
            <a:avLst/>
          </a:prstGeom>
        </p:spPr>
      </p:pic>
      <p:sp>
        <p:nvSpPr>
          <p:cNvPr id="9" name="スライド番号プレースホルダー 8">
            <a:extLst>
              <a:ext uri="{FF2B5EF4-FFF2-40B4-BE49-F238E27FC236}">
                <a16:creationId xmlns:a16="http://schemas.microsoft.com/office/drawing/2014/main" id="{F14E8686-F15F-3E93-1DD3-55D85D426CE3}"/>
              </a:ext>
            </a:extLst>
          </p:cNvPr>
          <p:cNvSpPr>
            <a:spLocks noGrp="1"/>
          </p:cNvSpPr>
          <p:nvPr>
            <p:ph type="sldNum" sz="quarter" idx="12"/>
          </p:nvPr>
        </p:nvSpPr>
        <p:spPr>
          <a:xfrm>
            <a:off x="6695070" y="6442074"/>
            <a:ext cx="2133600" cy="365125"/>
          </a:xfrm>
        </p:spPr>
        <p:txBody>
          <a:bodyPr/>
          <a:lstStyle/>
          <a:p>
            <a:fld id="{D2D8002D-B5B0-4BAC-B1F6-782DDCCE6D9C}" type="slidenum">
              <a:rPr lang="ja-JP" altLang="en-US" smtClean="0">
                <a:solidFill>
                  <a:prstClr val="black">
                    <a:tint val="75000"/>
                  </a:prstClr>
                </a:solidFill>
              </a:rPr>
              <a:pPr/>
              <a:t>10</a:t>
            </a:fld>
            <a:endParaRPr lang="ja-JP" altLang="en-US">
              <a:solidFill>
                <a:prstClr val="black">
                  <a:tint val="75000"/>
                </a:prstClr>
              </a:solidFill>
            </a:endParaRPr>
          </a:p>
        </p:txBody>
      </p:sp>
    </p:spTree>
    <p:extLst>
      <p:ext uri="{BB962C8B-B14F-4D97-AF65-F5344CB8AC3E}">
        <p14:creationId xmlns:p14="http://schemas.microsoft.com/office/powerpoint/2010/main" val="2493543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265908" y="1768080"/>
            <a:ext cx="6643688" cy="4192190"/>
          </a:xfrm>
        </p:spPr>
        <p:txBody>
          <a:bodyPr>
            <a:normAutofit fontScale="92500" lnSpcReduction="10000"/>
          </a:bodyPr>
          <a:lstStyle/>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sz="675"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sz="2250" dirty="0">
                <a:latin typeface="UD デジタル 教科書体 NK-R" panose="02020400000000000000" pitchFamily="18" charset="-128"/>
                <a:ea typeface="UD デジタル 教科書体 NK-R" panose="02020400000000000000" pitchFamily="18" charset="-128"/>
              </a:rPr>
              <a:t>　　　　　　　　　　　　　　　　　　　　　</a:t>
            </a:r>
          </a:p>
        </p:txBody>
      </p:sp>
      <p:grpSp>
        <p:nvGrpSpPr>
          <p:cNvPr id="2" name="グループ化 1"/>
          <p:cNvGrpSpPr/>
          <p:nvPr/>
        </p:nvGrpSpPr>
        <p:grpSpPr>
          <a:xfrm>
            <a:off x="702280" y="1836822"/>
            <a:ext cx="8170377" cy="507832"/>
            <a:chOff x="658853" y="2068464"/>
            <a:chExt cx="8170377" cy="507832"/>
          </a:xfrm>
        </p:grpSpPr>
        <p:sp>
          <p:nvSpPr>
            <p:cNvPr id="37891" name="テキスト ボックス 4"/>
            <p:cNvSpPr txBox="1">
              <a:spLocks noChangeArrowheads="1"/>
            </p:cNvSpPr>
            <p:nvPr/>
          </p:nvSpPr>
          <p:spPr bwMode="auto">
            <a:xfrm>
              <a:off x="658853" y="2068464"/>
              <a:ext cx="169727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行動の前</a:t>
              </a:r>
            </a:p>
          </p:txBody>
        </p:sp>
        <p:sp>
          <p:nvSpPr>
            <p:cNvPr id="37892" name="テキスト ボックス 5"/>
            <p:cNvSpPr txBox="1">
              <a:spLocks noChangeArrowheads="1"/>
            </p:cNvSpPr>
            <p:nvPr/>
          </p:nvSpPr>
          <p:spPr bwMode="auto">
            <a:xfrm>
              <a:off x="3489765" y="2068465"/>
              <a:ext cx="227444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7893" name="テキスト ボックス 6"/>
            <p:cNvSpPr txBox="1">
              <a:spLocks noChangeArrowheads="1"/>
            </p:cNvSpPr>
            <p:nvPr/>
          </p:nvSpPr>
          <p:spPr bwMode="auto">
            <a:xfrm>
              <a:off x="6779725" y="2068464"/>
              <a:ext cx="204950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行動の後</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19" name="タイトル 1"/>
          <p:cNvSpPr txBox="1">
            <a:spLocks/>
          </p:cNvSpPr>
          <p:nvPr/>
        </p:nvSpPr>
        <p:spPr bwMode="auto">
          <a:xfrm>
            <a:off x="279466" y="173134"/>
            <a:ext cx="8241459" cy="1410655"/>
          </a:xfrm>
          <a:prstGeom prst="rect">
            <a:avLst/>
          </a:prstGeom>
          <a:noFill/>
          <a:ln w="9525">
            <a:noFill/>
            <a:miter lim="800000"/>
            <a:headEnd/>
            <a:tailEnd/>
          </a:ln>
        </p:spPr>
        <p:txBody>
          <a:bodyPr lIns="0" rIns="0" bIns="0" anchor="b"/>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行動だけをみるのではなく、</a:t>
            </a:r>
            <a:b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b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いかに</a:t>
            </a:r>
            <a:r>
              <a:rPr kumimoji="0" lang="ja-JP" altLang="en-US" sz="4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成功体験</a:t>
            </a: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に繋げるかが大切</a:t>
            </a:r>
            <a:endParaRPr kumimoji="0" lang="en-US" altLang="ja-JP"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7" name="グループ化 6">
            <a:extLst>
              <a:ext uri="{FF2B5EF4-FFF2-40B4-BE49-F238E27FC236}">
                <a16:creationId xmlns:a16="http://schemas.microsoft.com/office/drawing/2014/main" id="{C883757D-48A5-4D0F-AFEB-D1D877C66499}"/>
              </a:ext>
            </a:extLst>
          </p:cNvPr>
          <p:cNvGrpSpPr/>
          <p:nvPr/>
        </p:nvGrpSpPr>
        <p:grpSpPr>
          <a:xfrm>
            <a:off x="139563" y="2413393"/>
            <a:ext cx="8949323" cy="4091780"/>
            <a:chOff x="220911" y="2024249"/>
            <a:chExt cx="8949323" cy="4091780"/>
          </a:xfrm>
        </p:grpSpPr>
        <p:grpSp>
          <p:nvGrpSpPr>
            <p:cNvPr id="5" name="グループ化 4"/>
            <p:cNvGrpSpPr/>
            <p:nvPr/>
          </p:nvGrpSpPr>
          <p:grpSpPr>
            <a:xfrm>
              <a:off x="220911" y="2024249"/>
              <a:ext cx="8949323" cy="4091780"/>
              <a:chOff x="1201230" y="4616386"/>
              <a:chExt cx="6608829" cy="1181049"/>
            </a:xfrm>
          </p:grpSpPr>
          <p:sp>
            <p:nvSpPr>
              <p:cNvPr id="14" name="AutoShape 3"/>
              <p:cNvSpPr>
                <a:spLocks noChangeArrowheads="1"/>
              </p:cNvSpPr>
              <p:nvPr/>
            </p:nvSpPr>
            <p:spPr bwMode="auto">
              <a:xfrm>
                <a:off x="1201230" y="4617683"/>
                <a:ext cx="2206189"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子どもが</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「頑張ろう！」「なるほど！」</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と思える仕掛け</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5" name="AutoShape 6"/>
              <p:cNvSpPr>
                <a:spLocks noChangeArrowheads="1"/>
              </p:cNvSpPr>
              <p:nvPr/>
            </p:nvSpPr>
            <p:spPr bwMode="auto">
              <a:xfrm>
                <a:off x="3776761" y="4617683"/>
                <a:ext cx="1622288"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子どもの</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望ましい</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endParaRPr kumimoji="1"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6" name="AutoShape 7"/>
              <p:cNvSpPr>
                <a:spLocks noChangeArrowheads="1"/>
              </p:cNvSpPr>
              <p:nvPr/>
            </p:nvSpPr>
            <p:spPr bwMode="auto">
              <a:xfrm>
                <a:off x="5740764" y="4616386"/>
                <a:ext cx="2069295"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「できた」</a:t>
                </a:r>
                <a:endParaRPr kumimoji="1" lang="en-US" altLang="ja-JP" sz="28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「わかった」</a:t>
                </a:r>
                <a:endParaRPr kumimoji="1" lang="en-US" altLang="ja-JP" sz="28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「頑張ったね！」</a:t>
                </a: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6" name="右矢印 5"/>
            <p:cNvSpPr/>
            <p:nvPr/>
          </p:nvSpPr>
          <p:spPr>
            <a:xfrm>
              <a:off x="3279545" y="3809918"/>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右矢印 16"/>
            <p:cNvSpPr/>
            <p:nvPr/>
          </p:nvSpPr>
          <p:spPr>
            <a:xfrm>
              <a:off x="5982263" y="3809917"/>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pic>
        <p:nvPicPr>
          <p:cNvPr id="22" name="図 21">
            <a:extLst>
              <a:ext uri="{FF2B5EF4-FFF2-40B4-BE49-F238E27FC236}">
                <a16:creationId xmlns:a16="http://schemas.microsoft.com/office/drawing/2014/main" id="{0D342EDE-F033-4DC4-8D7B-FBBC795CC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236" y="3911027"/>
            <a:ext cx="2331169" cy="2331169"/>
          </a:xfrm>
          <a:prstGeom prst="rect">
            <a:avLst/>
          </a:prstGeom>
        </p:spPr>
      </p:pic>
      <p:sp>
        <p:nvSpPr>
          <p:cNvPr id="4" name="スライド番号プレースホルダー 3">
            <a:extLst>
              <a:ext uri="{FF2B5EF4-FFF2-40B4-BE49-F238E27FC236}">
                <a16:creationId xmlns:a16="http://schemas.microsoft.com/office/drawing/2014/main" id="{23C8F2F8-48D8-6211-3793-23CC5E261ED5}"/>
              </a:ext>
            </a:extLst>
          </p:cNvPr>
          <p:cNvSpPr>
            <a:spLocks noGrp="1"/>
          </p:cNvSpPr>
          <p:nvPr>
            <p:ph type="sldNum" sz="quarter" idx="12"/>
          </p:nvPr>
        </p:nvSpPr>
        <p:spPr>
          <a:xfrm>
            <a:off x="6820254" y="6468050"/>
            <a:ext cx="2133600" cy="365125"/>
          </a:xfrm>
        </p:spPr>
        <p:txBody>
          <a:bodyPr/>
          <a:lstStyle/>
          <a:p>
            <a:fld id="{D2D8002D-B5B0-4BAC-B1F6-782DDCCE6D9C}" type="slidenum">
              <a:rPr lang="ja-JP" altLang="en-US" smtClean="0">
                <a:solidFill>
                  <a:prstClr val="black">
                    <a:tint val="75000"/>
                  </a:prstClr>
                </a:solidFill>
              </a:rPr>
              <a:pPr/>
              <a:t>11</a:t>
            </a:fld>
            <a:endParaRPr lang="ja-JP" altLang="en-US">
              <a:solidFill>
                <a:prstClr val="black">
                  <a:tint val="75000"/>
                </a:prstClr>
              </a:solidFill>
            </a:endParaRPr>
          </a:p>
        </p:txBody>
      </p:sp>
      <p:pic>
        <p:nvPicPr>
          <p:cNvPr id="20" name="図 19">
            <a:extLst>
              <a:ext uri="{FF2B5EF4-FFF2-40B4-BE49-F238E27FC236}">
                <a16:creationId xmlns:a16="http://schemas.microsoft.com/office/drawing/2014/main" id="{2E28EF56-7EED-46B9-93E4-31A91ADC58C0}"/>
              </a:ext>
            </a:extLst>
          </p:cNvPr>
          <p:cNvPicPr>
            <a:picLocks noChangeAspect="1"/>
          </p:cNvPicPr>
          <p:nvPr/>
        </p:nvPicPr>
        <p:blipFill>
          <a:blip r:embed="rId4"/>
          <a:stretch>
            <a:fillRect/>
          </a:stretch>
        </p:blipFill>
        <p:spPr>
          <a:xfrm>
            <a:off x="6826952" y="4626596"/>
            <a:ext cx="1707367" cy="1409207"/>
          </a:xfrm>
          <a:prstGeom prst="rect">
            <a:avLst/>
          </a:prstGeom>
        </p:spPr>
      </p:pic>
      <p:pic>
        <p:nvPicPr>
          <p:cNvPr id="21" name="図 20">
            <a:extLst>
              <a:ext uri="{FF2B5EF4-FFF2-40B4-BE49-F238E27FC236}">
                <a16:creationId xmlns:a16="http://schemas.microsoft.com/office/drawing/2014/main" id="{A1BC165C-3B37-4F8C-A195-8082C5551074}"/>
              </a:ext>
            </a:extLst>
          </p:cNvPr>
          <p:cNvPicPr>
            <a:picLocks noChangeAspect="1"/>
          </p:cNvPicPr>
          <p:nvPr/>
        </p:nvPicPr>
        <p:blipFill>
          <a:blip r:embed="rId5"/>
          <a:stretch>
            <a:fillRect/>
          </a:stretch>
        </p:blipFill>
        <p:spPr>
          <a:xfrm>
            <a:off x="715247" y="4264142"/>
            <a:ext cx="1800029" cy="1978054"/>
          </a:xfrm>
          <a:prstGeom prst="rect">
            <a:avLst/>
          </a:prstGeom>
        </p:spPr>
      </p:pic>
    </p:spTree>
    <p:extLst>
      <p:ext uri="{BB962C8B-B14F-4D97-AF65-F5344CB8AC3E}">
        <p14:creationId xmlns:p14="http://schemas.microsoft.com/office/powerpoint/2010/main" val="419622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CC5B51E-C219-4B9E-8E20-D0CBECDD45B0}"/>
              </a:ext>
            </a:extLst>
          </p:cNvPr>
          <p:cNvSpPr txBox="1"/>
          <p:nvPr/>
        </p:nvSpPr>
        <p:spPr>
          <a:xfrm>
            <a:off x="215008" y="1484784"/>
            <a:ext cx="8928992" cy="4524315"/>
          </a:xfrm>
          <a:prstGeom prst="rect">
            <a:avLst/>
          </a:prstGeom>
          <a:noFill/>
        </p:spPr>
        <p:txBody>
          <a:bodyPr wrap="square" rtlCol="0">
            <a:spAutoFit/>
          </a:bodyPr>
          <a:lstStyle/>
          <a:p>
            <a:pPr lvl="0" defTabSz="457200">
              <a:defRPr/>
            </a:pPr>
            <a:r>
              <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lang="ja-JP" altLang="en-US" sz="4000" dirty="0">
                <a:solidFill>
                  <a:prstClr val="black"/>
                </a:solidFill>
                <a:latin typeface="UD デジタル 教科書体 NK-R" panose="02020400000000000000" pitchFamily="18" charset="-128"/>
                <a:ea typeface="UD デジタル 教科書体 NK-R" panose="02020400000000000000" pitchFamily="18" charset="-128"/>
              </a:rPr>
              <a:t>ルール</a:t>
            </a:r>
            <a:r>
              <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a:t>
            </a:r>
            <a:r>
              <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1</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組</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（難しければ</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3</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1</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組）</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になる。</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教える役（教師）</a:t>
            </a:r>
            <a:r>
              <a:rPr kumimoji="1" lang="ja-JP" altLang="en-US"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と</a:t>
            </a: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教わる役（子ども）</a:t>
            </a:r>
            <a:r>
              <a:rPr kumimoji="1" lang="ja-JP" altLang="en-US"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を決める。</a:t>
            </a:r>
            <a:endParaRPr kumimoji="1" lang="en-US" altLang="ja-JP"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・教師役はどのようなポーズ（望ましい行動）を</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子ども役に教えるか考える。</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800" u="sng"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・子ども役にポーズを知られてはいけない。</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 name="タイトル 1">
            <a:extLst>
              <a:ext uri="{FF2B5EF4-FFF2-40B4-BE49-F238E27FC236}">
                <a16:creationId xmlns:a16="http://schemas.microsoft.com/office/drawing/2014/main" id="{DFB427A6-05F0-4F49-B596-DAD3B8055A03}"/>
              </a:ext>
            </a:extLst>
          </p:cNvPr>
          <p:cNvSpPr txBox="1">
            <a:spLocks/>
          </p:cNvSpPr>
          <p:nvPr/>
        </p:nvSpPr>
        <p:spPr>
          <a:xfrm>
            <a:off x="0" y="0"/>
            <a:ext cx="9144000" cy="1285032"/>
          </a:xfrm>
          <a:prstGeom prst="rect">
            <a:avLst/>
          </a:prstGeom>
          <a:solidFill>
            <a:srgbClr val="00206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演習１</a:t>
            </a:r>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b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b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まずは体験してみましょう！</a:t>
            </a:r>
            <a:endPar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a:t>
            </a:r>
          </a:p>
        </p:txBody>
      </p:sp>
      <p:sp>
        <p:nvSpPr>
          <p:cNvPr id="2" name="スライド番号プレースホルダー 1">
            <a:extLst>
              <a:ext uri="{FF2B5EF4-FFF2-40B4-BE49-F238E27FC236}">
                <a16:creationId xmlns:a16="http://schemas.microsoft.com/office/drawing/2014/main" id="{328187CA-3395-227C-9CA0-C38F28C99148}"/>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12</a:t>
            </a:fld>
            <a:endParaRPr lang="ja-JP" altLang="en-US">
              <a:solidFill>
                <a:prstClr val="black">
                  <a:tint val="75000"/>
                </a:prstClr>
              </a:solidFill>
            </a:endParaRPr>
          </a:p>
        </p:txBody>
      </p:sp>
    </p:spTree>
    <p:extLst>
      <p:ext uri="{BB962C8B-B14F-4D97-AF65-F5344CB8AC3E}">
        <p14:creationId xmlns:p14="http://schemas.microsoft.com/office/powerpoint/2010/main" val="4049007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CC5B51E-C219-4B9E-8E20-D0CBECDD45B0}"/>
              </a:ext>
            </a:extLst>
          </p:cNvPr>
          <p:cNvSpPr txBox="1"/>
          <p:nvPr/>
        </p:nvSpPr>
        <p:spPr>
          <a:xfrm>
            <a:off x="89756" y="1700808"/>
            <a:ext cx="8964488" cy="53245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教師役</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・指さしたり、直接ポーズをとって見せたり、ヒントになる言葉</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を言ったりすることは</a:t>
            </a:r>
            <a:r>
              <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NG</a:t>
            </a:r>
            <a:r>
              <a:rPr kumimoji="1" lang="ja-JP" altLang="en-US" sz="2800" b="0" i="0"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・「違う」「ダメ」などの</a:t>
            </a:r>
            <a:r>
              <a:rPr kumimoji="1" lang="ja-JP" altLang="en-US"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ネガティブ・フィードバック</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のみで、</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ポーズを子ども役にしてもらう。</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・部分的にできていても、完全にできていなければ否定する。</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・あくまでも</a:t>
            </a:r>
            <a:r>
              <a:rPr kumimoji="1" lang="ja-JP" altLang="en-US" sz="2800" b="0" i="0"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rPr>
              <a:t>演技</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なので、リアルな厳しい口調・雰囲気で。</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800" dirty="0">
              <a:latin typeface="UD デジタル 教科書体 NK-R" panose="02020400000000000000" pitchFamily="18" charset="-128"/>
              <a:ea typeface="UD デジタル 教科書体 NK-R" panose="02020400000000000000" pitchFamily="18" charset="-128"/>
            </a:endParaRPr>
          </a:p>
          <a:p>
            <a:pPr lvl="0" defTabSz="457200">
              <a:defRPr/>
            </a:pP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子ども役</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p>
          <a:p>
            <a:pPr lvl="0" defTabSz="457200">
              <a:defRPr/>
            </a:pP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・いろいろなポーズを試行錯誤しながら、繰り返しとってみる。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lvl="0" defTabSz="457200">
              <a:defRPr/>
            </a:pP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defTabSz="457200">
              <a:defRPr/>
            </a:pPr>
            <a:r>
              <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時間は</a:t>
            </a:r>
            <a:r>
              <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30</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秒</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4" name="タイトル 1">
            <a:extLst>
              <a:ext uri="{FF2B5EF4-FFF2-40B4-BE49-F238E27FC236}">
                <a16:creationId xmlns:a16="http://schemas.microsoft.com/office/drawing/2014/main" id="{DFB427A6-05F0-4F49-B596-DAD3B8055A03}"/>
              </a:ext>
            </a:extLst>
          </p:cNvPr>
          <p:cNvSpPr txBox="1">
            <a:spLocks/>
          </p:cNvSpPr>
          <p:nvPr/>
        </p:nvSpPr>
        <p:spPr>
          <a:xfrm>
            <a:off x="0" y="0"/>
            <a:ext cx="9144000" cy="1700808"/>
          </a:xfrm>
          <a:prstGeom prst="rect">
            <a:avLst/>
          </a:prstGeom>
          <a:solidFill>
            <a:srgbClr val="00206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演習１</a:t>
            </a:r>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b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b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①ネガティブな方法で行動を教えよう</a:t>
            </a:r>
            <a:endPar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a:t>
            </a:r>
            <a:r>
              <a:rPr lang="ja-JP" altLang="en-US" sz="4000" dirty="0">
                <a:solidFill>
                  <a:schemeClr val="bg1"/>
                </a:solidFill>
                <a:latin typeface="UD デジタル 教科書体 NK-R" panose="02020400000000000000" pitchFamily="18" charset="-128"/>
                <a:ea typeface="UD デジタル 教科書体 NK-R" panose="02020400000000000000" pitchFamily="18" charset="-128"/>
              </a:rPr>
              <a:t>～「あれダメ、これダメ」タイプの指導～</a:t>
            </a:r>
          </a:p>
        </p:txBody>
      </p:sp>
      <p:sp>
        <p:nvSpPr>
          <p:cNvPr id="2" name="スライド番号プレースホルダー 1">
            <a:extLst>
              <a:ext uri="{FF2B5EF4-FFF2-40B4-BE49-F238E27FC236}">
                <a16:creationId xmlns:a16="http://schemas.microsoft.com/office/drawing/2014/main" id="{328187CA-3395-227C-9CA0-C38F28C99148}"/>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13</a:t>
            </a:fld>
            <a:endParaRPr lang="ja-JP" altLang="en-US">
              <a:solidFill>
                <a:prstClr val="black">
                  <a:tint val="75000"/>
                </a:prstClr>
              </a:solidFill>
            </a:endParaRPr>
          </a:p>
        </p:txBody>
      </p:sp>
    </p:spTree>
    <p:extLst>
      <p:ext uri="{BB962C8B-B14F-4D97-AF65-F5344CB8AC3E}">
        <p14:creationId xmlns:p14="http://schemas.microsoft.com/office/powerpoint/2010/main" val="139733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022F8F1-AD33-4944-81C6-62BAB650C4F2}"/>
              </a:ext>
            </a:extLst>
          </p:cNvPr>
          <p:cNvSpPr/>
          <p:nvPr/>
        </p:nvSpPr>
        <p:spPr>
          <a:xfrm>
            <a:off x="0" y="0"/>
            <a:ext cx="9144000" cy="12687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l" defTabSz="91396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②ポジティブな方法で行動で教えよう</a:t>
            </a:r>
            <a:endParaRPr kumimoji="1" lang="en-US" altLang="ja-JP"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396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～「いいね！できてるね！」タイプの指導～</a:t>
            </a:r>
          </a:p>
        </p:txBody>
      </p:sp>
      <p:sp>
        <p:nvSpPr>
          <p:cNvPr id="2" name="スライド番号プレースホルダー 1">
            <a:extLst>
              <a:ext uri="{FF2B5EF4-FFF2-40B4-BE49-F238E27FC236}">
                <a16:creationId xmlns:a16="http://schemas.microsoft.com/office/drawing/2014/main" id="{FA84D6FF-2044-2D21-C42F-CEDF34C1F137}"/>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14</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26E50B23-6C1F-4C20-96CB-D0D63C9EDBBC}"/>
              </a:ext>
            </a:extLst>
          </p:cNvPr>
          <p:cNvSpPr txBox="1"/>
          <p:nvPr/>
        </p:nvSpPr>
        <p:spPr>
          <a:xfrm>
            <a:off x="89756" y="1533465"/>
            <a:ext cx="8964488"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教師役</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・「そう」「おしい」「いいよ」「もうちょっと」などの</a:t>
            </a:r>
            <a:r>
              <a:rPr kumimoji="1" lang="ja-JP" altLang="en-US"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ポジティブ・</a:t>
            </a:r>
            <a:endParaRPr kumimoji="1" lang="en-US" altLang="ja-JP"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　フィードバック</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のみで、ポーズを子ども役にしてもらう。</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rPr>
              <a:t>子どもが部分的にできている点を具体的に伝えてあげる。</a:t>
            </a:r>
            <a:endParaRPr kumimoji="1" lang="en-US" altLang="ja-JP"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rPr>
              <a:t>　ポーズに近づいている行動を褒める。</a:t>
            </a:r>
            <a:endParaRPr kumimoji="1" lang="en-US" altLang="ja-JP"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ex</a:t>
            </a:r>
            <a:r>
              <a:rPr kumimoji="1" lang="ja-JP" altLang="en-US" sz="2800" b="0" i="0"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「○○はあってる」「</a:t>
            </a:r>
            <a:r>
              <a:rPr kumimoji="1" lang="ja-JP" altLang="en-US" sz="2800" b="0" i="0"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～して</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いるのいいよ」</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・存分に、惜しみなく、ポジティブにフィードバックする。</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800" dirty="0">
              <a:latin typeface="UD デジタル 教科書体 NK-R" panose="02020400000000000000" pitchFamily="18" charset="-128"/>
              <a:ea typeface="UD デジタル 教科書体 NK-R" panose="02020400000000000000" pitchFamily="18" charset="-128"/>
            </a:endParaRPr>
          </a:p>
          <a:p>
            <a:pPr lvl="0" defTabSz="457200">
              <a:defRPr/>
            </a:pP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子ども役</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p>
          <a:p>
            <a:pPr lvl="0" defTabSz="457200">
              <a:defRPr/>
            </a:pP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・いろいろなポーズを試行錯誤しながら、繰り返しとってみる。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lvl="0" defTabSz="457200">
              <a:defRPr/>
            </a:pP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defTabSz="457200">
              <a:defRPr/>
            </a:pPr>
            <a:r>
              <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時間は１分</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17379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F4BE0E-7A52-4D35-BFB4-724B6FE22EB7}"/>
              </a:ext>
            </a:extLst>
          </p:cNvPr>
          <p:cNvSpPr>
            <a:spLocks noGrp="1"/>
          </p:cNvSpPr>
          <p:nvPr>
            <p:ph idx="1"/>
          </p:nvPr>
        </p:nvSpPr>
        <p:spPr>
          <a:xfrm>
            <a:off x="457200" y="1987821"/>
            <a:ext cx="8435280" cy="4525963"/>
          </a:xfrm>
        </p:spPr>
        <p:txBody>
          <a:bodyPr>
            <a:normAutofit lnSpcReduction="10000"/>
          </a:bodyPr>
          <a:lstStyle/>
          <a:p>
            <a:r>
              <a:rPr kumimoji="1" lang="ja-JP" altLang="en-US" dirty="0">
                <a:latin typeface="UD デジタル 教科書体 NK-R" panose="02020400000000000000" pitchFamily="18" charset="-128"/>
                <a:ea typeface="UD デジタル 教科書体 NK-R" panose="02020400000000000000" pitchFamily="18" charset="-128"/>
              </a:rPr>
              <a:t>ネガティブな関わりによる指導</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　</a:t>
            </a:r>
            <a:endParaRPr kumimoji="1" lang="en-US" altLang="ja-JP"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ポジティブな関わりによる指導　</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　</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a:t>
            </a:r>
            <a:r>
              <a:rPr kumimoji="1" lang="ja-JP" altLang="en-US" u="sng"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ネガティブな関わりとポジティブな関わりによる</a:t>
            </a:r>
            <a:endParaRPr kumimoji="1" lang="en-US" altLang="ja-JP" u="sng"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　　</a:t>
            </a:r>
            <a:r>
              <a:rPr kumimoji="1" lang="ja-JP" altLang="en-US" u="sng"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違い</a:t>
            </a: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、良かったところや困ったところ等を</a:t>
            </a:r>
            <a:r>
              <a:rPr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、ペア</a:t>
            </a:r>
            <a:endParaRPr kumimoji="1" lang="en-US" altLang="ja-JP"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　　</a:t>
            </a:r>
            <a:r>
              <a:rPr kumimoji="1" lang="ja-JP" altLang="en-US" dirty="0" err="1">
                <a:solidFill>
                  <a:schemeClr val="accent1">
                    <a:lumMod val="75000"/>
                  </a:schemeClr>
                </a:solidFill>
                <a:latin typeface="UD デジタル 教科書体 NK-R" panose="02020400000000000000" pitchFamily="18" charset="-128"/>
                <a:ea typeface="UD デジタル 教科書体 NK-R" panose="02020400000000000000" pitchFamily="18" charset="-128"/>
              </a:rPr>
              <a:t>で話</a:t>
            </a: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し合ってみましょう。</a:t>
            </a:r>
          </a:p>
        </p:txBody>
      </p:sp>
      <p:sp>
        <p:nvSpPr>
          <p:cNvPr id="8" name="タイトル 1">
            <a:extLst>
              <a:ext uri="{FF2B5EF4-FFF2-40B4-BE49-F238E27FC236}">
                <a16:creationId xmlns:a16="http://schemas.microsoft.com/office/drawing/2014/main" id="{5D9BB585-1DDB-4708-B26D-0A9F318DCB54}"/>
              </a:ext>
            </a:extLst>
          </p:cNvPr>
          <p:cNvSpPr>
            <a:spLocks noGrp="1"/>
          </p:cNvSpPr>
          <p:nvPr>
            <p:ph type="title"/>
          </p:nvPr>
        </p:nvSpPr>
        <p:spPr>
          <a:xfrm>
            <a:off x="0" y="-11400"/>
            <a:ext cx="9144000" cy="1347800"/>
          </a:xfrm>
          <a:solidFill>
            <a:srgbClr val="002060"/>
          </a:solidFill>
        </p:spPr>
        <p:txBody>
          <a:bodyPr>
            <a:normAutofit fontScale="90000"/>
          </a:bodyPr>
          <a:lstStyle/>
          <a:p>
            <a:pPr algn="l"/>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a:t>
            </a: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③協議</a:t>
            </a:r>
            <a:br>
              <a:rPr lang="en-US" altLang="ja-JP" b="1" dirty="0">
                <a:solidFill>
                  <a:schemeClr val="bg1"/>
                </a:solidFill>
                <a:latin typeface="UD デジタル 教科書体 NK-R" panose="02020400000000000000" pitchFamily="18" charset="-128"/>
                <a:ea typeface="UD デジタル 教科書体 NK-R" panose="02020400000000000000" pitchFamily="18" charset="-128"/>
              </a:rPr>
            </a:b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両方を体験してみて、どう感じましたか？</a:t>
            </a:r>
            <a:endParaRPr lang="ja-JP" altLang="en-US" sz="4000" dirty="0">
              <a:solidFill>
                <a:schemeClr val="bg1"/>
              </a:solidFill>
              <a:latin typeface="UD デジタル 教科書体 NK-R" panose="02020400000000000000" pitchFamily="18" charset="-128"/>
              <a:ea typeface="UD デジタル 教科書体 NK-R" panose="02020400000000000000" pitchFamily="18" charset="-128"/>
            </a:endParaRPr>
          </a:p>
        </p:txBody>
      </p:sp>
      <p:pic>
        <p:nvPicPr>
          <p:cNvPr id="9" name="図 8">
            <a:extLst>
              <a:ext uri="{FF2B5EF4-FFF2-40B4-BE49-F238E27FC236}">
                <a16:creationId xmlns:a16="http://schemas.microsoft.com/office/drawing/2014/main" id="{851A10B3-FCFF-402B-963D-1F1BF4A86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785" y="1680400"/>
            <a:ext cx="1531590" cy="1347800"/>
          </a:xfrm>
          <a:prstGeom prst="rect">
            <a:avLst/>
          </a:prstGeom>
        </p:spPr>
      </p:pic>
      <p:pic>
        <p:nvPicPr>
          <p:cNvPr id="11" name="図 10">
            <a:extLst>
              <a:ext uri="{FF2B5EF4-FFF2-40B4-BE49-F238E27FC236}">
                <a16:creationId xmlns:a16="http://schemas.microsoft.com/office/drawing/2014/main" id="{ECF335D7-6231-429A-A9E2-26AFB568A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3348210"/>
            <a:ext cx="1531590" cy="1347799"/>
          </a:xfrm>
          <a:prstGeom prst="rect">
            <a:avLst/>
          </a:prstGeom>
        </p:spPr>
      </p:pic>
      <p:sp>
        <p:nvSpPr>
          <p:cNvPr id="2" name="スライド番号プレースホルダー 1">
            <a:extLst>
              <a:ext uri="{FF2B5EF4-FFF2-40B4-BE49-F238E27FC236}">
                <a16:creationId xmlns:a16="http://schemas.microsoft.com/office/drawing/2014/main" id="{A5D89753-2939-21BF-E8C3-F64D8B2F508F}"/>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15</a:t>
            </a:fld>
            <a:endParaRPr lang="ja-JP" altLang="en-US" dirty="0">
              <a:solidFill>
                <a:prstClr val="black">
                  <a:tint val="75000"/>
                </a:prstClr>
              </a:solidFill>
            </a:endParaRPr>
          </a:p>
        </p:txBody>
      </p:sp>
    </p:spTree>
    <p:extLst>
      <p:ext uri="{BB962C8B-B14F-4D97-AF65-F5344CB8AC3E}">
        <p14:creationId xmlns:p14="http://schemas.microsoft.com/office/powerpoint/2010/main" val="133734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339977" y="5445126"/>
            <a:ext cx="3529013" cy="1079500"/>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前向きで、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意欲的になる。</a:t>
            </a:r>
            <a:endParaRPr kumimoji="1" lang="ja-JP" altLang="en-US" sz="3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3" name="Rectangle 3"/>
          <p:cNvSpPr>
            <a:spLocks noChangeArrowheads="1"/>
          </p:cNvSpPr>
          <p:nvPr/>
        </p:nvSpPr>
        <p:spPr bwMode="auto">
          <a:xfrm>
            <a:off x="6110155" y="3348915"/>
            <a:ext cx="2879725" cy="1871663"/>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子どもは自分に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自信がもてる。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どうすればいいか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わかる。</a:t>
            </a: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4" name="Rectangle 4"/>
          <p:cNvSpPr>
            <a:spLocks noChangeArrowheads="1"/>
          </p:cNvSpPr>
          <p:nvPr/>
        </p:nvSpPr>
        <p:spPr bwMode="auto">
          <a:xfrm>
            <a:off x="1325991" y="1444815"/>
            <a:ext cx="6553200" cy="1008063"/>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望ましい行動を見つけ、しっかり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褒める。（認める。）　　正しい行動を教える。</a:t>
            </a: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5" name="AutoShape 5"/>
          <p:cNvSpPr>
            <a:spLocks noChangeArrowheads="1"/>
          </p:cNvSpPr>
          <p:nvPr/>
        </p:nvSpPr>
        <p:spPr bwMode="auto">
          <a:xfrm rot="9366860">
            <a:off x="1523593" y="4421802"/>
            <a:ext cx="1632768" cy="1690151"/>
          </a:xfrm>
          <a:custGeom>
            <a:avLst/>
            <a:gdLst>
              <a:gd name="T0" fmla="*/ 951732 w 21600"/>
              <a:gd name="T1" fmla="*/ 311609 h 21600"/>
              <a:gd name="T2" fmla="*/ 722584 w 21600"/>
              <a:gd name="T3" fmla="*/ 223622 h 21600"/>
              <a:gd name="T4" fmla="*/ 727858 w 21600"/>
              <a:gd name="T5" fmla="*/ 443936 h 21600"/>
              <a:gd name="T6" fmla="*/ 1134070 w 21600"/>
              <a:gd name="T7" fmla="*/ 576263 h 21600"/>
              <a:gd name="T8" fmla="*/ 882054 w 21600"/>
              <a:gd name="T9" fmla="*/ 864394 h 21600"/>
              <a:gd name="T10" fmla="*/ 630039 w 21600"/>
              <a:gd name="T11" fmla="*/ 5762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7" name="AutoShape 7"/>
          <p:cNvSpPr>
            <a:spLocks noChangeArrowheads="1"/>
          </p:cNvSpPr>
          <p:nvPr/>
        </p:nvSpPr>
        <p:spPr bwMode="auto">
          <a:xfrm rot="-1339629">
            <a:off x="5750083" y="2515533"/>
            <a:ext cx="1560990" cy="1566003"/>
          </a:xfrm>
          <a:custGeom>
            <a:avLst/>
            <a:gdLst>
              <a:gd name="T0" fmla="*/ 951732 w 21600"/>
              <a:gd name="T1" fmla="*/ 330923 h 21600"/>
              <a:gd name="T2" fmla="*/ 722584 w 21600"/>
              <a:gd name="T3" fmla="*/ 237483 h 21600"/>
              <a:gd name="T4" fmla="*/ 727858 w 21600"/>
              <a:gd name="T5" fmla="*/ 471452 h 21600"/>
              <a:gd name="T6" fmla="*/ 1134070 w 21600"/>
              <a:gd name="T7" fmla="*/ 611982 h 21600"/>
              <a:gd name="T8" fmla="*/ 882054 w 21600"/>
              <a:gd name="T9" fmla="*/ 917972 h 21600"/>
              <a:gd name="T10" fmla="*/ 630039 w 21600"/>
              <a:gd name="T11" fmla="*/ 61198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8" name="AutoShape 8"/>
          <p:cNvSpPr>
            <a:spLocks noChangeArrowheads="1"/>
          </p:cNvSpPr>
          <p:nvPr/>
        </p:nvSpPr>
        <p:spPr bwMode="auto">
          <a:xfrm rot="3075195">
            <a:off x="5179244" y="4485077"/>
            <a:ext cx="1632466" cy="1975194"/>
          </a:xfrm>
          <a:custGeom>
            <a:avLst/>
            <a:gdLst>
              <a:gd name="T0" fmla="*/ 951733 w 21600"/>
              <a:gd name="T1" fmla="*/ 392730 h 21600"/>
              <a:gd name="T2" fmla="*/ 722585 w 21600"/>
              <a:gd name="T3" fmla="*/ 281837 h 21600"/>
              <a:gd name="T4" fmla="*/ 727859 w 21600"/>
              <a:gd name="T5" fmla="*/ 559505 h 21600"/>
              <a:gd name="T6" fmla="*/ 1134071 w 21600"/>
              <a:gd name="T7" fmla="*/ 726281 h 21600"/>
              <a:gd name="T8" fmla="*/ 882055 w 21600"/>
              <a:gd name="T9" fmla="*/ 1089421 h 21600"/>
              <a:gd name="T10" fmla="*/ 630039 w 21600"/>
              <a:gd name="T11" fmla="*/ 72628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9" name="AutoShape 9"/>
          <p:cNvSpPr>
            <a:spLocks noChangeArrowheads="1"/>
          </p:cNvSpPr>
          <p:nvPr/>
        </p:nvSpPr>
        <p:spPr bwMode="auto">
          <a:xfrm rot="-8087776">
            <a:off x="1422576" y="2440383"/>
            <a:ext cx="1443868" cy="1623594"/>
          </a:xfrm>
          <a:custGeom>
            <a:avLst/>
            <a:gdLst>
              <a:gd name="T0" fmla="*/ 951732 w 21600"/>
              <a:gd name="T1" fmla="*/ 388867 h 21600"/>
              <a:gd name="T2" fmla="*/ 722584 w 21600"/>
              <a:gd name="T3" fmla="*/ 279065 h 21600"/>
              <a:gd name="T4" fmla="*/ 727858 w 21600"/>
              <a:gd name="T5" fmla="*/ 554002 h 21600"/>
              <a:gd name="T6" fmla="*/ 1134070 w 21600"/>
              <a:gd name="T7" fmla="*/ 719138 h 21600"/>
              <a:gd name="T8" fmla="*/ 882054 w 21600"/>
              <a:gd name="T9" fmla="*/ 1078706 h 21600"/>
              <a:gd name="T10" fmla="*/ 630039 w 21600"/>
              <a:gd name="T11" fmla="*/ 71913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50" name="Oval 10"/>
          <p:cNvSpPr>
            <a:spLocks noChangeArrowheads="1"/>
          </p:cNvSpPr>
          <p:nvPr/>
        </p:nvSpPr>
        <p:spPr bwMode="auto">
          <a:xfrm>
            <a:off x="3884529" y="2918963"/>
            <a:ext cx="1947391" cy="1667778"/>
          </a:xfrm>
          <a:prstGeom prst="donut">
            <a:avLst/>
          </a:prstGeom>
          <a:solidFill>
            <a:srgbClr val="FFFF65"/>
          </a:solidFill>
          <a:ln w="9525">
            <a:noFill/>
            <a:round/>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プラスの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サイクル</a:t>
            </a:r>
          </a:p>
        </p:txBody>
      </p:sp>
      <p:sp>
        <p:nvSpPr>
          <p:cNvPr id="87055" name="Rectangle 15"/>
          <p:cNvSpPr>
            <a:spLocks noChangeArrowheads="1"/>
          </p:cNvSpPr>
          <p:nvPr/>
        </p:nvSpPr>
        <p:spPr bwMode="auto">
          <a:xfrm>
            <a:off x="65028" y="3456866"/>
            <a:ext cx="3529012" cy="1655763"/>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指導の仕方がわかる。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sng"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もっといいところを</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sng"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見つけようとする。</a:t>
            </a:r>
            <a:endParaRPr kumimoji="1" lang="ja-JP" altLang="en-US" sz="28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テキスト ボックス 16"/>
          <p:cNvSpPr txBox="1"/>
          <p:nvPr/>
        </p:nvSpPr>
        <p:spPr>
          <a:xfrm>
            <a:off x="792977" y="1204672"/>
            <a:ext cx="217759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スタート！</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2313" y="1967324"/>
            <a:ext cx="1169332" cy="1330677"/>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35782" r="12705"/>
          <a:stretch/>
        </p:blipFill>
        <p:spPr>
          <a:xfrm>
            <a:off x="7324026" y="5445126"/>
            <a:ext cx="796575" cy="1484490"/>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86" y="2167902"/>
            <a:ext cx="1379783" cy="1364261"/>
          </a:xfrm>
          <a:prstGeom prst="rect">
            <a:avLst/>
          </a:prstGeom>
        </p:spPr>
      </p:pic>
      <p:sp>
        <p:nvSpPr>
          <p:cNvPr id="3" name="正方形/長方形 2">
            <a:extLst>
              <a:ext uri="{FF2B5EF4-FFF2-40B4-BE49-F238E27FC236}">
                <a16:creationId xmlns:a16="http://schemas.microsoft.com/office/drawing/2014/main" id="{ACBDDA67-23B2-0365-157D-375598DF90E5}"/>
              </a:ext>
            </a:extLst>
          </p:cNvPr>
          <p:cNvSpPr/>
          <p:nvPr/>
        </p:nvSpPr>
        <p:spPr>
          <a:xfrm>
            <a:off x="-1129" y="-34289"/>
            <a:ext cx="9144000" cy="1036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ポジティブ行動支援の目指すもの</a:t>
            </a:r>
          </a:p>
        </p:txBody>
      </p:sp>
      <p:sp>
        <p:nvSpPr>
          <p:cNvPr id="6" name="スライド番号プレースホルダー 5">
            <a:extLst>
              <a:ext uri="{FF2B5EF4-FFF2-40B4-BE49-F238E27FC236}">
                <a16:creationId xmlns:a16="http://schemas.microsoft.com/office/drawing/2014/main" id="{FD2E79EF-0E36-EE23-5873-D58462F5395B}"/>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16</a:t>
            </a:fld>
            <a:endParaRPr lang="ja-JP" altLang="en-US">
              <a:solidFill>
                <a:prstClr val="black">
                  <a:tint val="75000"/>
                </a:prstClr>
              </a:solidFill>
            </a:endParaRPr>
          </a:p>
        </p:txBody>
      </p:sp>
    </p:spTree>
    <p:extLst>
      <p:ext uri="{BB962C8B-B14F-4D97-AF65-F5344CB8AC3E}">
        <p14:creationId xmlns:p14="http://schemas.microsoft.com/office/powerpoint/2010/main" val="73397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fade">
                                      <p:cBhvr>
                                        <p:cTn id="7" dur="500"/>
                                        <p:tgtEl>
                                          <p:spTgt spid="870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043"/>
                                        </p:tgtEl>
                                        <p:attrNameLst>
                                          <p:attrName>style.visibility</p:attrName>
                                        </p:attrNameLst>
                                      </p:cBhvr>
                                      <p:to>
                                        <p:strVal val="visible"/>
                                      </p:to>
                                    </p:set>
                                    <p:animEffect transition="in" filter="fade">
                                      <p:cBhvr>
                                        <p:cTn id="10" dur="500"/>
                                        <p:tgtEl>
                                          <p:spTgt spid="8704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7048"/>
                                        </p:tgtEl>
                                        <p:attrNameLst>
                                          <p:attrName>style.visibility</p:attrName>
                                        </p:attrNameLst>
                                      </p:cBhvr>
                                      <p:to>
                                        <p:strVal val="visible"/>
                                      </p:to>
                                    </p:set>
                                    <p:animEffect transition="in" filter="fade">
                                      <p:cBhvr>
                                        <p:cTn id="18" dur="500"/>
                                        <p:tgtEl>
                                          <p:spTgt spid="870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042"/>
                                        </p:tgtEl>
                                        <p:attrNameLst>
                                          <p:attrName>style.visibility</p:attrName>
                                        </p:attrNameLst>
                                      </p:cBhvr>
                                      <p:to>
                                        <p:strVal val="visible"/>
                                      </p:to>
                                    </p:set>
                                    <p:animEffect transition="in" filter="fade">
                                      <p:cBhvr>
                                        <p:cTn id="21" dur="500"/>
                                        <p:tgtEl>
                                          <p:spTgt spid="87042"/>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7045"/>
                                        </p:tgtEl>
                                        <p:attrNameLst>
                                          <p:attrName>style.visibility</p:attrName>
                                        </p:attrNameLst>
                                      </p:cBhvr>
                                      <p:to>
                                        <p:strVal val="visible"/>
                                      </p:to>
                                    </p:set>
                                    <p:animEffect transition="in" filter="fade">
                                      <p:cBhvr>
                                        <p:cTn id="29" dur="500"/>
                                        <p:tgtEl>
                                          <p:spTgt spid="870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7055"/>
                                        </p:tgtEl>
                                        <p:attrNameLst>
                                          <p:attrName>style.visibility</p:attrName>
                                        </p:attrNameLst>
                                      </p:cBhvr>
                                      <p:to>
                                        <p:strVal val="visible"/>
                                      </p:to>
                                    </p:set>
                                    <p:animEffect transition="in" filter="fade">
                                      <p:cBhvr>
                                        <p:cTn id="32" dur="500"/>
                                        <p:tgtEl>
                                          <p:spTgt spid="8705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7049"/>
                                        </p:tgtEl>
                                        <p:attrNameLst>
                                          <p:attrName>style.visibility</p:attrName>
                                        </p:attrNameLst>
                                      </p:cBhvr>
                                      <p:to>
                                        <p:strVal val="visible"/>
                                      </p:to>
                                    </p:set>
                                    <p:animEffect transition="in" filter="fade">
                                      <p:cBhvr>
                                        <p:cTn id="35" dur="500"/>
                                        <p:tgtEl>
                                          <p:spTgt spid="87049"/>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7050"/>
                                        </p:tgtEl>
                                        <p:attrNameLst>
                                          <p:attrName>style.visibility</p:attrName>
                                        </p:attrNameLst>
                                      </p:cBhvr>
                                      <p:to>
                                        <p:strVal val="visible"/>
                                      </p:to>
                                    </p:set>
                                    <p:animEffect transition="in" filter="fade">
                                      <p:cBhvr>
                                        <p:cTn id="43" dur="500"/>
                                        <p:tgtEl>
                                          <p:spTgt spid="87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P spid="87043" grpId="0" animBg="1"/>
      <p:bldP spid="87045" grpId="0" animBg="1"/>
      <p:bldP spid="87047" grpId="0" animBg="1"/>
      <p:bldP spid="87048" grpId="0" animBg="1"/>
      <p:bldP spid="87049" grpId="0" animBg="1"/>
      <p:bldP spid="87050" grpId="0" animBg="1"/>
      <p:bldP spid="870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テキスト ボックス 9"/>
          <p:cNvSpPr txBox="1">
            <a:spLocks noChangeArrowheads="1"/>
          </p:cNvSpPr>
          <p:nvPr/>
        </p:nvSpPr>
        <p:spPr bwMode="auto">
          <a:xfrm>
            <a:off x="5733436" y="2751310"/>
            <a:ext cx="2987949" cy="1200329"/>
          </a:xfrm>
          <a:prstGeom prst="rect">
            <a:avLst/>
          </a:prstGeom>
          <a:solidFill>
            <a:srgbClr val="FFFF65"/>
          </a:solidFill>
          <a:ln w="25400">
            <a:solidFill>
              <a:schemeClr val="bg1">
                <a:lumMod val="65000"/>
              </a:scheme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全体の支援よりも少し手厚い支援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algn="ct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2</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19" name="二等辺三角形 18"/>
          <p:cNvSpPr/>
          <p:nvPr/>
        </p:nvSpPr>
        <p:spPr>
          <a:xfrm>
            <a:off x="1831586" y="1295142"/>
            <a:ext cx="5120469" cy="4814011"/>
          </a:xfrm>
          <a:prstGeom prst="triangle">
            <a:avLst>
              <a:gd name="adj" fmla="val 51225"/>
            </a:avLst>
          </a:prstGeom>
          <a:gradFill flip="none" rotWithShape="1">
            <a:gsLst>
              <a:gs pos="4000">
                <a:srgbClr val="FF3399"/>
              </a:gs>
              <a:gs pos="41000">
                <a:srgbClr val="FFFF00"/>
              </a:gs>
              <a:gs pos="71000">
                <a:srgbClr val="00FF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8" name="左中かっこ 7"/>
          <p:cNvSpPr/>
          <p:nvPr/>
        </p:nvSpPr>
        <p:spPr>
          <a:xfrm rot="1708539">
            <a:off x="2751143" y="899959"/>
            <a:ext cx="404698" cy="5441899"/>
          </a:xfrm>
          <a:prstGeom prst="leftBrace">
            <a:avLst>
              <a:gd name="adj1" fmla="val 22989"/>
              <a:gd name="adj2" fmla="val 58453"/>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2054" name="テキスト ボックス 8"/>
          <p:cNvSpPr txBox="1">
            <a:spLocks noChangeArrowheads="1"/>
          </p:cNvSpPr>
          <p:nvPr/>
        </p:nvSpPr>
        <p:spPr bwMode="auto">
          <a:xfrm>
            <a:off x="97268" y="2977020"/>
            <a:ext cx="2440522" cy="1200329"/>
          </a:xfrm>
          <a:prstGeom prst="rect">
            <a:avLst/>
          </a:prstGeom>
          <a:solidFill>
            <a:schemeClr val="accent5">
              <a:lumMod val="20000"/>
              <a:lumOff val="80000"/>
              <a:alpha val="50195"/>
            </a:schemeClr>
          </a:solidFill>
          <a:ln w="25400">
            <a:solidFill>
              <a:schemeClr val="bg1">
                <a:lumMod val="65000"/>
              </a:scheme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学校・学級全体への支援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1</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p>
        </p:txBody>
      </p:sp>
      <p:sp>
        <p:nvSpPr>
          <p:cNvPr id="2056" name="テキスト ボックス 10"/>
          <p:cNvSpPr txBox="1">
            <a:spLocks noChangeArrowheads="1"/>
          </p:cNvSpPr>
          <p:nvPr/>
        </p:nvSpPr>
        <p:spPr bwMode="auto">
          <a:xfrm>
            <a:off x="5561288" y="829811"/>
            <a:ext cx="2781531" cy="830997"/>
          </a:xfrm>
          <a:prstGeom prst="rect">
            <a:avLst/>
          </a:prstGeom>
          <a:solidFill>
            <a:srgbClr val="FF7979">
              <a:alpha val="50000"/>
            </a:srgbClr>
          </a:solidFill>
          <a:ln w="25400">
            <a:solidFill>
              <a:schemeClr val="bg1">
                <a:lumMod val="65000"/>
              </a:schemeClr>
            </a:solidFill>
            <a:miter lim="800000"/>
            <a:headEnd/>
            <a:tailEnd/>
          </a:ln>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さらに個別的な支援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3</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12" name="左中かっこ 11"/>
          <p:cNvSpPr/>
          <p:nvPr/>
        </p:nvSpPr>
        <p:spPr>
          <a:xfrm rot="8991380">
            <a:off x="4987296" y="1182622"/>
            <a:ext cx="472704" cy="763433"/>
          </a:xfrm>
          <a:prstGeom prst="leftBrace">
            <a:avLst>
              <a:gd name="adj1" fmla="val 22989"/>
              <a:gd name="adj2" fmla="val 45544"/>
            </a:avLst>
          </a:prstGeom>
          <a:ln w="25400">
            <a:solidFill>
              <a:srgbClr val="FF7979"/>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3" name="左中かっこ 12"/>
          <p:cNvSpPr/>
          <p:nvPr/>
        </p:nvSpPr>
        <p:spPr>
          <a:xfrm rot="9192070">
            <a:off x="4940002" y="1114667"/>
            <a:ext cx="456340" cy="1998702"/>
          </a:xfrm>
          <a:prstGeom prst="leftBrace">
            <a:avLst>
              <a:gd name="adj1" fmla="val 22989"/>
              <a:gd name="adj2" fmla="val 11444"/>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2059" name="テキスト ボックス 15"/>
          <p:cNvSpPr txBox="1">
            <a:spLocks noChangeArrowheads="1"/>
          </p:cNvSpPr>
          <p:nvPr/>
        </p:nvSpPr>
        <p:spPr bwMode="auto">
          <a:xfrm>
            <a:off x="1876902" y="6581001"/>
            <a:ext cx="50968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r>
              <a:rPr lang="en-US" altLang="ja-JP"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r>
              <a:rPr lang="ja-JP" altLang="en-US"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参考</a:t>
            </a:r>
            <a:r>
              <a:rPr lang="en-US" altLang="ja-JP"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r>
              <a:rPr lang="ja-JP" altLang="en-US"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「学校全体で取り組むポジティブな行動支援」パンフレット（</a:t>
            </a:r>
            <a:r>
              <a:rPr lang="en-US" altLang="ja-JP"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2017</a:t>
            </a:r>
            <a:r>
              <a:rPr lang="ja-JP" altLang="en-US"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p>
        </p:txBody>
      </p:sp>
      <p:sp>
        <p:nvSpPr>
          <p:cNvPr id="3" name="テキスト ボックス 2"/>
          <p:cNvSpPr txBox="1"/>
          <p:nvPr/>
        </p:nvSpPr>
        <p:spPr>
          <a:xfrm>
            <a:off x="30629" y="1168328"/>
            <a:ext cx="3439818" cy="1077218"/>
          </a:xfrm>
          <a:prstGeom prst="rect">
            <a:avLst/>
          </a:prstGeom>
          <a:noFill/>
        </p:spPr>
        <p:txBody>
          <a:bodyPr wrap="square" rtlCol="0">
            <a:spAutoFit/>
          </a:bodyPr>
          <a:lstStyle/>
          <a:p>
            <a:pPr fontAlgn="base">
              <a:spcBef>
                <a:spcPct val="0"/>
              </a:spcBef>
              <a:spcAft>
                <a:spcPct val="0"/>
              </a:spcAft>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通常の学級を</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fontAlgn="base">
              <a:spcBef>
                <a:spcPct val="0"/>
              </a:spcBef>
              <a:spcAft>
                <a:spcPct val="0"/>
              </a:spcAft>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モデルにすると</a:t>
            </a:r>
          </a:p>
        </p:txBody>
      </p:sp>
      <p:pic>
        <p:nvPicPr>
          <p:cNvPr id="33" name="図 32"/>
          <p:cNvPicPr>
            <a:picLocks noChangeAspect="1"/>
          </p:cNvPicPr>
          <p:nvPr/>
        </p:nvPicPr>
        <p:blipFill rotWithShape="1">
          <a:blip r:embed="rId3" cstate="print">
            <a:extLst>
              <a:ext uri="{28A0092B-C50C-407E-A947-70E740481C1C}">
                <a14:useLocalDpi xmlns:a14="http://schemas.microsoft.com/office/drawing/2010/main" val="0"/>
              </a:ext>
            </a:extLst>
          </a:blip>
          <a:srcRect l="3078" t="-1370" r="63552" b="65468"/>
          <a:stretch/>
        </p:blipFill>
        <p:spPr>
          <a:xfrm>
            <a:off x="4140838" y="1503359"/>
            <a:ext cx="641430" cy="690112"/>
          </a:xfrm>
          <a:prstGeom prst="rect">
            <a:avLst/>
          </a:prstGeom>
        </p:spPr>
      </p:pic>
      <p:pic>
        <p:nvPicPr>
          <p:cNvPr id="34" name="図 33"/>
          <p:cNvPicPr>
            <a:picLocks noChangeAspect="1"/>
          </p:cNvPicPr>
          <p:nvPr/>
        </p:nvPicPr>
        <p:blipFill rotWithShape="1">
          <a:blip r:embed="rId3" cstate="print">
            <a:extLst>
              <a:ext uri="{28A0092B-C50C-407E-A947-70E740481C1C}">
                <a14:useLocalDpi xmlns:a14="http://schemas.microsoft.com/office/drawing/2010/main" val="0"/>
              </a:ext>
            </a:extLst>
          </a:blip>
          <a:srcRect r="33166" b="35027"/>
          <a:stretch/>
        </p:blipFill>
        <p:spPr>
          <a:xfrm>
            <a:off x="3800686" y="2075114"/>
            <a:ext cx="1232916" cy="1198574"/>
          </a:xfrm>
          <a:prstGeom prst="rect">
            <a:avLst/>
          </a:prstGeom>
        </p:spPr>
      </p:pic>
      <p:pic>
        <p:nvPicPr>
          <p:cNvPr id="35" name="図 34"/>
          <p:cNvPicPr>
            <a:picLocks noChangeAspect="1"/>
          </p:cNvPicPr>
          <p:nvPr/>
        </p:nvPicPr>
        <p:blipFill rotWithShape="1">
          <a:blip r:embed="rId3" cstate="print">
            <a:extLst>
              <a:ext uri="{28A0092B-C50C-407E-A947-70E740481C1C}">
                <a14:useLocalDpi xmlns:a14="http://schemas.microsoft.com/office/drawing/2010/main" val="0"/>
              </a:ext>
            </a:extLst>
          </a:blip>
          <a:srcRect b="33722"/>
          <a:stretch/>
        </p:blipFill>
        <p:spPr>
          <a:xfrm>
            <a:off x="3467869" y="3209982"/>
            <a:ext cx="1847905" cy="1224750"/>
          </a:xfrm>
          <a:prstGeom prst="rect">
            <a:avLst/>
          </a:prstGeom>
        </p:spPr>
      </p:pic>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367" y="4384872"/>
            <a:ext cx="1808636" cy="1808636"/>
          </a:xfrm>
          <a:prstGeom prst="rect">
            <a:avLst/>
          </a:prstGeom>
        </p:spPr>
      </p:pic>
      <p:pic>
        <p:nvPicPr>
          <p:cNvPr id="37" name="図 36"/>
          <p:cNvPicPr>
            <a:picLocks noChangeAspect="1"/>
          </p:cNvPicPr>
          <p:nvPr/>
        </p:nvPicPr>
        <p:blipFill rotWithShape="1">
          <a:blip r:embed="rId3" cstate="print">
            <a:extLst>
              <a:ext uri="{28A0092B-C50C-407E-A947-70E740481C1C}">
                <a14:useLocalDpi xmlns:a14="http://schemas.microsoft.com/office/drawing/2010/main" val="0"/>
              </a:ext>
            </a:extLst>
          </a:blip>
          <a:srcRect r="33166"/>
          <a:stretch/>
        </p:blipFill>
        <p:spPr>
          <a:xfrm>
            <a:off x="4649941" y="4410240"/>
            <a:ext cx="1208788" cy="1808636"/>
          </a:xfrm>
          <a:prstGeom prst="rect">
            <a:avLst/>
          </a:prstGeom>
        </p:spPr>
      </p:pic>
      <p:sp>
        <p:nvSpPr>
          <p:cNvPr id="26" name="テキスト ボックス 25"/>
          <p:cNvSpPr txBox="1"/>
          <p:nvPr/>
        </p:nvSpPr>
        <p:spPr>
          <a:xfrm>
            <a:off x="10685" y="2596839"/>
            <a:ext cx="2581987" cy="461665"/>
          </a:xfrm>
          <a:prstGeom prst="rect">
            <a:avLst/>
          </a:prstGeom>
          <a:noFill/>
        </p:spPr>
        <p:txBody>
          <a:bodyPr wrap="square" rtlCol="0">
            <a:spAutoFit/>
          </a:bodyPr>
          <a:lstStyle/>
          <a:p>
            <a:pPr fontAlgn="base">
              <a:spcBef>
                <a:spcPct val="0"/>
              </a:spcBef>
              <a:spcAft>
                <a:spcPct val="0"/>
              </a:spcAft>
            </a:pPr>
            <a:r>
              <a:rPr lang="ja-JP" altLang="en-US" sz="2400" b="1" dirty="0">
                <a:solidFill>
                  <a:srgbClr val="4545FD"/>
                </a:solidFill>
                <a:latin typeface="UD デジタル 教科書体 NK-R" panose="02020400000000000000" pitchFamily="18" charset="-128"/>
                <a:ea typeface="UD デジタル 教科書体 NK-R" panose="02020400000000000000" pitchFamily="18" charset="-128"/>
              </a:rPr>
              <a:t>まずは、</a:t>
            </a:r>
          </a:p>
        </p:txBody>
      </p:sp>
      <p:sp>
        <p:nvSpPr>
          <p:cNvPr id="22" name="テキスト ボックス 21">
            <a:extLst>
              <a:ext uri="{FF2B5EF4-FFF2-40B4-BE49-F238E27FC236}">
                <a16:creationId xmlns:a16="http://schemas.microsoft.com/office/drawing/2014/main" id="{7EDFBA83-D7B1-4A3A-B914-E0316E3A298F}"/>
              </a:ext>
            </a:extLst>
          </p:cNvPr>
          <p:cNvSpPr txBox="1"/>
          <p:nvPr/>
        </p:nvSpPr>
        <p:spPr>
          <a:xfrm>
            <a:off x="0" y="14448"/>
            <a:ext cx="914399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ポジティブ行動支援の階層的支援モデル</a:t>
            </a:r>
          </a:p>
        </p:txBody>
      </p:sp>
      <p:sp>
        <p:nvSpPr>
          <p:cNvPr id="21" name="スライド番号プレースホルダー 1">
            <a:extLst>
              <a:ext uri="{FF2B5EF4-FFF2-40B4-BE49-F238E27FC236}">
                <a16:creationId xmlns:a16="http://schemas.microsoft.com/office/drawing/2014/main" id="{97FD9341-6A7E-4974-AF6B-F7AA04F3C68D}"/>
              </a:ext>
            </a:extLst>
          </p:cNvPr>
          <p:cNvSpPr>
            <a:spLocks noGrp="1"/>
          </p:cNvSpPr>
          <p:nvPr>
            <p:ph type="sldNum" sz="quarter" idx="12"/>
          </p:nvPr>
        </p:nvSpPr>
        <p:spPr>
          <a:xfrm>
            <a:off x="6553200" y="6356350"/>
            <a:ext cx="2133600" cy="365125"/>
          </a:xfrm>
        </p:spPr>
        <p:txBody>
          <a:bodyPr/>
          <a:lstStyle/>
          <a:p>
            <a:fld id="{D2D8002D-B5B0-4BAC-B1F6-782DDCCE6D9C}" type="slidenum">
              <a:rPr lang="ja-JP" altLang="en-US" smtClean="0">
                <a:solidFill>
                  <a:prstClr val="black">
                    <a:tint val="75000"/>
                  </a:prstClr>
                </a:solidFill>
              </a:rPr>
              <a:pPr/>
              <a:t>17</a:t>
            </a:fld>
            <a:endParaRPr lang="ja-JP" altLang="en-US" dirty="0">
              <a:solidFill>
                <a:prstClr val="black">
                  <a:tint val="75000"/>
                </a:prstClr>
              </a:solidFill>
            </a:endParaRPr>
          </a:p>
        </p:txBody>
      </p:sp>
    </p:spTree>
    <p:extLst>
      <p:ext uri="{BB962C8B-B14F-4D97-AF65-F5344CB8AC3E}">
        <p14:creationId xmlns:p14="http://schemas.microsoft.com/office/powerpoint/2010/main" val="24350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fade">
                                      <p:cBhvr>
                                        <p:cTn id="21" dur="500"/>
                                        <p:tgtEl>
                                          <p:spTgt spid="20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fade">
                                      <p:cBhvr>
                                        <p:cTn id="2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8" grpId="0" animBg="1"/>
      <p:bldP spid="2054" grpId="0" animBg="1"/>
      <p:bldP spid="2056" grpId="0" animBg="1"/>
      <p:bldP spid="12" grpId="0" animBg="1"/>
      <p:bldP spid="13"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4" name="図 3"/>
          <p:cNvPicPr>
            <a:picLocks noChangeAspect="1"/>
          </p:cNvPicPr>
          <p:nvPr/>
        </p:nvPicPr>
        <p:blipFill>
          <a:blip r:embed="rId3"/>
          <a:stretch>
            <a:fillRect/>
          </a:stretch>
        </p:blipFill>
        <p:spPr>
          <a:xfrm>
            <a:off x="18304" y="1712272"/>
            <a:ext cx="5270880" cy="3991116"/>
          </a:xfrm>
          <a:prstGeom prst="rect">
            <a:avLst/>
          </a:prstGeom>
        </p:spPr>
      </p:pic>
      <p:sp>
        <p:nvSpPr>
          <p:cNvPr id="3025" name="スライド番号プレースホルダー 1"/>
          <p:cNvSpPr>
            <a:spLocks noGrp="1"/>
          </p:cNvSpPr>
          <p:nvPr>
            <p:ph type="sldNum" sz="quarter" idx="12"/>
          </p:nvPr>
        </p:nvSpPr>
        <p:spPr>
          <a:xfrm>
            <a:off x="7361498" y="6475159"/>
            <a:ext cx="1600200" cy="273844"/>
          </a:xfrm>
        </p:spPr>
        <p:txBody>
          <a:bodyPr/>
          <a:lstStyle/>
          <a:p>
            <a:fld id="{D2D8002D-B5B0-4BAC-B1F6-782DDCCE6D9C}"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3027" name="テキスト ボックス 1"/>
          <p:cNvSpPr txBox="1"/>
          <p:nvPr/>
        </p:nvSpPr>
        <p:spPr>
          <a:xfrm>
            <a:off x="971600" y="5836778"/>
            <a:ext cx="3096344" cy="369332"/>
          </a:xfrm>
          <a:prstGeom prst="rect">
            <a:avLst/>
          </a:prstGeom>
          <a:noFill/>
        </p:spPr>
        <p:txBody>
          <a:bodyPr wrap="square" rtlCol="0">
            <a:spAutoFit/>
          </a:bodyPr>
          <a:lstStyle/>
          <a:p>
            <a:pPr algn="ctr"/>
            <a:r>
              <a:rPr lang="ja-JP" altLang="en-US" dirty="0">
                <a:latin typeface="UD デジタル 教科書体 NK-R" panose="02020400000000000000" pitchFamily="18" charset="-128"/>
                <a:ea typeface="UD デジタル 教科書体 NK-R" panose="02020400000000000000" pitchFamily="18" charset="-128"/>
              </a:rPr>
              <a:t>生徒指導の重層的支援構造</a:t>
            </a:r>
          </a:p>
        </p:txBody>
      </p:sp>
      <p:sp>
        <p:nvSpPr>
          <p:cNvPr id="3028" name="左中かっこ 8"/>
          <p:cNvSpPr/>
          <p:nvPr/>
        </p:nvSpPr>
        <p:spPr>
          <a:xfrm rot="1801566">
            <a:off x="5990150" y="2133201"/>
            <a:ext cx="365200" cy="3558831"/>
          </a:xfrm>
          <a:prstGeom prst="leftBrace">
            <a:avLst>
              <a:gd name="adj1" fmla="val 14882"/>
              <a:gd name="adj2" fmla="val 7687"/>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3029" name="テキスト ボックス 8"/>
          <p:cNvSpPr txBox="1">
            <a:spLocks noChangeArrowheads="1"/>
          </p:cNvSpPr>
          <p:nvPr/>
        </p:nvSpPr>
        <p:spPr>
          <a:xfrm>
            <a:off x="5692379" y="2055163"/>
            <a:ext cx="1278601" cy="323161"/>
          </a:xfrm>
          <a:prstGeom prst="rect">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1</a:t>
            </a: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endParaRPr lang="ja-JP" altLang="en-US" sz="135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3030" name="左中かっこ 11"/>
          <p:cNvSpPr/>
          <p:nvPr/>
        </p:nvSpPr>
        <p:spPr>
          <a:xfrm rot="9101678">
            <a:off x="7623557" y="2368609"/>
            <a:ext cx="257470" cy="607331"/>
          </a:xfrm>
          <a:prstGeom prst="leftBrace">
            <a:avLst>
              <a:gd name="adj1" fmla="val 21518"/>
              <a:gd name="adj2" fmla="val 70469"/>
            </a:avLst>
          </a:prstGeom>
          <a:ln w="25400">
            <a:solidFill>
              <a:srgbClr val="FF7979"/>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3031" name="左中かっこ 12"/>
          <p:cNvSpPr/>
          <p:nvPr/>
        </p:nvSpPr>
        <p:spPr>
          <a:xfrm rot="9114305">
            <a:off x="7624259" y="2443446"/>
            <a:ext cx="211563" cy="1183802"/>
          </a:xfrm>
          <a:prstGeom prst="leftBrace">
            <a:avLst>
              <a:gd name="adj1" fmla="val 22989"/>
              <a:gd name="adj2" fmla="val 9087"/>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3032" name="テキスト ボックス 18"/>
          <p:cNvSpPr txBox="1"/>
          <p:nvPr/>
        </p:nvSpPr>
        <p:spPr>
          <a:xfrm>
            <a:off x="6224833" y="4277788"/>
            <a:ext cx="1052087" cy="923330"/>
          </a:xfrm>
          <a:prstGeom prst="rect">
            <a:avLst/>
          </a:prstGeom>
          <a:noFill/>
        </p:spPr>
        <p:txBody>
          <a:bodyPr wrap="square" rtlCol="0">
            <a:spAutoFit/>
          </a:bodyPr>
          <a:lstStyle/>
          <a:p>
            <a:pPr algn="ctr" fontAlgn="base">
              <a:spcBef>
                <a:spcPct val="0"/>
              </a:spcBef>
              <a:spcAft>
                <a:spcPct val="0"/>
              </a:spcAft>
            </a:pPr>
            <a:r>
              <a:rPr lang="ja-JP" altLang="en-US" b="1" dirty="0">
                <a:latin typeface="UD デジタル 教科書体 NK-R" panose="02020400000000000000" pitchFamily="18" charset="-128"/>
                <a:ea typeface="UD デジタル 教科書体 NK-R" panose="02020400000000000000" pitchFamily="18" charset="-128"/>
              </a:rPr>
              <a:t>全ての</a:t>
            </a:r>
            <a:endParaRPr lang="en-US" altLang="ja-JP" b="1" dirty="0">
              <a:latin typeface="UD デジタル 教科書体 NK-R" panose="02020400000000000000" pitchFamily="18" charset="-128"/>
              <a:ea typeface="UD デジタル 教科書体 NK-R" panose="02020400000000000000" pitchFamily="18" charset="-128"/>
            </a:endParaRPr>
          </a:p>
          <a:p>
            <a:pPr algn="ctr" fontAlgn="base">
              <a:spcBef>
                <a:spcPct val="0"/>
              </a:spcBef>
              <a:spcAft>
                <a:spcPct val="0"/>
              </a:spcAft>
            </a:pPr>
            <a:r>
              <a:rPr lang="ja-JP" altLang="en-US" b="1" dirty="0">
                <a:latin typeface="UD デジタル 教科書体 NK-R" panose="02020400000000000000" pitchFamily="18" charset="-128"/>
                <a:ea typeface="UD デジタル 教科書体 NK-R" panose="02020400000000000000" pitchFamily="18" charset="-128"/>
              </a:rPr>
              <a:t>児童生徒</a:t>
            </a:r>
          </a:p>
        </p:txBody>
      </p:sp>
      <p:sp>
        <p:nvSpPr>
          <p:cNvPr id="3033" name="テキスト ボックス 8"/>
          <p:cNvSpPr txBox="1">
            <a:spLocks noChangeArrowheads="1"/>
          </p:cNvSpPr>
          <p:nvPr/>
        </p:nvSpPr>
        <p:spPr>
          <a:xfrm>
            <a:off x="8048814" y="3164605"/>
            <a:ext cx="1089932" cy="323165"/>
          </a:xfrm>
          <a:prstGeom prst="rect">
            <a:avLst/>
          </a:prstGeom>
          <a:ln>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第２層支援</a:t>
            </a:r>
            <a:endParaRPr lang="en-US" altLang="ja-JP" sz="135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3034" name="テキスト ボックス 8"/>
          <p:cNvSpPr txBox="1">
            <a:spLocks noChangeArrowheads="1"/>
          </p:cNvSpPr>
          <p:nvPr/>
        </p:nvSpPr>
        <p:spPr>
          <a:xfrm>
            <a:off x="7779059" y="2080459"/>
            <a:ext cx="1278601" cy="323165"/>
          </a:xfrm>
          <a:prstGeom prst="rect">
            <a:avLst/>
          </a:prstGeom>
          <a:ln>
            <a:solidFill>
              <a:srgbClr val="FF99CC"/>
            </a:solidFill>
            <a:headEnd/>
            <a:tailEnd/>
          </a:ln>
        </p:spPr>
        <p:style>
          <a:lnRef idx="2">
            <a:schemeClr val="accent4"/>
          </a:lnRef>
          <a:fillRef idx="1">
            <a:schemeClr val="lt1"/>
          </a:fillRef>
          <a:effectRef idx="0">
            <a:schemeClr val="accent4"/>
          </a:effectRef>
          <a:fontRef idx="minor">
            <a:schemeClr val="dk1"/>
          </a:fontRef>
        </p:style>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第３層支援</a:t>
            </a:r>
            <a:endParaRPr lang="en-US" altLang="ja-JP"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3035" name="テキスト ボックス 23"/>
          <p:cNvSpPr txBox="1"/>
          <p:nvPr/>
        </p:nvSpPr>
        <p:spPr>
          <a:xfrm>
            <a:off x="5547737" y="5794369"/>
            <a:ext cx="3123893" cy="369332"/>
          </a:xfrm>
          <a:prstGeom prst="rect">
            <a:avLst/>
          </a:prstGeom>
          <a:noFill/>
        </p:spPr>
        <p:txBody>
          <a:bodyPr wrap="square" rtlCol="0">
            <a:spAutoFit/>
          </a:bodyPr>
          <a:lstStyle/>
          <a:p>
            <a:pPr algn="ctr"/>
            <a:r>
              <a:rPr lang="ja-JP" altLang="en-US" dirty="0">
                <a:latin typeface="UD デジタル 教科書体 NK-R" panose="02020400000000000000" pitchFamily="18" charset="-128"/>
                <a:ea typeface="UD デジタル 教科書体 NK-R" panose="02020400000000000000" pitchFamily="18" charset="-128"/>
              </a:rPr>
              <a:t>ＳＷＰＢＳの階層的支援モデル</a:t>
            </a:r>
          </a:p>
        </p:txBody>
      </p:sp>
      <p:grpSp>
        <p:nvGrpSpPr>
          <p:cNvPr id="3036" name="グループ化 28"/>
          <p:cNvGrpSpPr/>
          <p:nvPr/>
        </p:nvGrpSpPr>
        <p:grpSpPr>
          <a:xfrm>
            <a:off x="5620916" y="2509337"/>
            <a:ext cx="3356437" cy="3069689"/>
            <a:chOff x="6720569" y="2232332"/>
            <a:chExt cx="4474639" cy="3937249"/>
          </a:xfrm>
        </p:grpSpPr>
        <p:sp>
          <p:nvSpPr>
            <p:cNvPr id="3037" name="二等辺三角形 7"/>
            <p:cNvSpPr/>
            <p:nvPr/>
          </p:nvSpPr>
          <p:spPr>
            <a:xfrm>
              <a:off x="6720569" y="2232332"/>
              <a:ext cx="4474639" cy="3937249"/>
            </a:xfrm>
            <a:prstGeom prst="triangle">
              <a:avLst>
                <a:gd name="adj" fmla="val 51225"/>
              </a:avLst>
            </a:prstGeom>
            <a:gradFill flip="none" rotWithShape="1">
              <a:gsLst>
                <a:gs pos="4000">
                  <a:srgbClr val="FF3399"/>
                </a:gs>
                <a:gs pos="41000">
                  <a:srgbClr val="FFFF00"/>
                </a:gs>
                <a:gs pos="71000">
                  <a:srgbClr val="00FF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350">
                <a:solidFill>
                  <a:prstClr val="white"/>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cxnSp>
          <p:nvCxnSpPr>
            <p:cNvPr id="3038" name="直線コネクタ 25"/>
            <p:cNvCxnSpPr>
              <a:cxnSpLocks/>
            </p:cNvCxnSpPr>
            <p:nvPr/>
          </p:nvCxnSpPr>
          <p:spPr>
            <a:xfrm>
              <a:off x="8159445" y="3668954"/>
              <a:ext cx="1655887" cy="0"/>
            </a:xfrm>
            <a:prstGeom prst="line">
              <a:avLst/>
            </a:prstGeom>
          </p:spPr>
          <p:style>
            <a:lnRef idx="1">
              <a:schemeClr val="dk1"/>
            </a:lnRef>
            <a:fillRef idx="0">
              <a:schemeClr val="dk1"/>
            </a:fillRef>
            <a:effectRef idx="0">
              <a:schemeClr val="dk1"/>
            </a:effectRef>
            <a:fontRef idx="minor">
              <a:schemeClr val="tx1"/>
            </a:fontRef>
          </p:style>
        </p:cxnSp>
      </p:grpSp>
      <p:cxnSp>
        <p:nvCxnSpPr>
          <p:cNvPr id="3039" name="直線コネクタ 29"/>
          <p:cNvCxnSpPr>
            <a:cxnSpLocks/>
          </p:cNvCxnSpPr>
          <p:nvPr/>
        </p:nvCxnSpPr>
        <p:spPr>
          <a:xfrm>
            <a:off x="7015276" y="3169263"/>
            <a:ext cx="654723" cy="0"/>
          </a:xfrm>
          <a:prstGeom prst="line">
            <a:avLst/>
          </a:prstGeom>
        </p:spPr>
        <p:style>
          <a:lnRef idx="1">
            <a:schemeClr val="dk1"/>
          </a:lnRef>
          <a:fillRef idx="0">
            <a:schemeClr val="dk1"/>
          </a:fillRef>
          <a:effectRef idx="0">
            <a:schemeClr val="dk1"/>
          </a:effectRef>
          <a:fontRef idx="minor">
            <a:schemeClr val="tx1"/>
          </a:fontRef>
        </p:style>
      </p:cxnSp>
      <p:sp>
        <p:nvSpPr>
          <p:cNvPr id="3041" name="テキスト ボックス 33"/>
          <p:cNvSpPr txBox="1"/>
          <p:nvPr/>
        </p:nvSpPr>
        <p:spPr>
          <a:xfrm>
            <a:off x="6580827" y="4420576"/>
            <a:ext cx="1631742" cy="707886"/>
          </a:xfrm>
          <a:prstGeom prst="rect">
            <a:avLst/>
          </a:prstGeom>
          <a:noFill/>
        </p:spPr>
        <p:txBody>
          <a:bodyPr wrap="square" rtlCol="0">
            <a:spAutoFit/>
          </a:bodyPr>
          <a:lstStyle/>
          <a:p>
            <a:pPr algn="ctr"/>
            <a:r>
              <a:rPr lang="ja-JP" altLang="en-US" sz="2000" b="1" dirty="0">
                <a:latin typeface="UD デジタル 教科書体 NK-R" panose="02020400000000000000" pitchFamily="18" charset="-128"/>
                <a:ea typeface="UD デジタル 教科書体 NK-R" panose="02020400000000000000" pitchFamily="18" charset="-128"/>
              </a:rPr>
              <a:t>全ての</a:t>
            </a:r>
            <a:endParaRPr lang="en-US" altLang="ja-JP" sz="2000" b="1" dirty="0">
              <a:latin typeface="UD デジタル 教科書体 NK-R" panose="02020400000000000000" pitchFamily="18" charset="-128"/>
              <a:ea typeface="UD デジタル 教科書体 NK-R" panose="02020400000000000000" pitchFamily="18" charset="-128"/>
            </a:endParaRPr>
          </a:p>
          <a:p>
            <a:pPr algn="ctr"/>
            <a:r>
              <a:rPr lang="ja-JP" altLang="en-US" sz="2000" b="1" dirty="0">
                <a:latin typeface="UD デジタル 教科書体 NK-R" panose="02020400000000000000" pitchFamily="18" charset="-128"/>
                <a:ea typeface="UD デジタル 教科書体 NK-R" panose="02020400000000000000" pitchFamily="18" charset="-128"/>
              </a:rPr>
              <a:t>児童生徒</a:t>
            </a:r>
          </a:p>
        </p:txBody>
      </p:sp>
      <p:sp>
        <p:nvSpPr>
          <p:cNvPr id="22" name="正方形/長方形 21">
            <a:extLst>
              <a:ext uri="{FF2B5EF4-FFF2-40B4-BE49-F238E27FC236}">
                <a16:creationId xmlns:a16="http://schemas.microsoft.com/office/drawing/2014/main" id="{72485150-CB21-449B-ADD6-C4D247764D7C}"/>
              </a:ext>
            </a:extLst>
          </p:cNvPr>
          <p:cNvSpPr/>
          <p:nvPr/>
        </p:nvSpPr>
        <p:spPr>
          <a:xfrm>
            <a:off x="0" y="-6816"/>
            <a:ext cx="9180512"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生徒指導とＳＷＰＢＳ</a:t>
            </a:r>
          </a:p>
        </p:txBody>
      </p:sp>
    </p:spTree>
    <p:extLst>
      <p:ext uri="{BB962C8B-B14F-4D97-AF65-F5344CB8AC3E}">
        <p14:creationId xmlns:p14="http://schemas.microsoft.com/office/powerpoint/2010/main" val="2359403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9EC8267-DD3E-4A73-BD89-1C1AFC9E64A0}"/>
              </a:ext>
            </a:extLst>
          </p:cNvPr>
          <p:cNvSpPr/>
          <p:nvPr/>
        </p:nvSpPr>
        <p:spPr>
          <a:xfrm>
            <a:off x="0" y="-3215"/>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ポジティブ行動支援とは・・・</a:t>
            </a:r>
          </a:p>
        </p:txBody>
      </p:sp>
      <p:sp>
        <p:nvSpPr>
          <p:cNvPr id="2" name="正方形/長方形 1">
            <a:extLst>
              <a:ext uri="{FF2B5EF4-FFF2-40B4-BE49-F238E27FC236}">
                <a16:creationId xmlns:a16="http://schemas.microsoft.com/office/drawing/2014/main" id="{91DBF16C-9465-4632-BCAA-B3AF2A4604B8}"/>
              </a:ext>
            </a:extLst>
          </p:cNvPr>
          <p:cNvSpPr/>
          <p:nvPr/>
        </p:nvSpPr>
        <p:spPr>
          <a:xfrm>
            <a:off x="323528" y="1257945"/>
            <a:ext cx="9001000" cy="1200329"/>
          </a:xfrm>
          <a:prstGeom prst="rect">
            <a:avLst/>
          </a:prstGeom>
        </p:spPr>
        <p:txBody>
          <a:bodyPr wrap="square">
            <a:spAutoFit/>
          </a:bodyPr>
          <a:lstStyle/>
          <a:p>
            <a:r>
              <a:rPr lang="ja-JP" altLang="en-US" sz="3600" dirty="0">
                <a:solidFill>
                  <a:srgbClr val="0070C0"/>
                </a:solidFill>
                <a:latin typeface="UD デジタル 教科書体 NK-R" panose="02020400000000000000" pitchFamily="18" charset="-128"/>
                <a:ea typeface="UD デジタル 教科書体 NK-R" panose="02020400000000000000" pitchFamily="18" charset="-128"/>
              </a:rPr>
              <a:t>「ポジティブな行動を」「ポジティブな方法で」支援するための枠組み</a:t>
            </a:r>
          </a:p>
        </p:txBody>
      </p:sp>
      <p:sp>
        <p:nvSpPr>
          <p:cNvPr id="5" name="コンテンツ プレースホルダー 6">
            <a:extLst>
              <a:ext uri="{FF2B5EF4-FFF2-40B4-BE49-F238E27FC236}">
                <a16:creationId xmlns:a16="http://schemas.microsoft.com/office/drawing/2014/main" id="{8FD2B4B3-71A8-43C7-9819-B3487948EC1C}"/>
              </a:ext>
            </a:extLst>
          </p:cNvPr>
          <p:cNvSpPr txBox="1">
            <a:spLocks/>
          </p:cNvSpPr>
          <p:nvPr/>
        </p:nvSpPr>
        <p:spPr>
          <a:xfrm>
            <a:off x="311728" y="2687986"/>
            <a:ext cx="10802416" cy="4032447"/>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望ましい行動に注目</a:t>
            </a:r>
            <a:r>
              <a:rPr lang="ja-JP" altLang="en-US" sz="3600" dirty="0">
                <a:latin typeface="UD デジタル 教科書体 NK-R" panose="02020400000000000000" pitchFamily="18" charset="-128"/>
                <a:ea typeface="UD デジタル 教科書体 NK-R" panose="02020400000000000000" pitchFamily="18" charset="-128"/>
              </a:rPr>
              <a:t>し、その</a:t>
            </a: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行動を増やす</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3600" dirty="0">
                <a:latin typeface="UD デジタル 教科書体 NK-R" panose="02020400000000000000" pitchFamily="18" charset="-128"/>
                <a:ea typeface="UD デジタル 教科書体 NK-R" panose="02020400000000000000" pitchFamily="18" charset="-128"/>
              </a:rPr>
              <a:t>児童生徒の</a:t>
            </a: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成功と達成を重視</a:t>
            </a:r>
            <a:endParaRPr lang="en-US" altLang="ja-JP" sz="3600" dirty="0">
              <a:solidFill>
                <a:srgbClr val="FF0000"/>
              </a:solidFill>
              <a:latin typeface="UD デジタル 教科書体 NK-R" panose="02020400000000000000" pitchFamily="18" charset="-128"/>
              <a:ea typeface="UD デジタル 教科書体 NK-R" panose="02020400000000000000" pitchFamily="18" charset="-128"/>
            </a:endParaRPr>
          </a:p>
          <a:p>
            <a:pPr lvl="1">
              <a:buClr>
                <a:schemeClr val="tx1"/>
              </a:buClr>
              <a:buFont typeface="Wingdings" panose="05000000000000000000" pitchFamily="2" charset="2"/>
              <a:buChar char="ü"/>
            </a:pPr>
            <a:r>
              <a:rPr lang="ja-JP" altLang="en-US" sz="3200" dirty="0">
                <a:solidFill>
                  <a:srgbClr val="FF0000"/>
                </a:solidFill>
                <a:latin typeface="UD デジタル 教科書体 NK-R" panose="02020400000000000000" pitchFamily="18" charset="-128"/>
                <a:ea typeface="UD デジタル 教科書体 NK-R" panose="02020400000000000000" pitchFamily="18" charset="-128"/>
              </a:rPr>
              <a:t>成功体験</a:t>
            </a:r>
            <a:r>
              <a:rPr lang="ja-JP" altLang="en-US" sz="3200" dirty="0">
                <a:latin typeface="UD デジタル 教科書体 NK-R" panose="02020400000000000000" pitchFamily="18" charset="-128"/>
                <a:ea typeface="UD デジタル 教科書体 NK-R" panose="02020400000000000000" pitchFamily="18" charset="-128"/>
              </a:rPr>
              <a:t>を支える</a:t>
            </a:r>
            <a:endParaRPr lang="en-US" altLang="ja-JP" sz="2400" dirty="0">
              <a:latin typeface="UD デジタル 教科書体 NK-R" panose="02020400000000000000" pitchFamily="18" charset="-128"/>
              <a:ea typeface="UD デジタル 教科書体 NK-R" panose="02020400000000000000" pitchFamily="18" charset="-128"/>
            </a:endParaRPr>
          </a:p>
          <a:p>
            <a:pPr>
              <a:buClr>
                <a:schemeClr val="tx1"/>
              </a:buClr>
            </a:pP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予防的な対応</a:t>
            </a:r>
            <a:endParaRPr lang="en-US" altLang="ja-JP" sz="3600" dirty="0">
              <a:solidFill>
                <a:srgbClr val="FF0000"/>
              </a:solidFill>
              <a:latin typeface="UD デジタル 教科書体 NK-R" panose="02020400000000000000" pitchFamily="18" charset="-128"/>
              <a:ea typeface="UD デジタル 教科書体 NK-R" panose="02020400000000000000" pitchFamily="18" charset="-128"/>
            </a:endParaRPr>
          </a:p>
          <a:p>
            <a:pPr lvl="1">
              <a:buFont typeface="Wingdings" panose="05000000000000000000" pitchFamily="2" charset="2"/>
              <a:buChar char="ü"/>
            </a:pPr>
            <a:r>
              <a:rPr lang="ja-JP" altLang="en-US" sz="3200" dirty="0">
                <a:latin typeface="UD デジタル 教科書体 NK-R" panose="02020400000000000000" pitchFamily="18" charset="-128"/>
                <a:ea typeface="UD デジタル 教科書体 NK-R" panose="02020400000000000000" pitchFamily="18" charset="-128"/>
              </a:rPr>
              <a:t>予防的：　</a:t>
            </a:r>
            <a:r>
              <a:rPr lang="ja-JP" altLang="en-US" sz="3200" dirty="0">
                <a:solidFill>
                  <a:srgbClr val="FF0000"/>
                </a:solidFill>
                <a:latin typeface="UD デジタル 教科書体 NK-R" panose="02020400000000000000" pitchFamily="18" charset="-128"/>
                <a:ea typeface="UD デジタル 教科書体 NK-R" panose="02020400000000000000" pitchFamily="18" charset="-128"/>
              </a:rPr>
              <a:t>困った行動が起こる前</a:t>
            </a:r>
            <a:r>
              <a:rPr lang="ja-JP" altLang="en-US" sz="3200" dirty="0">
                <a:latin typeface="UD デジタル 教科書体 NK-R" panose="02020400000000000000" pitchFamily="18" charset="-128"/>
                <a:ea typeface="UD デジタル 教科書体 NK-R" panose="02020400000000000000" pitchFamily="18" charset="-128"/>
              </a:rPr>
              <a:t>の対応</a:t>
            </a:r>
            <a:endParaRPr lang="en-US" altLang="ja-JP" sz="3200" dirty="0">
              <a:latin typeface="UD デジタル 教科書体 NK-R" panose="02020400000000000000" pitchFamily="18" charset="-128"/>
              <a:ea typeface="UD デジタル 教科書体 NK-R" panose="02020400000000000000" pitchFamily="18" charset="-128"/>
            </a:endParaRPr>
          </a:p>
          <a:p>
            <a:pPr lvl="1">
              <a:buFont typeface="Wingdings" panose="05000000000000000000" pitchFamily="2" charset="2"/>
              <a:buChar char="ü"/>
            </a:pPr>
            <a:r>
              <a:rPr lang="ja-JP" altLang="en-US" sz="3200" dirty="0">
                <a:latin typeface="UD デジタル 教科書体 NK-R" panose="02020400000000000000" pitchFamily="18" charset="-128"/>
                <a:ea typeface="UD デジタル 教科書体 NK-R" panose="02020400000000000000" pitchFamily="18" charset="-128"/>
              </a:rPr>
              <a:t>事後的：　困った行動が起こってからの対応</a:t>
            </a:r>
            <a:endParaRPr lang="en-US" altLang="ja-JP" sz="3200"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3E271540-3A03-4335-9F4A-9E9D632BDCB5}"/>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19</a:t>
            </a:fld>
            <a:endParaRPr lang="ja-JP" altLang="en-US">
              <a:solidFill>
                <a:prstClr val="black">
                  <a:tint val="75000"/>
                </a:prstClr>
              </a:solidFill>
            </a:endParaRPr>
          </a:p>
        </p:txBody>
      </p:sp>
    </p:spTree>
    <p:extLst>
      <p:ext uri="{BB962C8B-B14F-4D97-AF65-F5344CB8AC3E}">
        <p14:creationId xmlns:p14="http://schemas.microsoft.com/office/powerpoint/2010/main" val="2852099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96136" y="6277326"/>
            <a:ext cx="2556792" cy="523180"/>
          </a:xfrm>
          <a:prstGeom prst="rect">
            <a:avLst/>
          </a:prstGeom>
          <a:noFill/>
        </p:spPr>
        <p:txBody>
          <a:bodyPr wrap="square" lIns="91396" tIns="45700" rIns="91396" bIns="45700" rtlCol="0">
            <a:spAutoFit/>
          </a:bodyPr>
          <a:lstStyle/>
          <a:p>
            <a:pPr defTabSz="913960"/>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徳島県立総合教育センター</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defTabSz="913960"/>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特別支援・相談課　提供資料</a:t>
            </a:r>
            <a:endParaRPr lang="en-US" altLang="ja-JP" sz="7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p:cNvSpPr txBox="1"/>
          <p:nvPr/>
        </p:nvSpPr>
        <p:spPr>
          <a:xfrm>
            <a:off x="143662" y="2139576"/>
            <a:ext cx="9040338" cy="1569660"/>
          </a:xfrm>
          <a:prstGeom prst="rect">
            <a:avLst/>
          </a:prstGeom>
          <a:noFill/>
        </p:spPr>
        <p:txBody>
          <a:bodyPr wrap="square" rtlCol="0">
            <a:spAutoFit/>
          </a:bodyPr>
          <a:lstStyle/>
          <a:p>
            <a:r>
              <a:rPr lang="ja-JP" altLang="en-US" sz="4800" b="1" dirty="0">
                <a:latin typeface="UD デジタル 教科書体 NK-R" panose="02020400000000000000" pitchFamily="18" charset="-128"/>
                <a:ea typeface="UD デジタル 教科書体 NK-R" panose="02020400000000000000" pitchFamily="18" charset="-128"/>
              </a:rPr>
              <a:t>「小学校における　　</a:t>
            </a:r>
            <a:endParaRPr lang="en-US" altLang="ja-JP" sz="4800" b="1" dirty="0">
              <a:latin typeface="UD デジタル 教科書体 NK-R" panose="02020400000000000000" pitchFamily="18" charset="-128"/>
              <a:ea typeface="UD デジタル 教科書体 NK-R" panose="02020400000000000000" pitchFamily="18" charset="-128"/>
            </a:endParaRPr>
          </a:p>
          <a:p>
            <a:r>
              <a:rPr lang="ja-JP" altLang="en-US" sz="4800" b="1" dirty="0">
                <a:latin typeface="UD デジタル 教科書体 NK-R" panose="02020400000000000000" pitchFamily="18" charset="-128"/>
                <a:ea typeface="UD デジタル 教科書体 NK-R" panose="02020400000000000000" pitchFamily="18" charset="-128"/>
              </a:rPr>
              <a:t>　　　　ポジティブ行動支援（ＰＢＳ）」</a:t>
            </a:r>
            <a:endParaRPr lang="en-US" altLang="ja-JP" sz="4800" b="1"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1097DEA5-59E7-981F-217E-2ADE296DA2A6}"/>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2</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7E629752-E9C5-DF92-E5A1-9102E010D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74" y="4804647"/>
            <a:ext cx="2094899" cy="1916832"/>
          </a:xfrm>
          <a:prstGeom prst="rect">
            <a:avLst/>
          </a:prstGeom>
        </p:spPr>
      </p:pic>
      <p:sp>
        <p:nvSpPr>
          <p:cNvPr id="9" name="正方形/長方形 8">
            <a:extLst>
              <a:ext uri="{FF2B5EF4-FFF2-40B4-BE49-F238E27FC236}">
                <a16:creationId xmlns:a16="http://schemas.microsoft.com/office/drawing/2014/main" id="{1D3BDE7E-CEA6-40B0-9A6F-BE334980816C}"/>
              </a:ext>
            </a:extLst>
          </p:cNvPr>
          <p:cNvSpPr/>
          <p:nvPr/>
        </p:nvSpPr>
        <p:spPr>
          <a:xfrm>
            <a:off x="0" y="1"/>
            <a:ext cx="9144000" cy="11229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○○小学校校内研修会</a:t>
            </a:r>
          </a:p>
        </p:txBody>
      </p:sp>
      <p:pic>
        <p:nvPicPr>
          <p:cNvPr id="8" name="図 7">
            <a:extLst>
              <a:ext uri="{FF2B5EF4-FFF2-40B4-BE49-F238E27FC236}">
                <a16:creationId xmlns:a16="http://schemas.microsoft.com/office/drawing/2014/main" id="{9F943C09-D90D-41C8-BA87-A561BD5F9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955" y="172820"/>
            <a:ext cx="921669" cy="857758"/>
          </a:xfrm>
          <a:prstGeom prst="rect">
            <a:avLst/>
          </a:prstGeom>
        </p:spPr>
      </p:pic>
      <p:sp>
        <p:nvSpPr>
          <p:cNvPr id="10" name="テキスト ボックス 9">
            <a:extLst>
              <a:ext uri="{FF2B5EF4-FFF2-40B4-BE49-F238E27FC236}">
                <a16:creationId xmlns:a16="http://schemas.microsoft.com/office/drawing/2014/main" id="{53A0D3AE-0997-4585-9975-8C9FCCB241F3}"/>
              </a:ext>
            </a:extLst>
          </p:cNvPr>
          <p:cNvSpPr txBox="1"/>
          <p:nvPr/>
        </p:nvSpPr>
        <p:spPr>
          <a:xfrm>
            <a:off x="1488580" y="3850540"/>
            <a:ext cx="7515246" cy="954107"/>
          </a:xfrm>
          <a:prstGeom prst="rect">
            <a:avLst/>
          </a:prstGeom>
          <a:noFill/>
        </p:spPr>
        <p:txBody>
          <a:bodyPr wrap="square">
            <a:spAutoFit/>
          </a:bodyPr>
          <a:lstStyle/>
          <a:p>
            <a:pPr lvl="0">
              <a:defRPr/>
            </a:pPr>
            <a:r>
              <a:rPr kumimoji="1" lang="ja-JP" altLang="en-US" sz="28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ＰＢＳ</a:t>
            </a:r>
            <a:r>
              <a:rPr kumimoji="1" lang="ja-JP" altLang="en-US" sz="28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lang="en-US" altLang="ja-JP" sz="2800" dirty="0">
                <a:latin typeface="UD デジタル 教科書体 NK-R" panose="02020400000000000000" pitchFamily="18" charset="-128"/>
                <a:ea typeface="UD デジタル 教科書体 NK-R" panose="02020400000000000000" pitchFamily="18" charset="-128"/>
              </a:rPr>
              <a:t> ※</a:t>
            </a:r>
            <a:r>
              <a:rPr lang="ja-JP" altLang="en-US" sz="2800" dirty="0">
                <a:latin typeface="UD デジタル 教科書体 NK-R" panose="02020400000000000000" pitchFamily="18" charset="-128"/>
                <a:ea typeface="UD デジタル 教科書体 NK-R" panose="02020400000000000000" pitchFamily="18" charset="-128"/>
              </a:rPr>
              <a:t>ＰＢＳ：</a:t>
            </a:r>
            <a:r>
              <a:rPr lang="en-US" altLang="ja-JP" sz="2800" u="sng" dirty="0">
                <a:solidFill>
                  <a:srgbClr val="FF0000"/>
                </a:solidFill>
                <a:latin typeface="UD デジタル 教科書体 NK-R" panose="02020400000000000000" pitchFamily="18" charset="-128"/>
                <a:ea typeface="UD デジタル 教科書体 NK-R" panose="02020400000000000000" pitchFamily="18" charset="-128"/>
              </a:rPr>
              <a:t>P</a:t>
            </a:r>
            <a:r>
              <a:rPr lang="en-US" altLang="ja-JP" sz="2800" dirty="0">
                <a:latin typeface="UD デジタル 教科書体 NK-R" panose="02020400000000000000" pitchFamily="18" charset="-128"/>
                <a:ea typeface="UD デジタル 教科書体 NK-R" panose="02020400000000000000" pitchFamily="18" charset="-128"/>
              </a:rPr>
              <a:t>ositive </a:t>
            </a:r>
            <a:r>
              <a:rPr lang="en-US" altLang="ja-JP" sz="2800" u="sng" dirty="0">
                <a:solidFill>
                  <a:srgbClr val="FF0000"/>
                </a:solidFill>
                <a:latin typeface="UD デジタル 教科書体 NK-R" panose="02020400000000000000" pitchFamily="18" charset="-128"/>
                <a:ea typeface="UD デジタル 教科書体 NK-R" panose="02020400000000000000" pitchFamily="18" charset="-128"/>
              </a:rPr>
              <a:t>B</a:t>
            </a:r>
            <a:r>
              <a:rPr lang="en-US" altLang="ja-JP" sz="2800" dirty="0">
                <a:latin typeface="UD デジタル 教科書体 NK-R" panose="02020400000000000000" pitchFamily="18" charset="-128"/>
                <a:ea typeface="UD デジタル 教科書体 NK-R" panose="02020400000000000000" pitchFamily="18" charset="-128"/>
              </a:rPr>
              <a:t>ehavior </a:t>
            </a:r>
            <a:r>
              <a:rPr lang="en-US" altLang="ja-JP" sz="2800" u="sng" dirty="0">
                <a:solidFill>
                  <a:srgbClr val="FF0000"/>
                </a:solidFill>
                <a:latin typeface="UD デジタル 教科書体 NK-R" panose="02020400000000000000" pitchFamily="18" charset="-128"/>
                <a:ea typeface="UD デジタル 教科書体 NK-R" panose="02020400000000000000" pitchFamily="18" charset="-128"/>
              </a:rPr>
              <a:t>S</a:t>
            </a:r>
            <a:r>
              <a:rPr lang="en-US" altLang="ja-JP" sz="2800" dirty="0">
                <a:latin typeface="UD デジタル 教科書体 NK-R" panose="02020400000000000000" pitchFamily="18" charset="-128"/>
                <a:ea typeface="UD デジタル 教科書体 NK-R" panose="02020400000000000000" pitchFamily="18" charset="-128"/>
              </a:rPr>
              <a:t>upport </a:t>
            </a:r>
            <a:r>
              <a:rPr lang="ja-JP" altLang="en-US" sz="2800" dirty="0">
                <a:latin typeface="UD デジタル 教科書体 NK-R" panose="02020400000000000000" pitchFamily="18" charset="-128"/>
                <a:ea typeface="UD デジタル 教科書体 NK-R" panose="02020400000000000000" pitchFamily="18" charset="-128"/>
              </a:rPr>
              <a:t>）</a:t>
            </a:r>
            <a:r>
              <a:rPr kumimoji="1" lang="ja-JP" altLang="en-US" sz="28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＝「ポジティブ行動支援」の略語</a:t>
            </a:r>
          </a:p>
        </p:txBody>
      </p:sp>
    </p:spTree>
    <p:extLst>
      <p:ext uri="{BB962C8B-B14F-4D97-AF65-F5344CB8AC3E}">
        <p14:creationId xmlns:p14="http://schemas.microsoft.com/office/powerpoint/2010/main" val="2207922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92136E-58CD-42A4-ACF3-E962DD9B4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06350"/>
            <a:ext cx="3190692" cy="3933056"/>
          </a:xfrm>
          <a:prstGeom prst="rect">
            <a:avLst/>
          </a:prstGeom>
        </p:spPr>
      </p:pic>
      <p:pic>
        <p:nvPicPr>
          <p:cNvPr id="6" name="図 5">
            <a:extLst>
              <a:ext uri="{FF2B5EF4-FFF2-40B4-BE49-F238E27FC236}">
                <a16:creationId xmlns:a16="http://schemas.microsoft.com/office/drawing/2014/main" id="{F991273F-03B3-4B2A-B46F-810065FE9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606350"/>
            <a:ext cx="3190692" cy="3933056"/>
          </a:xfrm>
          <a:prstGeom prst="rect">
            <a:avLst/>
          </a:prstGeom>
        </p:spPr>
      </p:pic>
      <p:sp>
        <p:nvSpPr>
          <p:cNvPr id="7" name="テキスト ボックス 6">
            <a:extLst>
              <a:ext uri="{FF2B5EF4-FFF2-40B4-BE49-F238E27FC236}">
                <a16:creationId xmlns:a16="http://schemas.microsoft.com/office/drawing/2014/main" id="{EA4598D2-B78F-4DD7-A905-D8A1D4D2ADA1}"/>
              </a:ext>
            </a:extLst>
          </p:cNvPr>
          <p:cNvSpPr txBox="1"/>
          <p:nvPr/>
        </p:nvSpPr>
        <p:spPr>
          <a:xfrm>
            <a:off x="0" y="-9624"/>
            <a:ext cx="9144000" cy="1446550"/>
          </a:xfrm>
          <a:prstGeom prst="rect">
            <a:avLst/>
          </a:prstGeom>
          <a:solidFill>
            <a:srgbClr val="002060"/>
          </a:solidFill>
        </p:spPr>
        <p:txBody>
          <a:bodyPr wrap="square" rtlCol="0">
            <a:spAutoFit/>
          </a:bodyPr>
          <a:lstStyle/>
          <a:p>
            <a:r>
              <a:rPr kumimoji="1" lang="ja-JP" altLang="en-US" sz="4400" b="1" dirty="0">
                <a:solidFill>
                  <a:schemeClr val="bg1"/>
                </a:solidFill>
                <a:latin typeface="UD デジタル 教科書体 NK-R" panose="02020400000000000000" pitchFamily="18" charset="-128"/>
                <a:ea typeface="UD デジタル 教科書体 NK-R" panose="02020400000000000000" pitchFamily="18" charset="-128"/>
              </a:rPr>
              <a:t>ポジティブ行動支援って</a:t>
            </a:r>
            <a:endParaRPr kumimoji="1" lang="en-US" altLang="ja-JP" sz="4400" b="1"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4400" b="1" dirty="0">
                <a:solidFill>
                  <a:schemeClr val="bg1"/>
                </a:solidFill>
                <a:latin typeface="UD デジタル 教科書体 NK-R" panose="02020400000000000000" pitchFamily="18" charset="-128"/>
                <a:ea typeface="UD デジタル 教科書体 NK-R" panose="02020400000000000000" pitchFamily="18" charset="-128"/>
              </a:rPr>
              <a:t>　　　　　　　　　　そんなに効果があるの？</a:t>
            </a:r>
          </a:p>
        </p:txBody>
      </p:sp>
      <p:sp>
        <p:nvSpPr>
          <p:cNvPr id="8" name="スライド番号プレースホルダー 1">
            <a:extLst>
              <a:ext uri="{FF2B5EF4-FFF2-40B4-BE49-F238E27FC236}">
                <a16:creationId xmlns:a16="http://schemas.microsoft.com/office/drawing/2014/main" id="{F48FD062-6002-47A5-ACE0-C367726230A0}"/>
              </a:ext>
            </a:extLst>
          </p:cNvPr>
          <p:cNvSpPr>
            <a:spLocks noGrp="1"/>
          </p:cNvSpPr>
          <p:nvPr>
            <p:ph type="sldNum" sz="quarter" idx="12"/>
          </p:nvPr>
        </p:nvSpPr>
        <p:spPr>
          <a:xfrm>
            <a:off x="6553200" y="6356350"/>
            <a:ext cx="2133600" cy="365125"/>
          </a:xfrm>
        </p:spPr>
        <p:txBody>
          <a:bodyPr/>
          <a:lstStyle/>
          <a:p>
            <a:fld id="{D2D8002D-B5B0-4BAC-B1F6-782DDCCE6D9C}" type="slidenum">
              <a:rPr lang="ja-JP" altLang="en-US" smtClean="0">
                <a:solidFill>
                  <a:prstClr val="black">
                    <a:tint val="75000"/>
                  </a:prstClr>
                </a:solidFill>
              </a:rPr>
              <a:pPr/>
              <a:t>20</a:t>
            </a:fld>
            <a:endParaRPr lang="ja-JP" altLang="en-US" dirty="0">
              <a:solidFill>
                <a:prstClr val="black">
                  <a:tint val="75000"/>
                </a:prstClr>
              </a:solidFill>
            </a:endParaRPr>
          </a:p>
        </p:txBody>
      </p:sp>
    </p:spTree>
    <p:extLst>
      <p:ext uri="{BB962C8B-B14F-4D97-AF65-F5344CB8AC3E}">
        <p14:creationId xmlns:p14="http://schemas.microsoft.com/office/powerpoint/2010/main" val="388980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C456AB87-E45B-4DD6-886A-EF8F76D53074}"/>
              </a:ext>
            </a:extLst>
          </p:cNvPr>
          <p:cNvSpPr txBox="1">
            <a:spLocks/>
          </p:cNvSpPr>
          <p:nvPr/>
        </p:nvSpPr>
        <p:spPr>
          <a:xfrm>
            <a:off x="1325422" y="5048327"/>
            <a:ext cx="6515972" cy="756937"/>
          </a:xfrm>
          <a:prstGeom prst="rect">
            <a:avLst/>
          </a:prstGeom>
          <a:solidFill>
            <a:schemeClr val="accent2">
              <a:lumMod val="40000"/>
              <a:lumOff val="60000"/>
            </a:schemeClr>
          </a:solidFill>
          <a:ln>
            <a:solidFill>
              <a:schemeClr val="tx1"/>
            </a:solidFill>
          </a:ln>
        </p:spPr>
        <p:txBody>
          <a:bodyPr anchor="ctr">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r>
              <a:rPr lang="ja-JP" altLang="en-US" sz="4000" dirty="0">
                <a:latin typeface="UD デジタル 教科書体 NK-R" panose="02020400000000000000" pitchFamily="18" charset="-128"/>
                <a:ea typeface="UD デジタル 教科書体 NK-R" panose="02020400000000000000" pitchFamily="18" charset="-128"/>
              </a:rPr>
              <a:t> 学級経営（仲間づくり）</a:t>
            </a:r>
          </a:p>
        </p:txBody>
      </p:sp>
      <p:sp>
        <p:nvSpPr>
          <p:cNvPr id="4" name="コンテンツ プレースホルダー 2">
            <a:extLst>
              <a:ext uri="{FF2B5EF4-FFF2-40B4-BE49-F238E27FC236}">
                <a16:creationId xmlns:a16="http://schemas.microsoft.com/office/drawing/2014/main" id="{273B2DFD-A215-4148-B1A8-9838F8651ABA}"/>
              </a:ext>
            </a:extLst>
          </p:cNvPr>
          <p:cNvSpPr txBox="1">
            <a:spLocks/>
          </p:cNvSpPr>
          <p:nvPr/>
        </p:nvSpPr>
        <p:spPr>
          <a:xfrm>
            <a:off x="176830" y="1101522"/>
            <a:ext cx="8790340" cy="3380355"/>
          </a:xfrm>
          <a:prstGeom prst="rect">
            <a:avLst/>
          </a:prstGeom>
          <a:ln>
            <a:solidFill>
              <a:schemeClr val="tx1"/>
            </a:solidFill>
          </a:ln>
          <a:effectLst/>
        </p:spPr>
        <p:txBody>
          <a:bodyPr/>
          <a:lst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800" dirty="0">
                <a:latin typeface="UD デジタル 教科書体 NK-R" panose="02020400000000000000" pitchFamily="18" charset="-128"/>
                <a:ea typeface="UD デジタル 教科書体 NK-R" panose="02020400000000000000" pitchFamily="18" charset="-128"/>
              </a:rPr>
              <a:t>目指す学級像</a:t>
            </a:r>
            <a:endParaRPr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latin typeface="UD デジタル 教科書体 NK-R" panose="02020400000000000000" pitchFamily="18" charset="-128"/>
                <a:ea typeface="UD デジタル 教科書体 NK-R" panose="02020400000000000000" pitchFamily="18" charset="-128"/>
              </a:rPr>
              <a:t>みんなが楽しいと思える学級</a:t>
            </a:r>
            <a:endParaRPr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latin typeface="UD デジタル 教科書体 NK-R" panose="02020400000000000000" pitchFamily="18" charset="-128"/>
                <a:ea typeface="UD デジタル 教科書体 NK-R" panose="02020400000000000000" pitchFamily="18" charset="-128"/>
              </a:rPr>
              <a:t>みんなが育っていく学級</a:t>
            </a:r>
            <a:endParaRPr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latin typeface="UD デジタル 教科書体 NK-R" panose="02020400000000000000" pitchFamily="18" charset="-128"/>
                <a:ea typeface="UD デジタル 教科書体 NK-R" panose="02020400000000000000" pitchFamily="18" charset="-128"/>
              </a:rPr>
              <a:t>心温まるやさしい学級</a:t>
            </a:r>
            <a:endParaRPr lang="en-US" altLang="ja-JP" sz="2800" dirty="0">
              <a:latin typeface="UD デジタル 教科書体 NK-R" panose="02020400000000000000" pitchFamily="18" charset="-128"/>
              <a:ea typeface="UD デジタル 教科書体 NK-R" panose="02020400000000000000" pitchFamily="18" charset="-128"/>
            </a:endParaRPr>
          </a:p>
          <a:p>
            <a:pPr marL="0" indent="0">
              <a:buFont typeface="Arial" pitchFamily="34" charset="0"/>
              <a:buNone/>
            </a:pPr>
            <a:r>
              <a:rPr lang="ja-JP" altLang="en-US" sz="2800" dirty="0">
                <a:latin typeface="UD デジタル 教科書体 NK-R" panose="02020400000000000000" pitchFamily="18" charset="-128"/>
                <a:ea typeface="UD デジタル 教科書体 NK-R" panose="02020400000000000000" pitchFamily="18" charset="-128"/>
              </a:rPr>
              <a:t>目指す児童像</a:t>
            </a:r>
            <a:endParaRPr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latin typeface="UD デジタル 教科書体 NK-R" panose="02020400000000000000" pitchFamily="18" charset="-128"/>
                <a:ea typeface="UD デジタル 教科書体 NK-R" panose="02020400000000000000" pitchFamily="18" charset="-128"/>
              </a:rPr>
              <a:t>自分や友達のよさに気付き、その違いを認め合ったり高め合ったりすることができる児童</a:t>
            </a:r>
          </a:p>
        </p:txBody>
      </p:sp>
      <p:sp>
        <p:nvSpPr>
          <p:cNvPr id="5" name="テキスト ボックス 4">
            <a:extLst>
              <a:ext uri="{FF2B5EF4-FFF2-40B4-BE49-F238E27FC236}">
                <a16:creationId xmlns:a16="http://schemas.microsoft.com/office/drawing/2014/main" id="{10F882A7-4382-401F-B68A-EFD0EDBB0AE4}"/>
              </a:ext>
            </a:extLst>
          </p:cNvPr>
          <p:cNvSpPr txBox="1"/>
          <p:nvPr/>
        </p:nvSpPr>
        <p:spPr>
          <a:xfrm>
            <a:off x="1325422" y="6334780"/>
            <a:ext cx="6515972" cy="523220"/>
          </a:xfrm>
          <a:prstGeom prst="rect">
            <a:avLst/>
          </a:prstGeom>
          <a:solidFill>
            <a:srgbClr val="FFFF00"/>
          </a:solidFill>
          <a:ln>
            <a:solidFill>
              <a:schemeClr val="tx1"/>
            </a:solidFill>
          </a:ln>
        </p:spPr>
        <p:txBody>
          <a:bodyPr wrap="square" rtlCol="0">
            <a:spAutoFit/>
          </a:bodyPr>
          <a:lstStyle/>
          <a:p>
            <a:pPr algn="ctr"/>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ポジティブ行動支援</a:t>
            </a:r>
            <a:r>
              <a:rPr lang="en-US" altLang="ja-JP" sz="2800" dirty="0">
                <a:solidFill>
                  <a:srgbClr val="000000"/>
                </a:solidFill>
                <a:latin typeface="UD デジタル 教科書体 NK-R" panose="02020400000000000000" pitchFamily="18" charset="-128"/>
                <a:ea typeface="UD デジタル 教科書体 NK-R" panose="02020400000000000000" pitchFamily="18" charset="-128"/>
              </a:rPr>
              <a:t>(PBS)</a:t>
            </a:r>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の活用</a:t>
            </a:r>
          </a:p>
        </p:txBody>
      </p:sp>
      <p:pic>
        <p:nvPicPr>
          <p:cNvPr id="6" name="図 5">
            <a:extLst>
              <a:ext uri="{FF2B5EF4-FFF2-40B4-BE49-F238E27FC236}">
                <a16:creationId xmlns:a16="http://schemas.microsoft.com/office/drawing/2014/main" id="{119C50DD-A802-4596-A498-35C40C028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457" y="1354387"/>
            <a:ext cx="1498549" cy="1498549"/>
          </a:xfrm>
          <a:prstGeom prst="rect">
            <a:avLst/>
          </a:prstGeom>
        </p:spPr>
      </p:pic>
      <p:sp>
        <p:nvSpPr>
          <p:cNvPr id="7" name="二等辺三角形 6">
            <a:extLst>
              <a:ext uri="{FF2B5EF4-FFF2-40B4-BE49-F238E27FC236}">
                <a16:creationId xmlns:a16="http://schemas.microsoft.com/office/drawing/2014/main" id="{F8523400-32BC-4890-9AE5-119F7A2FB15C}"/>
              </a:ext>
            </a:extLst>
          </p:cNvPr>
          <p:cNvSpPr/>
          <p:nvPr/>
        </p:nvSpPr>
        <p:spPr>
          <a:xfrm flipV="1">
            <a:off x="4139952" y="4559094"/>
            <a:ext cx="864096" cy="4320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06A28060-FEFC-49C1-A6E6-706AB65175F4}"/>
              </a:ext>
            </a:extLst>
          </p:cNvPr>
          <p:cNvSpPr/>
          <p:nvPr/>
        </p:nvSpPr>
        <p:spPr>
          <a:xfrm>
            <a:off x="4139952" y="5849332"/>
            <a:ext cx="864096" cy="4320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459AED8-A8EC-419A-84E3-BBE0B1B6366A}"/>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21</a:t>
            </a:fld>
            <a:endParaRPr lang="ja-JP" altLang="en-US">
              <a:solidFill>
                <a:prstClr val="black">
                  <a:tint val="75000"/>
                </a:prstClr>
              </a:solidFill>
            </a:endParaRPr>
          </a:p>
        </p:txBody>
      </p:sp>
      <p:sp>
        <p:nvSpPr>
          <p:cNvPr id="11" name="テキスト ボックス 10">
            <a:extLst>
              <a:ext uri="{FF2B5EF4-FFF2-40B4-BE49-F238E27FC236}">
                <a16:creationId xmlns:a16="http://schemas.microsoft.com/office/drawing/2014/main" id="{0DE978B2-B468-40C8-A274-837AA1275C25}"/>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Ａ小学校の生徒会・委員会主体の取組</a:t>
            </a:r>
          </a:p>
        </p:txBody>
      </p:sp>
    </p:spTree>
    <p:extLst>
      <p:ext uri="{BB962C8B-B14F-4D97-AF65-F5344CB8AC3E}">
        <p14:creationId xmlns:p14="http://schemas.microsoft.com/office/powerpoint/2010/main" val="519534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96A46FF-E7A1-42CB-A421-A3E8F3D415BA}"/>
              </a:ext>
            </a:extLst>
          </p:cNvPr>
          <p:cNvPicPr>
            <a:picLocks noChangeAspect="1"/>
          </p:cNvPicPr>
          <p:nvPr/>
        </p:nvPicPr>
        <p:blipFill>
          <a:blip r:embed="rId3"/>
          <a:stretch>
            <a:fillRect/>
          </a:stretch>
        </p:blipFill>
        <p:spPr>
          <a:xfrm>
            <a:off x="987012" y="136521"/>
            <a:ext cx="7169976" cy="5714893"/>
          </a:xfrm>
          <a:prstGeom prst="rect">
            <a:avLst/>
          </a:prstGeom>
        </p:spPr>
      </p:pic>
      <p:sp>
        <p:nvSpPr>
          <p:cNvPr id="8" name="テキスト ボックス 7">
            <a:extLst>
              <a:ext uri="{FF2B5EF4-FFF2-40B4-BE49-F238E27FC236}">
                <a16:creationId xmlns:a16="http://schemas.microsoft.com/office/drawing/2014/main" id="{19346F3A-7DBF-4F4B-A90F-EE73D8E39B20}"/>
              </a:ext>
            </a:extLst>
          </p:cNvPr>
          <p:cNvSpPr txBox="1"/>
          <p:nvPr/>
        </p:nvSpPr>
        <p:spPr>
          <a:xfrm>
            <a:off x="655270" y="5705816"/>
            <a:ext cx="7833460" cy="1015663"/>
          </a:xfrm>
          <a:prstGeom prst="rect">
            <a:avLst/>
          </a:prstGeom>
          <a:noFill/>
        </p:spPr>
        <p:txBody>
          <a:bodyPr wrap="squar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非承認群</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いじめや悪ふざけを受けてはいないが、学級内で認められることが少ない。不安はないが、活動意欲が低い。学習の定着が低い可能性がある。目立たない。</a:t>
            </a:r>
          </a:p>
        </p:txBody>
      </p:sp>
      <p:sp>
        <p:nvSpPr>
          <p:cNvPr id="2" name="スライド番号プレースホルダー 1">
            <a:extLst>
              <a:ext uri="{FF2B5EF4-FFF2-40B4-BE49-F238E27FC236}">
                <a16:creationId xmlns:a16="http://schemas.microsoft.com/office/drawing/2014/main" id="{83540B33-BE31-4631-9604-CAC8C5F63D38}"/>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22</a:t>
            </a:fld>
            <a:endParaRPr lang="ja-JP" altLang="en-US">
              <a:solidFill>
                <a:prstClr val="black">
                  <a:tint val="75000"/>
                </a:prstClr>
              </a:solidFill>
            </a:endParaRPr>
          </a:p>
        </p:txBody>
      </p:sp>
      <p:sp>
        <p:nvSpPr>
          <p:cNvPr id="5" name="字幕 2">
            <a:extLst>
              <a:ext uri="{FF2B5EF4-FFF2-40B4-BE49-F238E27FC236}">
                <a16:creationId xmlns:a16="http://schemas.microsoft.com/office/drawing/2014/main" id="{9C0989FD-0FA3-4FB9-8776-2BC23726CCF1}"/>
              </a:ext>
            </a:extLst>
          </p:cNvPr>
          <p:cNvSpPr txBox="1">
            <a:spLocks/>
          </p:cNvSpPr>
          <p:nvPr/>
        </p:nvSpPr>
        <p:spPr>
          <a:xfrm>
            <a:off x="1979712" y="6648889"/>
            <a:ext cx="6867009" cy="20911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100" dirty="0"/>
              <a:t>【</a:t>
            </a:r>
            <a:r>
              <a:rPr lang="ja-JP" altLang="en-US" sz="1100" dirty="0"/>
              <a:t>参考文献：・河村（１９９８）「</a:t>
            </a:r>
            <a:r>
              <a:rPr lang="en-US" altLang="ja-JP" sz="1100" dirty="0"/>
              <a:t>Q-U</a:t>
            </a:r>
            <a:r>
              <a:rPr lang="ja-JP" altLang="en-US" sz="1100" dirty="0"/>
              <a:t>：</a:t>
            </a:r>
            <a:r>
              <a:rPr lang="en-US" altLang="ja-JP" sz="1100" dirty="0"/>
              <a:t>Questionnaire-Utilities</a:t>
            </a:r>
            <a:r>
              <a:rPr lang="ja-JP" altLang="en-US" sz="1100" dirty="0"/>
              <a:t>　楽しい学校生活を送るためのアンケート」</a:t>
            </a:r>
            <a:r>
              <a:rPr lang="en-US" altLang="ja-JP" sz="1100" dirty="0"/>
              <a:t>】</a:t>
            </a:r>
          </a:p>
        </p:txBody>
      </p:sp>
    </p:spTree>
    <p:extLst>
      <p:ext uri="{BB962C8B-B14F-4D97-AF65-F5344CB8AC3E}">
        <p14:creationId xmlns:p14="http://schemas.microsoft.com/office/powerpoint/2010/main" val="1956240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3C07F7-D140-4F59-AFFB-63982E5607AD}"/>
              </a:ext>
            </a:extLst>
          </p:cNvPr>
          <p:cNvPicPr>
            <a:picLocks noChangeAspect="1"/>
          </p:cNvPicPr>
          <p:nvPr/>
        </p:nvPicPr>
        <p:blipFill>
          <a:blip r:embed="rId3"/>
          <a:stretch>
            <a:fillRect/>
          </a:stretch>
        </p:blipFill>
        <p:spPr>
          <a:xfrm>
            <a:off x="1518492" y="2776810"/>
            <a:ext cx="6495420" cy="3990673"/>
          </a:xfrm>
          <a:prstGeom prst="rect">
            <a:avLst/>
          </a:prstGeom>
          <a:ln>
            <a:solidFill>
              <a:schemeClr val="tx1"/>
            </a:solidFill>
          </a:ln>
        </p:spPr>
      </p:pic>
      <p:pic>
        <p:nvPicPr>
          <p:cNvPr id="4" name="図 3">
            <a:extLst>
              <a:ext uri="{FF2B5EF4-FFF2-40B4-BE49-F238E27FC236}">
                <a16:creationId xmlns:a16="http://schemas.microsoft.com/office/drawing/2014/main" id="{C72A76D3-FD24-48AA-A543-FBB1B6F28ECE}"/>
              </a:ext>
            </a:extLst>
          </p:cNvPr>
          <p:cNvPicPr>
            <a:picLocks noChangeAspect="1"/>
          </p:cNvPicPr>
          <p:nvPr/>
        </p:nvPicPr>
        <p:blipFill>
          <a:blip r:embed="rId4">
            <a:lum bright="20000" contrast="20000"/>
          </a:blip>
          <a:stretch>
            <a:fillRect/>
          </a:stretch>
        </p:blipFill>
        <p:spPr>
          <a:xfrm>
            <a:off x="388368" y="1208036"/>
            <a:ext cx="4180738" cy="1491345"/>
          </a:xfrm>
          <a:prstGeom prst="rect">
            <a:avLst/>
          </a:prstGeom>
        </p:spPr>
      </p:pic>
      <p:pic>
        <p:nvPicPr>
          <p:cNvPr id="5" name="図 4">
            <a:extLst>
              <a:ext uri="{FF2B5EF4-FFF2-40B4-BE49-F238E27FC236}">
                <a16:creationId xmlns:a16="http://schemas.microsoft.com/office/drawing/2014/main" id="{5F6E787B-B90F-4027-8C67-3C36104973A4}"/>
              </a:ext>
            </a:extLst>
          </p:cNvPr>
          <p:cNvPicPr>
            <a:picLocks noChangeAspect="1"/>
          </p:cNvPicPr>
          <p:nvPr/>
        </p:nvPicPr>
        <p:blipFill>
          <a:blip r:embed="rId5">
            <a:lum bright="20000" contrast="20000"/>
          </a:blip>
          <a:stretch>
            <a:fillRect/>
          </a:stretch>
        </p:blipFill>
        <p:spPr>
          <a:xfrm>
            <a:off x="4756658" y="1177663"/>
            <a:ext cx="4180737" cy="1491345"/>
          </a:xfrm>
          <a:prstGeom prst="rect">
            <a:avLst/>
          </a:prstGeom>
        </p:spPr>
      </p:pic>
      <p:sp>
        <p:nvSpPr>
          <p:cNvPr id="6" name="テキスト ボックス 5">
            <a:extLst>
              <a:ext uri="{FF2B5EF4-FFF2-40B4-BE49-F238E27FC236}">
                <a16:creationId xmlns:a16="http://schemas.microsoft.com/office/drawing/2014/main" id="{D93959D8-14E5-4E6C-B74F-44B3BBB9811C}"/>
              </a:ext>
            </a:extLst>
          </p:cNvPr>
          <p:cNvSpPr txBox="1"/>
          <p:nvPr/>
        </p:nvSpPr>
        <p:spPr>
          <a:xfrm>
            <a:off x="664992" y="861222"/>
            <a:ext cx="1112009" cy="400110"/>
          </a:xfrm>
          <a:prstGeom prst="rect">
            <a:avLst/>
          </a:prstGeom>
          <a:noFill/>
        </p:spPr>
        <p:txBody>
          <a:bodyPr wrap="squar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a:t>
            </a:r>
            <a:r>
              <a:rPr lang="en-US" altLang="ja-JP" sz="2000" dirty="0">
                <a:latin typeface="UD デジタル 教科書体 NK-R" panose="02020400000000000000" pitchFamily="18" charset="-128"/>
                <a:ea typeface="UD デジタル 教科書体 NK-R" panose="02020400000000000000" pitchFamily="18" charset="-128"/>
              </a:rPr>
              <a:t>6</a:t>
            </a:r>
            <a:r>
              <a:rPr lang="ja-JP" altLang="en-US" sz="2000" dirty="0">
                <a:latin typeface="UD デジタル 教科書体 NK-R" panose="02020400000000000000" pitchFamily="18" charset="-128"/>
                <a:ea typeface="UD デジタル 教科書体 NK-R" panose="02020400000000000000" pitchFamily="18" charset="-128"/>
              </a:rPr>
              <a:t>月）</a:t>
            </a:r>
          </a:p>
        </p:txBody>
      </p:sp>
      <p:sp>
        <p:nvSpPr>
          <p:cNvPr id="7" name="テキスト ボックス 6">
            <a:extLst>
              <a:ext uri="{FF2B5EF4-FFF2-40B4-BE49-F238E27FC236}">
                <a16:creationId xmlns:a16="http://schemas.microsoft.com/office/drawing/2014/main" id="{AA4EA50B-C232-4F60-96C8-8220C7586B65}"/>
              </a:ext>
            </a:extLst>
          </p:cNvPr>
          <p:cNvSpPr txBox="1"/>
          <p:nvPr/>
        </p:nvSpPr>
        <p:spPr>
          <a:xfrm>
            <a:off x="2067927" y="864733"/>
            <a:ext cx="1202821" cy="400110"/>
          </a:xfrm>
          <a:prstGeom prst="rect">
            <a:avLst/>
          </a:prstGeom>
          <a:noFill/>
        </p:spPr>
        <p:txBody>
          <a:bodyPr wrap="squar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（７月）</a:t>
            </a:r>
          </a:p>
        </p:txBody>
      </p:sp>
      <p:sp>
        <p:nvSpPr>
          <p:cNvPr id="8" name="テキスト ボックス 7">
            <a:extLst>
              <a:ext uri="{FF2B5EF4-FFF2-40B4-BE49-F238E27FC236}">
                <a16:creationId xmlns:a16="http://schemas.microsoft.com/office/drawing/2014/main" id="{4526FE18-F07B-47A4-B44B-966B6463B1C9}"/>
              </a:ext>
            </a:extLst>
          </p:cNvPr>
          <p:cNvSpPr txBox="1"/>
          <p:nvPr/>
        </p:nvSpPr>
        <p:spPr>
          <a:xfrm>
            <a:off x="3366285" y="868650"/>
            <a:ext cx="1202821" cy="400110"/>
          </a:xfrm>
          <a:prstGeom prst="rect">
            <a:avLst/>
          </a:prstGeom>
          <a:noFill/>
        </p:spPr>
        <p:txBody>
          <a:bodyPr wrap="squar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（８月）</a:t>
            </a:r>
          </a:p>
        </p:txBody>
      </p:sp>
      <p:sp>
        <p:nvSpPr>
          <p:cNvPr id="9" name="テキスト ボックス 8">
            <a:extLst>
              <a:ext uri="{FF2B5EF4-FFF2-40B4-BE49-F238E27FC236}">
                <a16:creationId xmlns:a16="http://schemas.microsoft.com/office/drawing/2014/main" id="{722BAFA6-735E-4C96-921B-68814A0E8B0F}"/>
              </a:ext>
            </a:extLst>
          </p:cNvPr>
          <p:cNvSpPr txBox="1"/>
          <p:nvPr/>
        </p:nvSpPr>
        <p:spPr>
          <a:xfrm>
            <a:off x="6569648" y="861222"/>
            <a:ext cx="1202821" cy="400110"/>
          </a:xfrm>
          <a:prstGeom prst="rect">
            <a:avLst/>
          </a:prstGeom>
          <a:noFill/>
        </p:spPr>
        <p:txBody>
          <a:bodyPr wrap="squar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（９月）</a:t>
            </a:r>
          </a:p>
        </p:txBody>
      </p:sp>
      <p:sp>
        <p:nvSpPr>
          <p:cNvPr id="12" name="テキスト ボックス 11">
            <a:extLst>
              <a:ext uri="{FF2B5EF4-FFF2-40B4-BE49-F238E27FC236}">
                <a16:creationId xmlns:a16="http://schemas.microsoft.com/office/drawing/2014/main" id="{583A2E48-C6C6-482B-828B-CC5FDBED8B81}"/>
              </a:ext>
            </a:extLst>
          </p:cNvPr>
          <p:cNvSpPr txBox="1"/>
          <p:nvPr/>
        </p:nvSpPr>
        <p:spPr>
          <a:xfrm>
            <a:off x="161332" y="97568"/>
            <a:ext cx="5490787" cy="646331"/>
          </a:xfrm>
          <a:prstGeom prst="rect">
            <a:avLst/>
          </a:prstGeom>
          <a:noFill/>
        </p:spPr>
        <p:txBody>
          <a:bodyPr wrap="square">
            <a:spAutoFit/>
          </a:bodyPr>
          <a:lstStyle/>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「いいところ見つけ」の取組</a:t>
            </a:r>
          </a:p>
        </p:txBody>
      </p:sp>
      <p:sp>
        <p:nvSpPr>
          <p:cNvPr id="2" name="スライド番号プレースホルダー 1">
            <a:extLst>
              <a:ext uri="{FF2B5EF4-FFF2-40B4-BE49-F238E27FC236}">
                <a16:creationId xmlns:a16="http://schemas.microsoft.com/office/drawing/2014/main" id="{502EBEAF-9B49-4E9C-A61F-E9A195928F3E}"/>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23</a:t>
            </a:fld>
            <a:endParaRPr lang="ja-JP" altLang="en-US">
              <a:solidFill>
                <a:prstClr val="black">
                  <a:tint val="75000"/>
                </a:prstClr>
              </a:solidFill>
            </a:endParaRPr>
          </a:p>
        </p:txBody>
      </p:sp>
      <p:sp>
        <p:nvSpPr>
          <p:cNvPr id="11" name="テキスト ボックス 10">
            <a:extLst>
              <a:ext uri="{FF2B5EF4-FFF2-40B4-BE49-F238E27FC236}">
                <a16:creationId xmlns:a16="http://schemas.microsoft.com/office/drawing/2014/main" id="{6CC430EB-6653-49C5-A4B1-92D3A52B0ADB}"/>
              </a:ext>
            </a:extLst>
          </p:cNvPr>
          <p:cNvSpPr txBox="1"/>
          <p:nvPr/>
        </p:nvSpPr>
        <p:spPr>
          <a:xfrm>
            <a:off x="3366285" y="2902717"/>
            <a:ext cx="2980626" cy="400110"/>
          </a:xfrm>
          <a:prstGeom prst="rect">
            <a:avLst/>
          </a:prstGeom>
          <a:noFill/>
        </p:spPr>
        <p:txBody>
          <a:bodyPr wrap="squar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 エピソードを書いた枚数</a:t>
            </a:r>
          </a:p>
        </p:txBody>
      </p:sp>
    </p:spTree>
    <p:extLst>
      <p:ext uri="{BB962C8B-B14F-4D97-AF65-F5344CB8AC3E}">
        <p14:creationId xmlns:p14="http://schemas.microsoft.com/office/powerpoint/2010/main" val="1950605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554FC2B5-D131-4B8C-BF96-04FB97F20FA4}"/>
              </a:ext>
            </a:extLst>
          </p:cNvPr>
          <p:cNvGrpSpPr/>
          <p:nvPr/>
        </p:nvGrpSpPr>
        <p:grpSpPr>
          <a:xfrm>
            <a:off x="0" y="0"/>
            <a:ext cx="6070133" cy="3906945"/>
            <a:chOff x="0" y="0"/>
            <a:chExt cx="6070133" cy="3906945"/>
          </a:xfrm>
        </p:grpSpPr>
        <p:pic>
          <p:nvPicPr>
            <p:cNvPr id="3" name="図 2">
              <a:extLst>
                <a:ext uri="{FF2B5EF4-FFF2-40B4-BE49-F238E27FC236}">
                  <a16:creationId xmlns:a16="http://schemas.microsoft.com/office/drawing/2014/main" id="{897E75FF-F783-4860-994B-BB92C4B79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70133" cy="3906945"/>
            </a:xfrm>
            <a:prstGeom prst="rect">
              <a:avLst/>
            </a:prstGeom>
          </p:spPr>
        </p:pic>
        <p:sp>
          <p:nvSpPr>
            <p:cNvPr id="4" name="テキスト ボックス 3">
              <a:extLst>
                <a:ext uri="{FF2B5EF4-FFF2-40B4-BE49-F238E27FC236}">
                  <a16:creationId xmlns:a16="http://schemas.microsoft.com/office/drawing/2014/main" id="{536AB337-5BE6-4FAD-B4A5-D347E74D1847}"/>
                </a:ext>
              </a:extLst>
            </p:cNvPr>
            <p:cNvSpPr txBox="1"/>
            <p:nvPr/>
          </p:nvSpPr>
          <p:spPr>
            <a:xfrm>
              <a:off x="94560" y="161415"/>
              <a:ext cx="446449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3200" dirty="0">
                  <a:latin typeface="UD デジタル 教科書体 NK-R" panose="02020400000000000000" pitchFamily="18" charset="-128"/>
                  <a:ea typeface="UD デジタル 教科書体 NK-R" panose="02020400000000000000" pitchFamily="18" charset="-128"/>
                </a:rPr>
                <a:t>話す人に体を向ける練習</a:t>
              </a:r>
            </a:p>
          </p:txBody>
        </p:sp>
      </p:grpSp>
      <p:grpSp>
        <p:nvGrpSpPr>
          <p:cNvPr id="7" name="グループ化 6">
            <a:extLst>
              <a:ext uri="{FF2B5EF4-FFF2-40B4-BE49-F238E27FC236}">
                <a16:creationId xmlns:a16="http://schemas.microsoft.com/office/drawing/2014/main" id="{0FDFCBFF-9BE7-4B72-BFCF-B35CA8DE8036}"/>
              </a:ext>
            </a:extLst>
          </p:cNvPr>
          <p:cNvGrpSpPr/>
          <p:nvPr/>
        </p:nvGrpSpPr>
        <p:grpSpPr>
          <a:xfrm>
            <a:off x="2771800" y="2077154"/>
            <a:ext cx="6372200" cy="4779150"/>
            <a:chOff x="2771800" y="2077154"/>
            <a:chExt cx="6372200" cy="4779150"/>
          </a:xfrm>
        </p:grpSpPr>
        <p:pic>
          <p:nvPicPr>
            <p:cNvPr id="5" name="図 4">
              <a:extLst>
                <a:ext uri="{FF2B5EF4-FFF2-40B4-BE49-F238E27FC236}">
                  <a16:creationId xmlns:a16="http://schemas.microsoft.com/office/drawing/2014/main" id="{7E201BE7-376D-479A-8074-C0078CEAAB3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1800" y="2077154"/>
              <a:ext cx="6372200" cy="4779150"/>
            </a:xfrm>
            <a:prstGeom prst="rect">
              <a:avLst/>
            </a:prstGeom>
          </p:spPr>
        </p:pic>
        <p:sp>
          <p:nvSpPr>
            <p:cNvPr id="6" name="テキスト ボックス 5">
              <a:extLst>
                <a:ext uri="{FF2B5EF4-FFF2-40B4-BE49-F238E27FC236}">
                  <a16:creationId xmlns:a16="http://schemas.microsoft.com/office/drawing/2014/main" id="{7B0BCA0C-32DA-4DB1-90C4-78E7453B55D7}"/>
                </a:ext>
              </a:extLst>
            </p:cNvPr>
            <p:cNvSpPr txBox="1"/>
            <p:nvPr/>
          </p:nvSpPr>
          <p:spPr>
            <a:xfrm>
              <a:off x="5076056" y="2276872"/>
              <a:ext cx="392915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3200" dirty="0">
                  <a:latin typeface="UD デジタル 教科書体 NK-R" panose="02020400000000000000" pitchFamily="18" charset="-128"/>
                  <a:ea typeface="UD デジタル 教科書体 NK-R" panose="02020400000000000000" pitchFamily="18" charset="-128"/>
                </a:rPr>
                <a:t>よい聴き方の練習</a:t>
              </a:r>
            </a:p>
          </p:txBody>
        </p:sp>
      </p:grpSp>
      <p:sp>
        <p:nvSpPr>
          <p:cNvPr id="2" name="スライド番号プレースホルダー 1">
            <a:extLst>
              <a:ext uri="{FF2B5EF4-FFF2-40B4-BE49-F238E27FC236}">
                <a16:creationId xmlns:a16="http://schemas.microsoft.com/office/drawing/2014/main" id="{11A8F3C7-8C20-449A-879F-6BCD903A91B9}"/>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24</a:t>
            </a:fld>
            <a:endParaRPr lang="ja-JP" altLang="en-US">
              <a:solidFill>
                <a:prstClr val="black">
                  <a:tint val="75000"/>
                </a:prstClr>
              </a:solidFill>
            </a:endParaRPr>
          </a:p>
        </p:txBody>
      </p:sp>
    </p:spTree>
    <p:extLst>
      <p:ext uri="{BB962C8B-B14F-4D97-AF65-F5344CB8AC3E}">
        <p14:creationId xmlns:p14="http://schemas.microsoft.com/office/powerpoint/2010/main" val="9662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F9169D7-B5D4-4719-824C-1C1F0588D973}"/>
              </a:ext>
            </a:extLst>
          </p:cNvPr>
          <p:cNvSpPr txBox="1"/>
          <p:nvPr/>
        </p:nvSpPr>
        <p:spPr>
          <a:xfrm>
            <a:off x="1619672" y="332656"/>
            <a:ext cx="7271112" cy="523220"/>
          </a:xfrm>
          <a:prstGeom prst="rect">
            <a:avLst/>
          </a:prstGeom>
          <a:noFill/>
        </p:spPr>
        <p:txBody>
          <a:bodyPr wrap="square" rtlCol="0">
            <a:spAutoFit/>
          </a:bodyPr>
          <a:lstStyle/>
          <a:p>
            <a:r>
              <a:rPr lang="en-US" altLang="ja-JP" sz="2800" dirty="0">
                <a:latin typeface="UD デジタル 教科書体 NK-R" panose="02020400000000000000" pitchFamily="18" charset="-128"/>
                <a:ea typeface="UD デジタル 教科書体 NK-R" panose="02020400000000000000" pitchFamily="18" charset="-128"/>
              </a:rPr>
              <a:t>Q-U</a:t>
            </a:r>
            <a:r>
              <a:rPr lang="ja-JP" altLang="en-US" sz="2800" dirty="0">
                <a:latin typeface="UD デジタル 教科書体 NK-R" panose="02020400000000000000" pitchFamily="18" charset="-128"/>
                <a:ea typeface="UD デジタル 教科書体 NK-R" panose="02020400000000000000" pitchFamily="18" charset="-128"/>
              </a:rPr>
              <a:t>学級満足度尺度（２回目）</a:t>
            </a:r>
            <a:r>
              <a:rPr lang="ja-JP" altLang="en-US" sz="2800" dirty="0">
                <a:solidFill>
                  <a:srgbClr val="00B050"/>
                </a:solidFill>
                <a:latin typeface="UD デジタル 教科書体 NK-R" panose="02020400000000000000" pitchFamily="18" charset="-128"/>
                <a:ea typeface="UD デジタル 教科書体 NK-R" panose="02020400000000000000" pitchFamily="18" charset="-128"/>
              </a:rPr>
              <a:t>半年後</a:t>
            </a:r>
          </a:p>
        </p:txBody>
      </p:sp>
      <p:grpSp>
        <p:nvGrpSpPr>
          <p:cNvPr id="8" name="グループ化 7">
            <a:extLst>
              <a:ext uri="{FF2B5EF4-FFF2-40B4-BE49-F238E27FC236}">
                <a16:creationId xmlns:a16="http://schemas.microsoft.com/office/drawing/2014/main" id="{1A06791D-2DE1-4712-B7CE-59C27E4F993B}"/>
              </a:ext>
            </a:extLst>
          </p:cNvPr>
          <p:cNvGrpSpPr/>
          <p:nvPr/>
        </p:nvGrpSpPr>
        <p:grpSpPr>
          <a:xfrm>
            <a:off x="683568" y="973700"/>
            <a:ext cx="7665059" cy="5270064"/>
            <a:chOff x="739470" y="1538109"/>
            <a:chExt cx="7665059" cy="5270064"/>
          </a:xfrm>
        </p:grpSpPr>
        <p:pic>
          <p:nvPicPr>
            <p:cNvPr id="2" name="図 1">
              <a:extLst>
                <a:ext uri="{FF2B5EF4-FFF2-40B4-BE49-F238E27FC236}">
                  <a16:creationId xmlns:a16="http://schemas.microsoft.com/office/drawing/2014/main" id="{C538DCDE-460C-4F64-B124-BD2ABC670A99}"/>
                </a:ext>
              </a:extLst>
            </p:cNvPr>
            <p:cNvPicPr>
              <a:picLocks noChangeAspect="1"/>
            </p:cNvPicPr>
            <p:nvPr/>
          </p:nvPicPr>
          <p:blipFill>
            <a:blip r:embed="rId3"/>
            <a:stretch>
              <a:fillRect/>
            </a:stretch>
          </p:blipFill>
          <p:spPr>
            <a:xfrm>
              <a:off x="739470" y="1538109"/>
              <a:ext cx="7665059" cy="5270064"/>
            </a:xfrm>
            <a:prstGeom prst="rect">
              <a:avLst/>
            </a:prstGeom>
          </p:spPr>
        </p:pic>
        <p:sp>
          <p:nvSpPr>
            <p:cNvPr id="5" name="右矢印 13">
              <a:extLst>
                <a:ext uri="{FF2B5EF4-FFF2-40B4-BE49-F238E27FC236}">
                  <a16:creationId xmlns:a16="http://schemas.microsoft.com/office/drawing/2014/main" id="{82B33460-8F29-4EE8-8195-2916D00578AD}"/>
                </a:ext>
              </a:extLst>
            </p:cNvPr>
            <p:cNvSpPr/>
            <p:nvPr/>
          </p:nvSpPr>
          <p:spPr>
            <a:xfrm rot="20651268">
              <a:off x="2660518" y="5300670"/>
              <a:ext cx="984719" cy="37700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3529CC66-E23C-42B8-B2BF-4421FAFDFC6E}"/>
                </a:ext>
              </a:extLst>
            </p:cNvPr>
            <p:cNvSpPr txBox="1"/>
            <p:nvPr/>
          </p:nvSpPr>
          <p:spPr>
            <a:xfrm>
              <a:off x="2339752" y="6308494"/>
              <a:ext cx="2376264" cy="369332"/>
            </a:xfrm>
            <a:prstGeom prst="rect">
              <a:avLst/>
            </a:prstGeom>
            <a:solidFill>
              <a:srgbClr val="00B050"/>
            </a:solidFill>
            <a:ln>
              <a:noFill/>
            </a:ln>
          </p:spPr>
          <p:txBody>
            <a:bodyPr wrap="square" rtlCol="0">
              <a:spAutoFit/>
            </a:bodyPr>
            <a:lstStyle/>
            <a:p>
              <a:r>
                <a:rPr lang="en-US" altLang="ja-JP" b="1"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要支援⇒不満足</a:t>
              </a:r>
              <a:r>
                <a:rPr lang="en-US" altLang="ja-JP" b="1"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７％</a:t>
              </a:r>
              <a:endParaRPr lang="en-US" altLang="ja-JP" b="1" dirty="0">
                <a:solidFill>
                  <a:schemeClr val="bg1"/>
                </a:solidFill>
                <a:latin typeface="UD デジタル 教科書体 NK-R" panose="02020400000000000000" pitchFamily="18" charset="-128"/>
                <a:ea typeface="UD デジタル 教科書体 NK-R" panose="02020400000000000000" pitchFamily="18" charset="-128"/>
              </a:endParaRPr>
            </a:p>
          </p:txBody>
        </p:sp>
      </p:grpSp>
      <p:sp>
        <p:nvSpPr>
          <p:cNvPr id="7" name="スライド番号プレースホルダー 6">
            <a:extLst>
              <a:ext uri="{FF2B5EF4-FFF2-40B4-BE49-F238E27FC236}">
                <a16:creationId xmlns:a16="http://schemas.microsoft.com/office/drawing/2014/main" id="{3E4699AD-E6D7-4A7A-AD30-AF4A04048595}"/>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25</a:t>
            </a:fld>
            <a:endParaRPr lang="ja-JP" altLang="en-US">
              <a:solidFill>
                <a:prstClr val="black">
                  <a:tint val="75000"/>
                </a:prstClr>
              </a:solidFill>
            </a:endParaRPr>
          </a:p>
        </p:txBody>
      </p:sp>
    </p:spTree>
    <p:extLst>
      <p:ext uri="{BB962C8B-B14F-4D97-AF65-F5344CB8AC3E}">
        <p14:creationId xmlns:p14="http://schemas.microsoft.com/office/powerpoint/2010/main" val="722406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ECC4612B-252C-2049-2784-300074B44897}"/>
              </a:ext>
            </a:extLst>
          </p:cNvPr>
          <p:cNvGraphicFramePr>
            <a:graphicFrameLocks/>
          </p:cNvGraphicFramePr>
          <p:nvPr/>
        </p:nvGraphicFramePr>
        <p:xfrm>
          <a:off x="161365" y="1470212"/>
          <a:ext cx="8839200" cy="5235387"/>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a:extLst>
              <a:ext uri="{FF2B5EF4-FFF2-40B4-BE49-F238E27FC236}">
                <a16:creationId xmlns:a16="http://schemas.microsoft.com/office/drawing/2014/main" id="{0DEF999D-8845-48C6-ADA9-C4D087996742}"/>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Ｃ中学校の取組の成果</a:t>
            </a:r>
          </a:p>
        </p:txBody>
      </p:sp>
    </p:spTree>
    <p:extLst>
      <p:ext uri="{BB962C8B-B14F-4D97-AF65-F5344CB8AC3E}">
        <p14:creationId xmlns:p14="http://schemas.microsoft.com/office/powerpoint/2010/main" val="219230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7"/>
          <p:cNvSpPr>
            <a:spLocks noChangeArrowheads="1"/>
          </p:cNvSpPr>
          <p:nvPr/>
        </p:nvSpPr>
        <p:spPr bwMode="auto">
          <a:xfrm>
            <a:off x="84763" y="1913994"/>
            <a:ext cx="2808902" cy="1287888"/>
          </a:xfrm>
          <a:prstGeom prst="roundRect">
            <a:avLst>
              <a:gd name="adj" fmla="val 675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4" name="AutoShape 6"/>
          <p:cNvSpPr>
            <a:spLocks noChangeArrowheads="1"/>
          </p:cNvSpPr>
          <p:nvPr/>
        </p:nvSpPr>
        <p:spPr bwMode="auto">
          <a:xfrm>
            <a:off x="6356595" y="1943175"/>
            <a:ext cx="2607893" cy="1258707"/>
          </a:xfrm>
          <a:prstGeom prst="roundRect">
            <a:avLst>
              <a:gd name="adj" fmla="val 604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3" name="Freeform 4"/>
          <p:cNvSpPr>
            <a:spLocks/>
          </p:cNvSpPr>
          <p:nvPr/>
        </p:nvSpPr>
        <p:spPr bwMode="auto">
          <a:xfrm>
            <a:off x="3375784" y="1978555"/>
            <a:ext cx="2365206" cy="927883"/>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a:t>
            </a:r>
          </a:p>
        </p:txBody>
      </p:sp>
      <p:sp>
        <p:nvSpPr>
          <p:cNvPr id="27" name="Rectangle 8"/>
          <p:cNvSpPr>
            <a:spLocks noChangeArrowheads="1"/>
          </p:cNvSpPr>
          <p:nvPr/>
        </p:nvSpPr>
        <p:spPr bwMode="auto">
          <a:xfrm>
            <a:off x="5961502" y="4193914"/>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rPr>
              <a:t>　</a:t>
            </a:r>
            <a:endParaRPr kumimoji="1" lang="ja-JP"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8" name="Freeform 12"/>
          <p:cNvSpPr>
            <a:spLocks/>
          </p:cNvSpPr>
          <p:nvPr/>
        </p:nvSpPr>
        <p:spPr bwMode="auto">
          <a:xfrm>
            <a:off x="2955048" y="2262316"/>
            <a:ext cx="371202"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9" name="Freeform 14"/>
          <p:cNvSpPr>
            <a:spLocks/>
          </p:cNvSpPr>
          <p:nvPr/>
        </p:nvSpPr>
        <p:spPr bwMode="auto">
          <a:xfrm>
            <a:off x="5798740" y="2262316"/>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30" name="Text Box 18"/>
          <p:cNvSpPr txBox="1">
            <a:spLocks noChangeArrowheads="1"/>
          </p:cNvSpPr>
          <p:nvPr/>
        </p:nvSpPr>
        <p:spPr bwMode="auto">
          <a:xfrm>
            <a:off x="573356" y="1452329"/>
            <a:ext cx="1805834"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行動の前</a:t>
            </a:r>
          </a:p>
        </p:txBody>
      </p:sp>
      <p:sp>
        <p:nvSpPr>
          <p:cNvPr id="31" name="Text Box 19"/>
          <p:cNvSpPr txBox="1">
            <a:spLocks noChangeArrowheads="1"/>
          </p:cNvSpPr>
          <p:nvPr/>
        </p:nvSpPr>
        <p:spPr bwMode="auto">
          <a:xfrm>
            <a:off x="3732694" y="1453137"/>
            <a:ext cx="1602204"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a:t>
            </a:r>
          </a:p>
        </p:txBody>
      </p:sp>
      <p:sp>
        <p:nvSpPr>
          <p:cNvPr id="32" name="Text Box 20"/>
          <p:cNvSpPr txBox="1">
            <a:spLocks noChangeArrowheads="1"/>
          </p:cNvSpPr>
          <p:nvPr/>
        </p:nvSpPr>
        <p:spPr bwMode="auto">
          <a:xfrm>
            <a:off x="6910060" y="1463520"/>
            <a:ext cx="1923462"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行動の後</a:t>
            </a:r>
          </a:p>
        </p:txBody>
      </p:sp>
      <p:pic>
        <p:nvPicPr>
          <p:cNvPr id="3" name="図 2">
            <a:extLst>
              <a:ext uri="{FF2B5EF4-FFF2-40B4-BE49-F238E27FC236}">
                <a16:creationId xmlns:a16="http://schemas.microsoft.com/office/drawing/2014/main" id="{E9C4EA67-C4A3-4469-A7F8-41DF24B2A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70" y="3125600"/>
            <a:ext cx="1949202" cy="1399527"/>
          </a:xfrm>
          <a:prstGeom prst="rect">
            <a:avLst/>
          </a:prstGeom>
        </p:spPr>
      </p:pic>
      <p:sp>
        <p:nvSpPr>
          <p:cNvPr id="8" name="正方形/長方形 7">
            <a:extLst>
              <a:ext uri="{FF2B5EF4-FFF2-40B4-BE49-F238E27FC236}">
                <a16:creationId xmlns:a16="http://schemas.microsoft.com/office/drawing/2014/main" id="{9C9C826C-22A1-4C15-972C-3A7B290B0B34}"/>
              </a:ext>
            </a:extLst>
          </p:cNvPr>
          <p:cNvSpPr/>
          <p:nvPr/>
        </p:nvSpPr>
        <p:spPr>
          <a:xfrm>
            <a:off x="356364" y="5675764"/>
            <a:ext cx="4572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望ましい行動を</a:t>
            </a:r>
            <a:endParaRPr kumimoji="1" lang="en-US" altLang="ja-JP"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「引き出す工夫」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6DEF8006-2F94-430C-9B0B-B82ED488F65A}"/>
              </a:ext>
            </a:extLst>
          </p:cNvPr>
          <p:cNvSpPr/>
          <p:nvPr/>
        </p:nvSpPr>
        <p:spPr>
          <a:xfrm>
            <a:off x="6356595" y="5629597"/>
            <a:ext cx="390537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「繰り返し</a:t>
            </a:r>
            <a:endParaRPr kumimoji="1" lang="en-US" altLang="ja-JP"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やすくする工夫」</a:t>
            </a:r>
          </a:p>
        </p:txBody>
      </p:sp>
      <p:sp>
        <p:nvSpPr>
          <p:cNvPr id="34" name="正方形/長方形 33">
            <a:extLst>
              <a:ext uri="{FF2B5EF4-FFF2-40B4-BE49-F238E27FC236}">
                <a16:creationId xmlns:a16="http://schemas.microsoft.com/office/drawing/2014/main" id="{9F248B03-6AB3-4499-8C46-37B33AB565B3}"/>
              </a:ext>
            </a:extLst>
          </p:cNvPr>
          <p:cNvSpPr/>
          <p:nvPr/>
        </p:nvSpPr>
        <p:spPr>
          <a:xfrm>
            <a:off x="0" y="-49248"/>
            <a:ext cx="9144000" cy="10559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望ましい行動に着目する</a:t>
            </a:r>
          </a:p>
        </p:txBody>
      </p:sp>
      <p:sp>
        <p:nvSpPr>
          <p:cNvPr id="2" name="矢印: 下 1">
            <a:extLst>
              <a:ext uri="{FF2B5EF4-FFF2-40B4-BE49-F238E27FC236}">
                <a16:creationId xmlns:a16="http://schemas.microsoft.com/office/drawing/2014/main" id="{33F453DE-21E2-4B81-94F5-4467B1F85BB1}"/>
              </a:ext>
            </a:extLst>
          </p:cNvPr>
          <p:cNvSpPr/>
          <p:nvPr/>
        </p:nvSpPr>
        <p:spPr>
          <a:xfrm rot="10800000">
            <a:off x="4119259" y="4633125"/>
            <a:ext cx="905481" cy="5792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D583E526-C19B-49D7-B781-53D0D7FE4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7406" y="2925770"/>
            <a:ext cx="1468326" cy="1707355"/>
          </a:xfrm>
          <a:prstGeom prst="rect">
            <a:avLst/>
          </a:prstGeom>
        </p:spPr>
      </p:pic>
      <p:sp>
        <p:nvSpPr>
          <p:cNvPr id="4" name="正方形/長方形 3">
            <a:extLst>
              <a:ext uri="{FF2B5EF4-FFF2-40B4-BE49-F238E27FC236}">
                <a16:creationId xmlns:a16="http://schemas.microsoft.com/office/drawing/2014/main" id="{5914E1A6-A511-402F-B499-35D2F3DDA383}"/>
              </a:ext>
            </a:extLst>
          </p:cNvPr>
          <p:cNvSpPr/>
          <p:nvPr/>
        </p:nvSpPr>
        <p:spPr>
          <a:xfrm>
            <a:off x="573356" y="5404863"/>
            <a:ext cx="7910472" cy="1384995"/>
          </a:xfrm>
          <a:prstGeom prst="rect">
            <a:avLst/>
          </a:prstGeom>
          <a:ln>
            <a:solidFill>
              <a:schemeClr val="tx1"/>
            </a:solidFill>
          </a:ln>
        </p:spPr>
        <p:txBody>
          <a:bodyPr wrap="square">
            <a:spAutoFit/>
          </a:bodyPr>
          <a:lstStyle/>
          <a:p>
            <a:r>
              <a:rPr lang="ja-JP" altLang="en-US" sz="2800" dirty="0">
                <a:latin typeface="UD デジタル 教科書体 NK-R" panose="02020400000000000000" pitchFamily="18" charset="-128"/>
                <a:ea typeface="UD デジタル 教科書体 NK-R" panose="02020400000000000000" pitchFamily="18" charset="-128"/>
              </a:rPr>
              <a:t>まずは、</a:t>
            </a:r>
            <a:r>
              <a:rPr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「ちょっと頑張れば」</a:t>
            </a:r>
            <a:r>
              <a:rPr lang="ja-JP" altLang="en-US" sz="2800" dirty="0">
                <a:solidFill>
                  <a:srgbClr val="002060"/>
                </a:solidFill>
                <a:latin typeface="UD デジタル 教科書体 NK-R" panose="02020400000000000000" pitchFamily="18" charset="-128"/>
                <a:ea typeface="UD デジタル 教科書体 NK-R" panose="02020400000000000000" pitchFamily="18" charset="-128"/>
              </a:rPr>
              <a:t>　手</a:t>
            </a:r>
            <a:r>
              <a:rPr lang="ja-JP" altLang="en-US" sz="2800" dirty="0">
                <a:latin typeface="UD デジタル 教科書体 NK-R" panose="02020400000000000000" pitchFamily="18" charset="-128"/>
                <a:ea typeface="UD デジタル 教科書体 NK-R" panose="02020400000000000000" pitchFamily="18" charset="-128"/>
              </a:rPr>
              <a:t>が届きそうな目標を設定する。</a:t>
            </a:r>
            <a:endParaRPr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latin typeface="UD デジタル 教科書体 NK-R" panose="02020400000000000000" pitchFamily="18" charset="-128"/>
                <a:ea typeface="UD デジタル 教科書体 NK-R" panose="02020400000000000000" pitchFamily="18" charset="-128"/>
              </a:rPr>
              <a:t>　　</a:t>
            </a:r>
            <a:r>
              <a:rPr lang="ja-JP" altLang="en-US" sz="2400" dirty="0">
                <a:latin typeface="UD デジタル 教科書体 NK-R" panose="02020400000000000000" pitchFamily="18" charset="-128"/>
                <a:ea typeface="UD デジタル 教科書体 NK-R" panose="02020400000000000000" pitchFamily="18" charset="-128"/>
              </a:rPr>
              <a:t>　　　　</a:t>
            </a:r>
            <a:r>
              <a:rPr lang="ja-JP" altLang="en-US" sz="2800" dirty="0">
                <a:latin typeface="UD デジタル 教科書体 NK-R" panose="02020400000000000000" pitchFamily="18" charset="-128"/>
                <a:ea typeface="UD デジタル 教科書体 NK-R" panose="02020400000000000000" pitchFamily="18" charset="-128"/>
              </a:rPr>
              <a:t>→　</a:t>
            </a:r>
            <a:r>
              <a:rPr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　</a:t>
            </a:r>
            <a:r>
              <a:rPr lang="ja-JP" altLang="en-US" sz="2800" dirty="0">
                <a:solidFill>
                  <a:srgbClr val="002060"/>
                </a:solidFill>
                <a:highlight>
                  <a:srgbClr val="FFFF00"/>
                </a:highlight>
                <a:latin typeface="UD デジタル 教科書体 NK-R" panose="02020400000000000000" pitchFamily="18" charset="-128"/>
                <a:ea typeface="UD デジタル 教科書体 NK-R" panose="02020400000000000000" pitchFamily="18" charset="-128"/>
              </a:rPr>
              <a:t>実態把握</a:t>
            </a:r>
            <a:r>
              <a:rPr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　」</a:t>
            </a:r>
            <a:r>
              <a:rPr lang="ja-JP" altLang="en-US" sz="2800" dirty="0">
                <a:latin typeface="UD デジタル 教科書体 NK-R" panose="02020400000000000000" pitchFamily="18" charset="-128"/>
                <a:ea typeface="UD デジタル 教科書体 NK-R" panose="02020400000000000000" pitchFamily="18" charset="-128"/>
              </a:rPr>
              <a:t>が重要です！</a:t>
            </a:r>
            <a:endParaRPr lang="ja-JP" altLang="en-US" sz="2800" dirty="0"/>
          </a:p>
        </p:txBody>
      </p:sp>
      <p:sp>
        <p:nvSpPr>
          <p:cNvPr id="5" name="スライド番号プレースホルダー 4">
            <a:extLst>
              <a:ext uri="{FF2B5EF4-FFF2-40B4-BE49-F238E27FC236}">
                <a16:creationId xmlns:a16="http://schemas.microsoft.com/office/drawing/2014/main" id="{8EA4B0F6-BC02-2934-DED0-FA0DDE26D804}"/>
              </a:ext>
            </a:extLst>
          </p:cNvPr>
          <p:cNvSpPr>
            <a:spLocks noGrp="1"/>
          </p:cNvSpPr>
          <p:nvPr>
            <p:ph type="sldNum" sz="quarter" idx="12"/>
          </p:nvPr>
        </p:nvSpPr>
        <p:spPr>
          <a:xfrm>
            <a:off x="6654036" y="6347792"/>
            <a:ext cx="2133600" cy="365125"/>
          </a:xfrm>
        </p:spPr>
        <p:txBody>
          <a:bodyPr/>
          <a:lstStyle/>
          <a:p>
            <a:pPr>
              <a:defRPr/>
            </a:pPr>
            <a:fld id="{FF29CA8A-7A1A-416A-A4AE-3A9F387F8DC8}" type="slidenum">
              <a:rPr lang="ja-JP" altLang="en-US" smtClean="0">
                <a:solidFill>
                  <a:prstClr val="black">
                    <a:tint val="75000"/>
                  </a:prstClr>
                </a:solidFill>
              </a:rPr>
              <a:pPr>
                <a:defRPr/>
              </a:pPr>
              <a:t>27</a:t>
            </a:fld>
            <a:endParaRPr lang="ja-JP" altLang="en-US" dirty="0">
              <a:solidFill>
                <a:prstClr val="black">
                  <a:tint val="75000"/>
                </a:prstClr>
              </a:solidFill>
            </a:endParaRPr>
          </a:p>
        </p:txBody>
      </p:sp>
    </p:spTree>
    <p:extLst>
      <p:ext uri="{BB962C8B-B14F-4D97-AF65-F5344CB8AC3E}">
        <p14:creationId xmlns:p14="http://schemas.microsoft.com/office/powerpoint/2010/main" val="1909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0AA98-E4CB-4952-9D3A-34381EABD70A}"/>
              </a:ext>
            </a:extLst>
          </p:cNvPr>
          <p:cNvSpPr>
            <a:spLocks noGrp="1"/>
          </p:cNvSpPr>
          <p:nvPr>
            <p:ph type="title"/>
          </p:nvPr>
        </p:nvSpPr>
        <p:spPr>
          <a:xfrm>
            <a:off x="444256" y="136525"/>
            <a:ext cx="8229600" cy="717121"/>
          </a:xfrm>
        </p:spPr>
        <p: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A3CC7E0F-6853-4664-BD5D-495BC77980F2}"/>
              </a:ext>
            </a:extLst>
          </p:cNvPr>
          <p:cNvSpPr>
            <a:spLocks noGrp="1"/>
          </p:cNvSpPr>
          <p:nvPr>
            <p:ph idx="1"/>
          </p:nvPr>
        </p:nvSpPr>
        <p:spPr>
          <a:xfrm>
            <a:off x="27816" y="1429368"/>
            <a:ext cx="9036496" cy="5965633"/>
          </a:xfrm>
        </p:spPr>
        <p:txBody>
          <a:bodyPr/>
          <a:lstStyle/>
          <a:p>
            <a:r>
              <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rPr>
              <a:t>目標とする行動へのステップを細分化</a:t>
            </a:r>
            <a:endParaRPr kumimoji="1" lang="en-US" altLang="ja-JP"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rPr>
              <a:t>　　することでポジティブ支援に！</a:t>
            </a:r>
            <a:endParaRPr kumimoji="1" lang="en-US" altLang="ja-JP"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現状</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　チャイムが鳴り終わっても教室を走り回る。　　　　　　</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最終目標</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　チャイムが鳴り終わるまでに椅子に座る。</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ステップ１：チャイムが鳴り始めたら、教室に入る。</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ステップ２：</a:t>
            </a:r>
            <a:r>
              <a:rPr lang="ja-JP" altLang="en-US" sz="2800" dirty="0">
                <a:latin typeface="UD デジタル 教科書体 NK-R" panose="02020400000000000000" pitchFamily="18" charset="-128"/>
                <a:ea typeface="UD デジタル 教科書体 NK-R" panose="02020400000000000000" pitchFamily="18" charset="-128"/>
              </a:rPr>
              <a:t>チャイムが鳴り始めたら椅子に座る。</a:t>
            </a:r>
            <a:endParaRPr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800" dirty="0">
                <a:latin typeface="UD デジタル 教科書体 NK-R" panose="02020400000000000000" pitchFamily="18" charset="-128"/>
                <a:ea typeface="UD デジタル 教科書体 NK-R" panose="02020400000000000000" pitchFamily="18" charset="-128"/>
              </a:rPr>
              <a:t>　　　　　　　　　　　　　　　　　･････ </a:t>
            </a:r>
            <a:r>
              <a:rPr kumimoji="1" lang="ja-JP" altLang="en-US" sz="2800" dirty="0">
                <a:latin typeface="UD デジタル 教科書体 NK-R" panose="02020400000000000000" pitchFamily="18" charset="-128"/>
                <a:ea typeface="UD デジタル 教科書体 NK-R" panose="02020400000000000000" pitchFamily="18" charset="-128"/>
              </a:rPr>
              <a:t>　　</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　「ちょっと頑張れば」</a:t>
            </a:r>
            <a:r>
              <a:rPr kumimoji="1" lang="ja-JP" altLang="en-US" sz="2800" dirty="0">
                <a:solidFill>
                  <a:srgbClr val="002060"/>
                </a:solidFill>
                <a:latin typeface="UD デジタル 教科書体 NK-R" panose="02020400000000000000" pitchFamily="18" charset="-128"/>
                <a:ea typeface="UD デジタル 教科書体 NK-R" panose="02020400000000000000" pitchFamily="18" charset="-128"/>
              </a:rPr>
              <a:t>　手</a:t>
            </a:r>
            <a:r>
              <a:rPr kumimoji="1" lang="ja-JP" altLang="en-US" sz="2800" dirty="0">
                <a:latin typeface="UD デジタル 教科書体 NK-R" panose="02020400000000000000" pitchFamily="18" charset="-128"/>
                <a:ea typeface="UD デジタル 教科書体 NK-R" panose="02020400000000000000" pitchFamily="18" charset="-128"/>
              </a:rPr>
              <a:t>が届きそうな目標を設定し、</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b="1" dirty="0">
                <a:latin typeface="UD デジタル 教科書体 NK-R" panose="02020400000000000000" pitchFamily="18" charset="-128"/>
                <a:ea typeface="UD デジタル 教科書体 NK-R" panose="02020400000000000000" pitchFamily="18" charset="-128"/>
              </a:rPr>
              <a:t>　　　</a:t>
            </a:r>
            <a:r>
              <a:rPr kumimoji="1" lang="ja-JP" altLang="en-US" b="1" dirty="0">
                <a:highlight>
                  <a:srgbClr val="FFFF00"/>
                </a:highlight>
                <a:latin typeface="UD デジタル 教科書体 NK-R" panose="02020400000000000000" pitchFamily="18" charset="-128"/>
                <a:ea typeface="UD デジタル 教科書体 NK-R" panose="02020400000000000000" pitchFamily="18" charset="-128"/>
              </a:rPr>
              <a:t>褒める・認める機会</a:t>
            </a:r>
            <a:r>
              <a:rPr kumimoji="1" lang="ja-JP" altLang="en-US" sz="2800" dirty="0">
                <a:latin typeface="UD デジタル 教科書体 NK-R" panose="02020400000000000000" pitchFamily="18" charset="-128"/>
                <a:ea typeface="UD デジタル 教科書体 NK-R" panose="02020400000000000000" pitchFamily="18" charset="-128"/>
              </a:rPr>
              <a:t>を増やしましょう！</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B0AC38CC-A60E-4E04-BEBE-0F440CB66A30}"/>
              </a:ext>
            </a:extLst>
          </p:cNvPr>
          <p:cNvSpPr/>
          <p:nvPr/>
        </p:nvSpPr>
        <p:spPr>
          <a:xfrm>
            <a:off x="27816" y="0"/>
            <a:ext cx="9144000" cy="14293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目標設定はポジティブかつ</a:t>
            </a:r>
            <a:endParaRPr kumimoji="1" lang="en-US" altLang="ja-JP"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スモールステップで</a:t>
            </a:r>
          </a:p>
        </p:txBody>
      </p:sp>
      <p:pic>
        <p:nvPicPr>
          <p:cNvPr id="9" name="図 8">
            <a:extLst>
              <a:ext uri="{FF2B5EF4-FFF2-40B4-BE49-F238E27FC236}">
                <a16:creationId xmlns:a16="http://schemas.microsoft.com/office/drawing/2014/main" id="{D7B91AAB-38BC-4961-8CCD-1D010A44C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2832" y="1574051"/>
            <a:ext cx="1034320" cy="1034320"/>
          </a:xfrm>
          <a:prstGeom prst="rect">
            <a:avLst/>
          </a:prstGeom>
        </p:spPr>
      </p:pic>
      <p:pic>
        <p:nvPicPr>
          <p:cNvPr id="11" name="図 10">
            <a:extLst>
              <a:ext uri="{FF2B5EF4-FFF2-40B4-BE49-F238E27FC236}">
                <a16:creationId xmlns:a16="http://schemas.microsoft.com/office/drawing/2014/main" id="{8CF14BEF-3533-47D5-AE07-2083AB8FF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352" y="4322211"/>
            <a:ext cx="1544960" cy="961738"/>
          </a:xfrm>
          <a:prstGeom prst="rect">
            <a:avLst/>
          </a:prstGeom>
        </p:spPr>
      </p:pic>
      <p:sp>
        <p:nvSpPr>
          <p:cNvPr id="4" name="スライド番号プレースホルダー 3">
            <a:extLst>
              <a:ext uri="{FF2B5EF4-FFF2-40B4-BE49-F238E27FC236}">
                <a16:creationId xmlns:a16="http://schemas.microsoft.com/office/drawing/2014/main" id="{CA0CB934-3337-099E-A5DA-E8F67B5FCD16}"/>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28</a:t>
            </a:fld>
            <a:endParaRPr lang="ja-JP" altLang="en-US">
              <a:solidFill>
                <a:prstClr val="black">
                  <a:tint val="75000"/>
                </a:prstClr>
              </a:solidFill>
            </a:endParaRPr>
          </a:p>
        </p:txBody>
      </p:sp>
    </p:spTree>
    <p:extLst>
      <p:ext uri="{BB962C8B-B14F-4D97-AF65-F5344CB8AC3E}">
        <p14:creationId xmlns:p14="http://schemas.microsoft.com/office/powerpoint/2010/main" val="2732829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7"/>
          <p:cNvSpPr>
            <a:spLocks noChangeArrowheads="1"/>
          </p:cNvSpPr>
          <p:nvPr/>
        </p:nvSpPr>
        <p:spPr bwMode="auto">
          <a:xfrm>
            <a:off x="35497" y="2285128"/>
            <a:ext cx="2808902" cy="1287888"/>
          </a:xfrm>
          <a:prstGeom prst="roundRect">
            <a:avLst>
              <a:gd name="adj" fmla="val 675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望ましい行動を</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R="0" lvl="0" algn="l" defTabSz="914400" rtl="0" eaLnBrk="1" fontAlgn="base" latinLnBrk="0" hangingPunct="1">
              <a:lnSpc>
                <a:spcPct val="100000"/>
              </a:lnSpc>
              <a:spcBef>
                <a:spcPct val="0"/>
              </a:spcBef>
              <a:spcAft>
                <a:spcPct val="0"/>
              </a:spcAft>
              <a:buClrTx/>
              <a:buSz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「引き出す工夫」</a:t>
            </a:r>
          </a:p>
        </p:txBody>
      </p:sp>
      <p:sp>
        <p:nvSpPr>
          <p:cNvPr id="24" name="AutoShape 6"/>
          <p:cNvSpPr>
            <a:spLocks noChangeArrowheads="1"/>
          </p:cNvSpPr>
          <p:nvPr/>
        </p:nvSpPr>
        <p:spPr bwMode="auto">
          <a:xfrm>
            <a:off x="6394799" y="2314309"/>
            <a:ext cx="2607893" cy="2050795"/>
          </a:xfrm>
          <a:prstGeom prst="roundRect">
            <a:avLst>
              <a:gd name="adj" fmla="val 604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望ましい行動が繰り返されるような工夫、フィードバックの方法（褒める、認める）</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3" name="Freeform 4"/>
          <p:cNvSpPr>
            <a:spLocks/>
          </p:cNvSpPr>
          <p:nvPr/>
        </p:nvSpPr>
        <p:spPr bwMode="auto">
          <a:xfrm>
            <a:off x="3413988" y="2349689"/>
            <a:ext cx="2365206" cy="927883"/>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a:t>
            </a:r>
          </a:p>
        </p:txBody>
      </p:sp>
      <p:sp>
        <p:nvSpPr>
          <p:cNvPr id="27" name="Rectangle 8"/>
          <p:cNvSpPr>
            <a:spLocks noChangeArrowheads="1"/>
          </p:cNvSpPr>
          <p:nvPr/>
        </p:nvSpPr>
        <p:spPr bwMode="auto">
          <a:xfrm>
            <a:off x="5961502" y="4193914"/>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rPr>
              <a:t>　</a:t>
            </a:r>
            <a:endParaRPr kumimoji="1" lang="ja-JP"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8" name="Freeform 12"/>
          <p:cNvSpPr>
            <a:spLocks/>
          </p:cNvSpPr>
          <p:nvPr/>
        </p:nvSpPr>
        <p:spPr bwMode="auto">
          <a:xfrm>
            <a:off x="2987824" y="2633450"/>
            <a:ext cx="371202"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9" name="Freeform 14"/>
          <p:cNvSpPr>
            <a:spLocks/>
          </p:cNvSpPr>
          <p:nvPr/>
        </p:nvSpPr>
        <p:spPr bwMode="auto">
          <a:xfrm>
            <a:off x="5836944" y="2633450"/>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30" name="Text Box 18"/>
          <p:cNvSpPr txBox="1">
            <a:spLocks noChangeArrowheads="1"/>
          </p:cNvSpPr>
          <p:nvPr/>
        </p:nvSpPr>
        <p:spPr bwMode="auto">
          <a:xfrm>
            <a:off x="611560" y="1823463"/>
            <a:ext cx="1805834"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行動の前</a:t>
            </a:r>
          </a:p>
        </p:txBody>
      </p:sp>
      <p:sp>
        <p:nvSpPr>
          <p:cNvPr id="31" name="Text Box 19"/>
          <p:cNvSpPr txBox="1">
            <a:spLocks noChangeArrowheads="1"/>
          </p:cNvSpPr>
          <p:nvPr/>
        </p:nvSpPr>
        <p:spPr bwMode="auto">
          <a:xfrm>
            <a:off x="3770898" y="1824271"/>
            <a:ext cx="1602204"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a:t>
            </a:r>
          </a:p>
        </p:txBody>
      </p:sp>
      <p:sp>
        <p:nvSpPr>
          <p:cNvPr id="32" name="Text Box 20"/>
          <p:cNvSpPr txBox="1">
            <a:spLocks noChangeArrowheads="1"/>
          </p:cNvSpPr>
          <p:nvPr/>
        </p:nvSpPr>
        <p:spPr bwMode="auto">
          <a:xfrm>
            <a:off x="6948264" y="1834654"/>
            <a:ext cx="1923462"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行動の後</a:t>
            </a:r>
          </a:p>
        </p:txBody>
      </p:sp>
      <p:pic>
        <p:nvPicPr>
          <p:cNvPr id="3" name="図 2">
            <a:extLst>
              <a:ext uri="{FF2B5EF4-FFF2-40B4-BE49-F238E27FC236}">
                <a16:creationId xmlns:a16="http://schemas.microsoft.com/office/drawing/2014/main" id="{E9C4EA67-C4A3-4469-A7F8-41DF24B2A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885" y="3650626"/>
            <a:ext cx="1872454" cy="1344422"/>
          </a:xfrm>
          <a:prstGeom prst="rect">
            <a:avLst/>
          </a:prstGeom>
        </p:spPr>
      </p:pic>
      <p:sp>
        <p:nvSpPr>
          <p:cNvPr id="17" name="正方形/長方形 16">
            <a:extLst>
              <a:ext uri="{FF2B5EF4-FFF2-40B4-BE49-F238E27FC236}">
                <a16:creationId xmlns:a16="http://schemas.microsoft.com/office/drawing/2014/main" id="{F3B6D995-BEE0-4676-A404-BB73EE0BEEEA}"/>
              </a:ext>
            </a:extLst>
          </p:cNvPr>
          <p:cNvSpPr/>
          <p:nvPr/>
        </p:nvSpPr>
        <p:spPr>
          <a:xfrm>
            <a:off x="0" y="-3215"/>
            <a:ext cx="9144000" cy="14380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望ましい行動を増やすために</a:t>
            </a:r>
            <a:endParaRPr kumimoji="1" lang="en-US" altLang="ja-JP"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必要な２つの工夫</a:t>
            </a:r>
          </a:p>
        </p:txBody>
      </p:sp>
      <p:sp>
        <p:nvSpPr>
          <p:cNvPr id="18" name="楕円 17">
            <a:extLst>
              <a:ext uri="{FF2B5EF4-FFF2-40B4-BE49-F238E27FC236}">
                <a16:creationId xmlns:a16="http://schemas.microsoft.com/office/drawing/2014/main" id="{906A3471-8D11-44A1-8F9A-A349AEAC7D9F}"/>
              </a:ext>
            </a:extLst>
          </p:cNvPr>
          <p:cNvSpPr/>
          <p:nvPr/>
        </p:nvSpPr>
        <p:spPr>
          <a:xfrm>
            <a:off x="48008" y="1620221"/>
            <a:ext cx="2761810" cy="2674548"/>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9" name="楕円 18">
            <a:extLst>
              <a:ext uri="{FF2B5EF4-FFF2-40B4-BE49-F238E27FC236}">
                <a16:creationId xmlns:a16="http://schemas.microsoft.com/office/drawing/2014/main" id="{98FD6D49-1B55-4245-A6F1-CFAA3F244CF2}"/>
              </a:ext>
            </a:extLst>
          </p:cNvPr>
          <p:cNvSpPr/>
          <p:nvPr/>
        </p:nvSpPr>
        <p:spPr>
          <a:xfrm>
            <a:off x="6125088" y="1801408"/>
            <a:ext cx="2967285" cy="2952328"/>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1" name="図 20">
            <a:extLst>
              <a:ext uri="{FF2B5EF4-FFF2-40B4-BE49-F238E27FC236}">
                <a16:creationId xmlns:a16="http://schemas.microsoft.com/office/drawing/2014/main" id="{002F5F67-6E4E-4A7B-9FA5-5FEABE3758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748" y="3799014"/>
            <a:ext cx="1561658" cy="1815881"/>
          </a:xfrm>
          <a:prstGeom prst="rect">
            <a:avLst/>
          </a:prstGeom>
        </p:spPr>
      </p:pic>
      <p:sp>
        <p:nvSpPr>
          <p:cNvPr id="22" name="正方形/長方形 21">
            <a:extLst>
              <a:ext uri="{FF2B5EF4-FFF2-40B4-BE49-F238E27FC236}">
                <a16:creationId xmlns:a16="http://schemas.microsoft.com/office/drawing/2014/main" id="{6379938D-DEB3-4B7D-AC10-C6D058248639}"/>
              </a:ext>
            </a:extLst>
          </p:cNvPr>
          <p:cNvSpPr/>
          <p:nvPr/>
        </p:nvSpPr>
        <p:spPr>
          <a:xfrm>
            <a:off x="1168582" y="5952355"/>
            <a:ext cx="6856018" cy="584775"/>
          </a:xfrm>
          <a:prstGeom prst="rect">
            <a:avLst/>
          </a:prstGeom>
          <a:solidFill>
            <a:srgbClr val="00B050"/>
          </a:solidFill>
          <a:ln>
            <a:solidFill>
              <a:schemeClr val="tx1"/>
            </a:solidFill>
          </a:ln>
        </p:spPr>
        <p:txBody>
          <a:bodyPr wrap="square">
            <a:spAutoFit/>
          </a:bodyPr>
          <a:lstStyle/>
          <a:p>
            <a:pPr algn="ctr"/>
            <a:r>
              <a:rPr lang="ja-JP" altLang="en-US" sz="3200" dirty="0">
                <a:latin typeface="UD デジタル 教科書体 NK-R" panose="02020400000000000000" pitchFamily="18" charset="-128"/>
                <a:ea typeface="UD デジタル 教科書体 NK-R" panose="02020400000000000000" pitchFamily="18" charset="-128"/>
              </a:rPr>
              <a:t>行動の「前」「後」のしかけが重要！</a:t>
            </a:r>
            <a:endParaRPr lang="en-US" altLang="ja-JP" sz="3200" dirty="0">
              <a:latin typeface="UD デジタル 教科書体 NK-R" panose="02020400000000000000" pitchFamily="18" charset="-128"/>
              <a:ea typeface="UD デジタル 教科書体 NK-R" panose="02020400000000000000" pitchFamily="18" charset="-128"/>
            </a:endParaRPr>
          </a:p>
        </p:txBody>
      </p:sp>
      <p:sp>
        <p:nvSpPr>
          <p:cNvPr id="26" name="矢印: 下 25">
            <a:extLst>
              <a:ext uri="{FF2B5EF4-FFF2-40B4-BE49-F238E27FC236}">
                <a16:creationId xmlns:a16="http://schemas.microsoft.com/office/drawing/2014/main" id="{452F90D6-A23D-4CED-BABD-1CB010F28DEF}"/>
              </a:ext>
            </a:extLst>
          </p:cNvPr>
          <p:cNvSpPr/>
          <p:nvPr/>
        </p:nvSpPr>
        <p:spPr>
          <a:xfrm rot="10800000">
            <a:off x="7155989" y="5190455"/>
            <a:ext cx="905481" cy="5792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下 34">
            <a:extLst>
              <a:ext uri="{FF2B5EF4-FFF2-40B4-BE49-F238E27FC236}">
                <a16:creationId xmlns:a16="http://schemas.microsoft.com/office/drawing/2014/main" id="{A06C1153-1E12-4842-B0E6-14671AE4E985}"/>
              </a:ext>
            </a:extLst>
          </p:cNvPr>
          <p:cNvSpPr/>
          <p:nvPr/>
        </p:nvSpPr>
        <p:spPr>
          <a:xfrm rot="10800000">
            <a:off x="1214136" y="5234033"/>
            <a:ext cx="905481" cy="5792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6FE9A4C-B009-206D-0BA7-3FD5D375408F}"/>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29</a:t>
            </a:fld>
            <a:endParaRPr lang="ja-JP" altLang="en-US">
              <a:solidFill>
                <a:prstClr val="black">
                  <a:tint val="75000"/>
                </a:prstClr>
              </a:solidFill>
            </a:endParaRPr>
          </a:p>
        </p:txBody>
      </p:sp>
    </p:spTree>
    <p:extLst>
      <p:ext uri="{BB962C8B-B14F-4D97-AF65-F5344CB8AC3E}">
        <p14:creationId xmlns:p14="http://schemas.microsoft.com/office/powerpoint/2010/main" val="35079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6"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A25E8F-9773-4453-AC3D-6F8BFDB47868}"/>
              </a:ext>
            </a:extLst>
          </p:cNvPr>
          <p:cNvSpPr/>
          <p:nvPr/>
        </p:nvSpPr>
        <p:spPr>
          <a:xfrm>
            <a:off x="0" y="1"/>
            <a:ext cx="9144000" cy="11229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本日の研修について</a:t>
            </a:r>
          </a:p>
        </p:txBody>
      </p:sp>
      <p:sp>
        <p:nvSpPr>
          <p:cNvPr id="3" name="テキスト ボックス 2">
            <a:extLst>
              <a:ext uri="{FF2B5EF4-FFF2-40B4-BE49-F238E27FC236}">
                <a16:creationId xmlns:a16="http://schemas.microsoft.com/office/drawing/2014/main" id="{EC51F825-AD18-497B-A28B-4C0BFD2EF36C}"/>
              </a:ext>
            </a:extLst>
          </p:cNvPr>
          <p:cNvSpPr txBox="1"/>
          <p:nvPr/>
        </p:nvSpPr>
        <p:spPr>
          <a:xfrm>
            <a:off x="490064" y="1700808"/>
            <a:ext cx="820891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１　ポジティブ行動支援とは？</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a:defRPr/>
            </a:pP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マイナスとプラスのサイクル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２　望ましい行動を増やすために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・望ましい行動を引き出す工夫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・望ましい行動を繰り返しやすくする工夫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・効果的なほめ方・認め方</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a:defRPr/>
            </a:pP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lvl="0">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参考：小学校での取組（例）　</a:t>
            </a: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p>
        </p:txBody>
      </p:sp>
      <p:pic>
        <p:nvPicPr>
          <p:cNvPr id="4" name="図 3">
            <a:extLst>
              <a:ext uri="{FF2B5EF4-FFF2-40B4-BE49-F238E27FC236}">
                <a16:creationId xmlns:a16="http://schemas.microsoft.com/office/drawing/2014/main" id="{D21C00DF-28FE-406A-B1F3-C8226981FC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1377285"/>
            <a:ext cx="1872208" cy="1827743"/>
          </a:xfrm>
          <a:prstGeom prst="rect">
            <a:avLst/>
          </a:prstGeom>
        </p:spPr>
      </p:pic>
      <p:sp>
        <p:nvSpPr>
          <p:cNvPr id="5" name="スライド番号プレースホルダー 4">
            <a:extLst>
              <a:ext uri="{FF2B5EF4-FFF2-40B4-BE49-F238E27FC236}">
                <a16:creationId xmlns:a16="http://schemas.microsoft.com/office/drawing/2014/main" id="{66E28571-FFB4-E27B-C1FB-FC4F326AA13C}"/>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a:t>
            </a:fld>
            <a:endParaRPr lang="ja-JP" altLang="en-US">
              <a:solidFill>
                <a:prstClr val="black">
                  <a:tint val="75000"/>
                </a:prstClr>
              </a:solidFill>
            </a:endParaRPr>
          </a:p>
        </p:txBody>
      </p:sp>
    </p:spTree>
    <p:extLst>
      <p:ext uri="{BB962C8B-B14F-4D97-AF65-F5344CB8AC3E}">
        <p14:creationId xmlns:p14="http://schemas.microsoft.com/office/powerpoint/2010/main" val="2255342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p:cNvSpPr>
            <a:spLocks/>
          </p:cNvSpPr>
          <p:nvPr/>
        </p:nvSpPr>
        <p:spPr bwMode="auto">
          <a:xfrm>
            <a:off x="3215883" y="2314188"/>
            <a:ext cx="2397564" cy="1004418"/>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algn="ctr" defTabSz="685800"/>
            <a:r>
              <a:rPr kumimoji="1" lang="ja-JP" altLang="en-US" sz="2800" b="1">
                <a:solidFill>
                  <a:prstClr val="black"/>
                </a:solidFill>
                <a:latin typeface="UD デジタル 教科書体 NK-R" panose="02020400000000000000" pitchFamily="18" charset="-128"/>
                <a:ea typeface="UD デジタル 教科書体 NK-R" panose="02020400000000000000" pitchFamily="18" charset="-128"/>
              </a:rPr>
              <a:t>望ましい行動</a:t>
            </a:r>
          </a:p>
        </p:txBody>
      </p:sp>
      <p:sp>
        <p:nvSpPr>
          <p:cNvPr id="11" name="AutoShape 6"/>
          <p:cNvSpPr>
            <a:spLocks noChangeArrowheads="1"/>
          </p:cNvSpPr>
          <p:nvPr/>
        </p:nvSpPr>
        <p:spPr bwMode="auto">
          <a:xfrm>
            <a:off x="5960806" y="1513756"/>
            <a:ext cx="2932710" cy="3404036"/>
          </a:xfrm>
          <a:prstGeom prst="roundRect">
            <a:avLst>
              <a:gd name="adj" fmla="val 1666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できている事への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ポジティブ・フィードバック</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褒める・認める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手紙・チケット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シールで視覚化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グラフ化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丸つけ、花丸</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        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 name="AutoShape 7"/>
          <p:cNvSpPr>
            <a:spLocks noChangeArrowheads="1"/>
          </p:cNvSpPr>
          <p:nvPr/>
        </p:nvSpPr>
        <p:spPr bwMode="auto">
          <a:xfrm>
            <a:off x="151568" y="1513756"/>
            <a:ext cx="2652739" cy="3161543"/>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具体的に何をすれば良いのか伝える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お手本を示す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ヒントを出す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物理的環境を整える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algn="r" defTabSz="685800">
              <a:spcBef>
                <a:spcPct val="0"/>
              </a:spcBef>
              <a:buNone/>
            </a:pP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6984" name="Rectangle 8"/>
          <p:cNvSpPr>
            <a:spLocks noChangeArrowheads="1"/>
          </p:cNvSpPr>
          <p:nvPr/>
        </p:nvSpPr>
        <p:spPr bwMode="auto">
          <a:xfrm>
            <a:off x="5614127" y="3515360"/>
            <a:ext cx="21159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1650">
                <a:solidFill>
                  <a:prstClr val="black"/>
                </a:solidFill>
                <a:latin typeface="AR P丸ゴシック体M" panose="020F0600000000000000" pitchFamily="50" charset="-128"/>
                <a:ea typeface="AR P丸ゴシック体M" panose="020F0600000000000000" pitchFamily="50" charset="-128"/>
              </a:rPr>
              <a:t>　</a:t>
            </a:r>
            <a:endParaRPr lang="ja-JP" altLang="en-US" sz="1800">
              <a:solidFill>
                <a:prstClr val="black"/>
              </a:solidFill>
              <a:latin typeface="Times New Roman" panose="02020603050405020304" pitchFamily="18" charset="0"/>
            </a:endParaRPr>
          </a:p>
        </p:txBody>
      </p:sp>
      <p:sp>
        <p:nvSpPr>
          <p:cNvPr id="17" name="Freeform 12"/>
          <p:cNvSpPr>
            <a:spLocks/>
          </p:cNvSpPr>
          <p:nvPr/>
        </p:nvSpPr>
        <p:spPr bwMode="auto">
          <a:xfrm>
            <a:off x="2879773" y="2681261"/>
            <a:ext cx="28195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19" name="Freeform 14"/>
          <p:cNvSpPr>
            <a:spLocks/>
          </p:cNvSpPr>
          <p:nvPr/>
        </p:nvSpPr>
        <p:spPr bwMode="auto">
          <a:xfrm>
            <a:off x="5672215" y="2671099"/>
            <a:ext cx="28894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20" name="Text Box 18"/>
          <p:cNvSpPr txBox="1">
            <a:spLocks noChangeArrowheads="1"/>
          </p:cNvSpPr>
          <p:nvPr/>
        </p:nvSpPr>
        <p:spPr bwMode="auto">
          <a:xfrm>
            <a:off x="715741" y="1126275"/>
            <a:ext cx="1410650"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行動の前</a:t>
            </a:r>
          </a:p>
        </p:txBody>
      </p:sp>
      <p:sp>
        <p:nvSpPr>
          <p:cNvPr id="21" name="Text Box 19"/>
          <p:cNvSpPr txBox="1">
            <a:spLocks noChangeArrowheads="1"/>
          </p:cNvSpPr>
          <p:nvPr/>
        </p:nvSpPr>
        <p:spPr bwMode="auto">
          <a:xfrm>
            <a:off x="3982468" y="1874880"/>
            <a:ext cx="864394" cy="461665"/>
          </a:xfrm>
          <a:prstGeom prst="rect">
            <a:avLst/>
          </a:prstGeom>
          <a:noFill/>
          <a:ln w="9525">
            <a:noFill/>
            <a:miter lim="800000"/>
            <a:headEnd/>
            <a:tailEnd/>
          </a:ln>
          <a:effectLst/>
        </p:spPr>
        <p:txBody>
          <a:bodyPr>
            <a:spAutoFit/>
          </a:bodyPr>
          <a:lstStyle/>
          <a:p>
            <a:pPr algn="ct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a:t>
            </a:r>
          </a:p>
        </p:txBody>
      </p:sp>
      <p:sp>
        <p:nvSpPr>
          <p:cNvPr id="22" name="Text Box 20"/>
          <p:cNvSpPr txBox="1">
            <a:spLocks noChangeArrowheads="1"/>
          </p:cNvSpPr>
          <p:nvPr/>
        </p:nvSpPr>
        <p:spPr bwMode="auto">
          <a:xfrm>
            <a:off x="6827959" y="1094149"/>
            <a:ext cx="1762222"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dirty="0">
                <a:solidFill>
                  <a:srgbClr val="335B74"/>
                </a:solidFill>
                <a:latin typeface="UD Digi Kyokasho N-B" panose="02020700000000000000" pitchFamily="17" charset="-128"/>
                <a:ea typeface="UD Digi Kyokasho N-B" panose="02020700000000000000" pitchFamily="17" charset="-128"/>
              </a:rPr>
              <a:t>行動の後</a:t>
            </a:r>
          </a:p>
        </p:txBody>
      </p:sp>
      <p:sp>
        <p:nvSpPr>
          <p:cNvPr id="4" name="正方形/長方形 3"/>
          <p:cNvSpPr/>
          <p:nvPr/>
        </p:nvSpPr>
        <p:spPr>
          <a:xfrm>
            <a:off x="5414802" y="5185845"/>
            <a:ext cx="3854866" cy="1569660"/>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子ども達にとって</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「やった！」「できた！」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「頑張った！」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2" name="正方形/長方形 41"/>
          <p:cNvSpPr/>
          <p:nvPr/>
        </p:nvSpPr>
        <p:spPr>
          <a:xfrm>
            <a:off x="167566" y="4973060"/>
            <a:ext cx="3612290" cy="1938992"/>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子ども達が</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「こうすれば良いのか」</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「やってみよう」</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「できるかも」</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上矢印 4"/>
          <p:cNvSpPr/>
          <p:nvPr/>
        </p:nvSpPr>
        <p:spPr>
          <a:xfrm>
            <a:off x="1311760" y="4716089"/>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43" name="上矢印 42"/>
          <p:cNvSpPr/>
          <p:nvPr/>
        </p:nvSpPr>
        <p:spPr>
          <a:xfrm>
            <a:off x="7385034" y="4965097"/>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16" name="正方形/長方形 15">
            <a:extLst>
              <a:ext uri="{FF2B5EF4-FFF2-40B4-BE49-F238E27FC236}">
                <a16:creationId xmlns:a16="http://schemas.microsoft.com/office/drawing/2014/main" id="{B9A30BC6-9B63-4E8A-9B90-479F9C43F99E}"/>
              </a:ext>
            </a:extLst>
          </p:cNvPr>
          <p:cNvSpPr/>
          <p:nvPr/>
        </p:nvSpPr>
        <p:spPr>
          <a:xfrm>
            <a:off x="0" y="-29078"/>
            <a:ext cx="9144000" cy="10902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望ましい行動を増やすための工夫</a:t>
            </a:r>
            <a:endParaRPr kumimoji="1" lang="en-US" altLang="ja-JP"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～「望ましい行動を引き出す工夫」～</a:t>
            </a:r>
          </a:p>
        </p:txBody>
      </p:sp>
      <p:sp>
        <p:nvSpPr>
          <p:cNvPr id="2" name="四角形: 角を丸くする 1">
            <a:extLst>
              <a:ext uri="{FF2B5EF4-FFF2-40B4-BE49-F238E27FC236}">
                <a16:creationId xmlns:a16="http://schemas.microsoft.com/office/drawing/2014/main" id="{E3E2F640-A0F5-40E2-8D37-51905920774D}"/>
              </a:ext>
            </a:extLst>
          </p:cNvPr>
          <p:cNvSpPr/>
          <p:nvPr/>
        </p:nvSpPr>
        <p:spPr>
          <a:xfrm>
            <a:off x="271981" y="1596845"/>
            <a:ext cx="2424870" cy="2995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3">
            <a:extLst>
              <a:ext uri="{FF2B5EF4-FFF2-40B4-BE49-F238E27FC236}">
                <a16:creationId xmlns:a16="http://schemas.microsoft.com/office/drawing/2014/main" id="{459DA366-B839-40AE-AA4A-CDD2979E09E6}"/>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30</a:t>
            </a:fld>
            <a:endParaRPr lang="ja-JP" altLang="en-US" dirty="0">
              <a:solidFill>
                <a:prstClr val="black">
                  <a:tint val="75000"/>
                </a:prstClr>
              </a:solidFill>
            </a:endParaRPr>
          </a:p>
        </p:txBody>
      </p:sp>
    </p:spTree>
    <p:extLst>
      <p:ext uri="{BB962C8B-B14F-4D97-AF65-F5344CB8AC3E}">
        <p14:creationId xmlns:p14="http://schemas.microsoft.com/office/powerpoint/2010/main" val="41700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4" name="テキスト ボックス 3"/>
          <p:cNvSpPr txBox="1"/>
          <p:nvPr/>
        </p:nvSpPr>
        <p:spPr>
          <a:xfrm>
            <a:off x="255738" y="1111007"/>
            <a:ext cx="8888262" cy="1015663"/>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■「朝一番 教室に入ったらあいさつをしよう／もらったあいさつはお返ししよう」（もう一歩前へ）</a:t>
            </a:r>
          </a:p>
        </p:txBody>
      </p:sp>
      <p:sp>
        <p:nvSpPr>
          <p:cNvPr id="2205" name="正方形/長方形 5"/>
          <p:cNvSpPr/>
          <p:nvPr/>
        </p:nvSpPr>
        <p:spPr>
          <a:xfrm>
            <a:off x="5004048" y="2509981"/>
            <a:ext cx="4389554" cy="1246495"/>
          </a:xfrm>
          <a:prstGeom prst="rect">
            <a:avLst/>
          </a:prstGeom>
        </p:spPr>
        <p:txBody>
          <a:bodyPr wrap="square">
            <a:spAutoFit/>
          </a:bodyPr>
          <a:lstStyle/>
          <a:p>
            <a:pPr marL="257175" indent="-257175">
              <a:buFont typeface="Arial" panose="020B0604020202020204" pitchFamily="34" charset="0"/>
              <a:buChar char="•"/>
            </a:pPr>
            <a:r>
              <a:rPr lang="ja-JP" altLang="en-US" sz="2700" dirty="0">
                <a:latin typeface="UD デジタル 教科書体 NK-R" panose="02020400000000000000" pitchFamily="18" charset="-128"/>
                <a:ea typeface="UD デジタル 教科書体 NK-R" panose="02020400000000000000" pitchFamily="18" charset="-128"/>
              </a:rPr>
              <a:t>全児童対象の手立て</a:t>
            </a:r>
            <a:endParaRPr lang="en-US" altLang="ja-JP" sz="105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－取組の意義説明</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－視覚支援（足跡マーク）</a:t>
            </a:r>
            <a:r>
              <a:rPr lang="ja-JP" altLang="en-US" dirty="0">
                <a:latin typeface="UD デジタル 教科書体 NK-R" panose="02020400000000000000" pitchFamily="18" charset="-128"/>
                <a:ea typeface="UD デジタル 教科書体 NK-R" panose="02020400000000000000" pitchFamily="18" charset="-128"/>
              </a:rPr>
              <a:t>きっかけ</a:t>
            </a:r>
            <a:endParaRPr lang="en-US" altLang="ja-JP" dirty="0">
              <a:latin typeface="UD デジタル 教科書体 NK-R" panose="02020400000000000000" pitchFamily="18" charset="-128"/>
              <a:ea typeface="UD デジタル 教科書体 NK-R" panose="02020400000000000000" pitchFamily="18" charset="-128"/>
            </a:endParaRPr>
          </a:p>
        </p:txBody>
      </p:sp>
      <p:pic>
        <p:nvPicPr>
          <p:cNvPr id="2206" name="図 8"/>
          <p:cNvPicPr>
            <a:picLocks noChangeAspect="1"/>
          </p:cNvPicPr>
          <p:nvPr/>
        </p:nvPicPr>
        <p:blipFill>
          <a:blip r:embed="rId3"/>
          <a:srcRect l="14455" t="20833" r="13542"/>
          <a:stretch>
            <a:fillRect/>
          </a:stretch>
        </p:blipFill>
        <p:spPr>
          <a:xfrm>
            <a:off x="5580112" y="4202399"/>
            <a:ext cx="2664296" cy="2196980"/>
          </a:xfrm>
          <a:prstGeom prst="rect">
            <a:avLst/>
          </a:prstGeom>
        </p:spPr>
      </p:pic>
      <p:pic>
        <p:nvPicPr>
          <p:cNvPr id="2207" name="図 10"/>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7478" r="7455"/>
          <a:stretch>
            <a:fillRect/>
          </a:stretch>
        </p:blipFill>
        <p:spPr>
          <a:xfrm>
            <a:off x="115477" y="2348880"/>
            <a:ext cx="4819497" cy="3135734"/>
          </a:xfrm>
          <a:prstGeom prst="rect">
            <a:avLst/>
          </a:prstGeom>
        </p:spPr>
      </p:pic>
      <p:sp>
        <p:nvSpPr>
          <p:cNvPr id="3" name="スライド番号プレースホルダー 2">
            <a:extLst>
              <a:ext uri="{FF2B5EF4-FFF2-40B4-BE49-F238E27FC236}">
                <a16:creationId xmlns:a16="http://schemas.microsoft.com/office/drawing/2014/main" id="{2ACD1C4A-26A1-0EEF-A97C-A91169DC95D6}"/>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31</a:t>
            </a:fld>
            <a:endParaRPr lang="ja-JP" altLang="en-US">
              <a:solidFill>
                <a:prstClr val="black">
                  <a:tint val="75000"/>
                </a:prstClr>
              </a:solidFill>
            </a:endParaRPr>
          </a:p>
        </p:txBody>
      </p:sp>
      <p:sp>
        <p:nvSpPr>
          <p:cNvPr id="8" name="正方形/長方形 4">
            <a:extLst>
              <a:ext uri="{FF2B5EF4-FFF2-40B4-BE49-F238E27FC236}">
                <a16:creationId xmlns:a16="http://schemas.microsoft.com/office/drawing/2014/main" id="{5F959685-8C33-44C3-A25A-97C8109C3B49}"/>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視覚的な手がかり</a:t>
            </a:r>
          </a:p>
        </p:txBody>
      </p:sp>
    </p:spTree>
    <p:extLst>
      <p:ext uri="{BB962C8B-B14F-4D97-AF65-F5344CB8AC3E}">
        <p14:creationId xmlns:p14="http://schemas.microsoft.com/office/powerpoint/2010/main" val="290862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4" name="テキスト ボックス 4"/>
          <p:cNvSpPr txBox="1"/>
          <p:nvPr/>
        </p:nvSpPr>
        <p:spPr>
          <a:xfrm>
            <a:off x="191600" y="1162351"/>
            <a:ext cx="8760799"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■「つぎの勉強の用意をしてから動きます」</a:t>
            </a:r>
          </a:p>
        </p:txBody>
      </p:sp>
      <p:sp>
        <p:nvSpPr>
          <p:cNvPr id="2" name="正方形/長方形 4">
            <a:extLst>
              <a:ext uri="{FF2B5EF4-FFF2-40B4-BE49-F238E27FC236}">
                <a16:creationId xmlns:a16="http://schemas.microsoft.com/office/drawing/2014/main" id="{CC7AB912-85A1-D0C8-5F57-0E7EF3F3D7E4}"/>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視覚的な手がかり</a:t>
            </a:r>
          </a:p>
        </p:txBody>
      </p:sp>
      <p:pic>
        <p:nvPicPr>
          <p:cNvPr id="3" name="図 4">
            <a:extLst>
              <a:ext uri="{FF2B5EF4-FFF2-40B4-BE49-F238E27FC236}">
                <a16:creationId xmlns:a16="http://schemas.microsoft.com/office/drawing/2014/main" id="{E21D6D5F-995E-E744-1E22-3BDDDD4D0CB0}"/>
              </a:ext>
            </a:extLst>
          </p:cNvPr>
          <p:cNvPicPr>
            <a:picLocks noChangeAspect="1"/>
          </p:cNvPicPr>
          <p:nvPr/>
        </p:nvPicPr>
        <p:blipFill rotWithShape="1">
          <a:blip r:embed="rId3"/>
          <a:srcRect t="18234" r="5553"/>
          <a:stretch/>
        </p:blipFill>
        <p:spPr>
          <a:xfrm>
            <a:off x="4283968" y="1982541"/>
            <a:ext cx="2952328" cy="2295765"/>
          </a:xfrm>
          <a:prstGeom prst="rect">
            <a:avLst/>
          </a:prstGeom>
        </p:spPr>
      </p:pic>
      <p:pic>
        <p:nvPicPr>
          <p:cNvPr id="4" name="図 1">
            <a:extLst>
              <a:ext uri="{FF2B5EF4-FFF2-40B4-BE49-F238E27FC236}">
                <a16:creationId xmlns:a16="http://schemas.microsoft.com/office/drawing/2014/main" id="{71C4B487-A7C0-E485-AA93-2E249D985A87}"/>
              </a:ext>
            </a:extLst>
          </p:cNvPr>
          <p:cNvPicPr>
            <a:picLocks noChangeAspect="1"/>
          </p:cNvPicPr>
          <p:nvPr/>
        </p:nvPicPr>
        <p:blipFill rotWithShape="1">
          <a:blip r:embed="rId4"/>
          <a:srcRect t="14234" r="8526"/>
          <a:stretch/>
        </p:blipFill>
        <p:spPr>
          <a:xfrm>
            <a:off x="6000071" y="3991001"/>
            <a:ext cx="2952328" cy="2076590"/>
          </a:xfrm>
          <a:prstGeom prst="rect">
            <a:avLst/>
          </a:prstGeom>
        </p:spPr>
      </p:pic>
      <p:sp>
        <p:nvSpPr>
          <p:cNvPr id="5" name="テキスト ボックス 4">
            <a:extLst>
              <a:ext uri="{FF2B5EF4-FFF2-40B4-BE49-F238E27FC236}">
                <a16:creationId xmlns:a16="http://schemas.microsoft.com/office/drawing/2014/main" id="{AC947050-DA9A-159B-C9E4-71617485B792}"/>
              </a:ext>
            </a:extLst>
          </p:cNvPr>
          <p:cNvSpPr txBox="1"/>
          <p:nvPr/>
        </p:nvSpPr>
        <p:spPr>
          <a:xfrm>
            <a:off x="335844" y="1982541"/>
            <a:ext cx="253306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視覚的な手がかり</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 name="スライド番号プレースホルダー 5">
            <a:extLst>
              <a:ext uri="{FF2B5EF4-FFF2-40B4-BE49-F238E27FC236}">
                <a16:creationId xmlns:a16="http://schemas.microsoft.com/office/drawing/2014/main" id="{6EF58B69-2792-23AC-D8A1-789C24D6A669}"/>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32</a:t>
            </a:fld>
            <a:endParaRPr lang="ja-JP" altLang="en-US">
              <a:solidFill>
                <a:prstClr val="black">
                  <a:tint val="75000"/>
                </a:prstClr>
              </a:solidFill>
            </a:endParaRPr>
          </a:p>
        </p:txBody>
      </p:sp>
      <p:pic>
        <p:nvPicPr>
          <p:cNvPr id="10" name="図 9">
            <a:extLst>
              <a:ext uri="{FF2B5EF4-FFF2-40B4-BE49-F238E27FC236}">
                <a16:creationId xmlns:a16="http://schemas.microsoft.com/office/drawing/2014/main" id="{A420934B-F301-47D6-9BF0-AF0749C5F67C}"/>
              </a:ext>
            </a:extLst>
          </p:cNvPr>
          <p:cNvPicPr>
            <a:picLocks noChangeAspect="1"/>
          </p:cNvPicPr>
          <p:nvPr/>
        </p:nvPicPr>
        <p:blipFill>
          <a:blip r:embed="rId5"/>
          <a:stretch>
            <a:fillRect/>
          </a:stretch>
        </p:blipFill>
        <p:spPr>
          <a:xfrm>
            <a:off x="191600" y="2710398"/>
            <a:ext cx="3613438" cy="2742599"/>
          </a:xfrm>
          <a:prstGeom prst="rect">
            <a:avLst/>
          </a:prstGeom>
        </p:spPr>
      </p:pic>
    </p:spTree>
    <p:extLst>
      <p:ext uri="{BB962C8B-B14F-4D97-AF65-F5344CB8AC3E}">
        <p14:creationId xmlns:p14="http://schemas.microsoft.com/office/powerpoint/2010/main" val="1975407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1C6B9F-7B6E-4428-9C0C-A2EEF513BA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2924944"/>
            <a:ext cx="4896544" cy="3672408"/>
          </a:xfrm>
          <a:prstGeom prst="rect">
            <a:avLst/>
          </a:prstGeom>
        </p:spPr>
      </p:pic>
      <p:sp>
        <p:nvSpPr>
          <p:cNvPr id="26630" name="テキスト ボックス 9"/>
          <p:cNvSpPr txBox="1">
            <a:spLocks noChangeArrowheads="1"/>
          </p:cNvSpPr>
          <p:nvPr/>
        </p:nvSpPr>
        <p:spPr bwMode="auto">
          <a:xfrm>
            <a:off x="323852" y="1709738"/>
            <a:ext cx="8712644" cy="1384954"/>
          </a:xfrm>
          <a:prstGeom prst="rect">
            <a:avLst/>
          </a:prstGeom>
          <a:noFill/>
          <a:ln w="9525">
            <a:noFill/>
            <a:miter lim="800000"/>
            <a:headEnd/>
            <a:tailEnd/>
          </a:ln>
        </p:spPr>
        <p:txBody>
          <a:bodyPr wrap="square" lIns="91396" tIns="45700" rIns="91396" bIns="45700">
            <a:spAutoFit/>
          </a:bodyPr>
          <a:lstStyle/>
          <a:p>
            <a:pPr marL="0" marR="0" lvl="0" indent="0" algn="l" defTabSz="91396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「くつをそろえましょう」と言葉だけで伝えるのではなく、</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396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靴箱に合言葉と、どのようなく</a:t>
            </a:r>
            <a:r>
              <a:rPr kumimoji="1" lang="ja-JP" altLang="en-US" sz="2800" b="0" i="0" u="none"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つの置</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き方が正解か教材で視覚的に伝える。</a:t>
            </a:r>
          </a:p>
        </p:txBody>
      </p:sp>
      <p:sp>
        <p:nvSpPr>
          <p:cNvPr id="7" name="正方形/長方形 4">
            <a:extLst>
              <a:ext uri="{FF2B5EF4-FFF2-40B4-BE49-F238E27FC236}">
                <a16:creationId xmlns:a16="http://schemas.microsoft.com/office/drawing/2014/main" id="{51EDFCC6-5185-43A7-9729-5BA73E4785C6}"/>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視覚的な手がかり</a:t>
            </a:r>
          </a:p>
        </p:txBody>
      </p:sp>
      <p:sp>
        <p:nvSpPr>
          <p:cNvPr id="8" name="テキスト ボックス 4">
            <a:extLst>
              <a:ext uri="{FF2B5EF4-FFF2-40B4-BE49-F238E27FC236}">
                <a16:creationId xmlns:a16="http://schemas.microsoft.com/office/drawing/2014/main" id="{08184E3B-CFA6-4D99-8750-80A1813CE475}"/>
              </a:ext>
            </a:extLst>
          </p:cNvPr>
          <p:cNvSpPr txBox="1"/>
          <p:nvPr/>
        </p:nvSpPr>
        <p:spPr>
          <a:xfrm>
            <a:off x="179512" y="1101780"/>
            <a:ext cx="5391692"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■「くつをそろえる」</a:t>
            </a:r>
          </a:p>
        </p:txBody>
      </p:sp>
    </p:spTree>
    <p:extLst>
      <p:ext uri="{BB962C8B-B14F-4D97-AF65-F5344CB8AC3E}">
        <p14:creationId xmlns:p14="http://schemas.microsoft.com/office/powerpoint/2010/main" val="1653657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666" r="33261"/>
          <a:stretch/>
        </p:blipFill>
        <p:spPr>
          <a:xfrm rot="16200000">
            <a:off x="1538532" y="604128"/>
            <a:ext cx="1523187" cy="3844803"/>
          </a:xfrm>
        </p:spPr>
      </p:pic>
      <p:sp>
        <p:nvSpPr>
          <p:cNvPr id="3" name="正方形/長方形 4">
            <a:extLst>
              <a:ext uri="{FF2B5EF4-FFF2-40B4-BE49-F238E27FC236}">
                <a16:creationId xmlns:a16="http://schemas.microsoft.com/office/drawing/2014/main" id="{3FCED220-4799-6E1A-2C80-0E4AFD72E469}"/>
              </a:ext>
            </a:extLst>
          </p:cNvPr>
          <p:cNvSpPr/>
          <p:nvPr/>
        </p:nvSpPr>
        <p:spPr>
          <a:xfrm>
            <a:off x="0" y="-3214"/>
            <a:ext cx="9144000" cy="94324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視覚的な手がかり</a:t>
            </a:r>
          </a:p>
        </p:txBody>
      </p:sp>
      <p:sp>
        <p:nvSpPr>
          <p:cNvPr id="9" name="テキスト ボックス 4">
            <a:extLst>
              <a:ext uri="{FF2B5EF4-FFF2-40B4-BE49-F238E27FC236}">
                <a16:creationId xmlns:a16="http://schemas.microsoft.com/office/drawing/2014/main" id="{716DB94C-92CE-6C69-4D13-F1458780A14F}"/>
              </a:ext>
            </a:extLst>
          </p:cNvPr>
          <p:cNvSpPr txBox="1"/>
          <p:nvPr/>
        </p:nvSpPr>
        <p:spPr>
          <a:xfrm>
            <a:off x="27765" y="1140235"/>
            <a:ext cx="5391692"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■「靴やスリッパをそろえよう」</a:t>
            </a:r>
          </a:p>
        </p:txBody>
      </p:sp>
      <p:sp>
        <p:nvSpPr>
          <p:cNvPr id="11" name="スライド番号プレースホルダー 10">
            <a:extLst>
              <a:ext uri="{FF2B5EF4-FFF2-40B4-BE49-F238E27FC236}">
                <a16:creationId xmlns:a16="http://schemas.microsoft.com/office/drawing/2014/main" id="{88266E46-2D58-AF49-4957-C6504C909408}"/>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34</a:t>
            </a:fld>
            <a:endParaRPr lang="ja-JP" altLang="en-US">
              <a:solidFill>
                <a:prstClr val="black">
                  <a:tint val="75000"/>
                </a:prstClr>
              </a:solidFill>
            </a:endParaRPr>
          </a:p>
        </p:txBody>
      </p:sp>
      <p:pic>
        <p:nvPicPr>
          <p:cNvPr id="5" name="図 4">
            <a:extLst>
              <a:ext uri="{FF2B5EF4-FFF2-40B4-BE49-F238E27FC236}">
                <a16:creationId xmlns:a16="http://schemas.microsoft.com/office/drawing/2014/main" id="{4922E5B1-4CED-4351-A2C1-B3FC9409A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22" y="3532163"/>
            <a:ext cx="4211960" cy="3158970"/>
          </a:xfrm>
          <a:prstGeom prst="rect">
            <a:avLst/>
          </a:prstGeom>
        </p:spPr>
      </p:pic>
      <p:pic>
        <p:nvPicPr>
          <p:cNvPr id="13" name="図 12">
            <a:extLst>
              <a:ext uri="{FF2B5EF4-FFF2-40B4-BE49-F238E27FC236}">
                <a16:creationId xmlns:a16="http://schemas.microsoft.com/office/drawing/2014/main" id="{966514B1-204B-4A7B-8A74-187F5D5BC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14714" y="1411703"/>
            <a:ext cx="3207808" cy="2405856"/>
          </a:xfrm>
          <a:prstGeom prst="rect">
            <a:avLst/>
          </a:prstGeom>
        </p:spPr>
      </p:pic>
      <p:pic>
        <p:nvPicPr>
          <p:cNvPr id="15" name="図 14">
            <a:extLst>
              <a:ext uri="{FF2B5EF4-FFF2-40B4-BE49-F238E27FC236}">
                <a16:creationId xmlns:a16="http://schemas.microsoft.com/office/drawing/2014/main" id="{DA384434-B07A-489D-891E-F8520F35E0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488" b="15180"/>
          <a:stretch/>
        </p:blipFill>
        <p:spPr>
          <a:xfrm>
            <a:off x="4600672" y="4336860"/>
            <a:ext cx="4406106" cy="2423294"/>
          </a:xfrm>
          <a:prstGeom prst="rect">
            <a:avLst/>
          </a:prstGeom>
        </p:spPr>
      </p:pic>
    </p:spTree>
    <p:extLst>
      <p:ext uri="{BB962C8B-B14F-4D97-AF65-F5344CB8AC3E}">
        <p14:creationId xmlns:p14="http://schemas.microsoft.com/office/powerpoint/2010/main" val="1812874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27E666-A9C5-4074-B6C4-1D13388BFF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8002D-B5B0-4BAC-B1F6-782DDCCE6D9C}" type="slidenum">
              <a:rPr kumimoji="0" lang="ja-JP" altLang="en-US" sz="1200" b="0" i="0" u="none" strike="noStrike" kern="1200" cap="none" spc="0" normalizeH="0" baseline="0" noProof="0" smtClean="0">
                <a:ln>
                  <a:noFill/>
                </a:ln>
                <a:solidFill>
                  <a:prstClr val="black">
                    <a:tint val="75000"/>
                  </a:prstClr>
                </a:solidFill>
                <a:effectLst/>
                <a:uLnTx/>
                <a:uFillTx/>
                <a:latin typeface="FrankRueh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ja-JP" altLang="en-US" sz="1200" b="0" i="0" u="none" strike="noStrike" kern="1200" cap="none" spc="0" normalizeH="0" baseline="0" noProof="0">
              <a:ln>
                <a:noFill/>
              </a:ln>
              <a:solidFill>
                <a:prstClr val="black">
                  <a:tint val="75000"/>
                </a:prstClr>
              </a:solidFill>
              <a:effectLst/>
              <a:uLnTx/>
              <a:uFillTx/>
              <a:latin typeface="FrankRuehl"/>
              <a:ea typeface="メイリオ"/>
              <a:cs typeface="+mn-cs"/>
            </a:endParaRPr>
          </a:p>
        </p:txBody>
      </p:sp>
      <p:sp>
        <p:nvSpPr>
          <p:cNvPr id="13" name="テキスト ボックス 12">
            <a:extLst>
              <a:ext uri="{FF2B5EF4-FFF2-40B4-BE49-F238E27FC236}">
                <a16:creationId xmlns:a16="http://schemas.microsoft.com/office/drawing/2014/main" id="{79A73FE4-1F1C-4566-AFDF-7C8C3C3F76A3}"/>
              </a:ext>
            </a:extLst>
          </p:cNvPr>
          <p:cNvSpPr txBox="1"/>
          <p:nvPr/>
        </p:nvSpPr>
        <p:spPr>
          <a:xfrm>
            <a:off x="5687737" y="369505"/>
            <a:ext cx="303640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練習機会の設定</a:t>
            </a:r>
          </a:p>
        </p:txBody>
      </p:sp>
      <p:pic>
        <p:nvPicPr>
          <p:cNvPr id="10" name="図 9">
            <a:extLst>
              <a:ext uri="{FF2B5EF4-FFF2-40B4-BE49-F238E27FC236}">
                <a16:creationId xmlns:a16="http://schemas.microsoft.com/office/drawing/2014/main" id="{49877339-21F0-420A-9717-4245D83AA5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103" y="2001608"/>
            <a:ext cx="3251125" cy="1828758"/>
          </a:xfrm>
          <a:prstGeom prst="rect">
            <a:avLst/>
          </a:prstGeom>
        </p:spPr>
      </p:pic>
      <p:pic>
        <p:nvPicPr>
          <p:cNvPr id="14" name="図 13">
            <a:extLst>
              <a:ext uri="{FF2B5EF4-FFF2-40B4-BE49-F238E27FC236}">
                <a16:creationId xmlns:a16="http://schemas.microsoft.com/office/drawing/2014/main" id="{E78712A4-F3CD-4E43-8A48-D91E8877C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2103" y="4178855"/>
            <a:ext cx="3263158" cy="2190463"/>
          </a:xfrm>
          <a:prstGeom prst="rect">
            <a:avLst/>
          </a:prstGeom>
        </p:spPr>
      </p:pic>
      <p:sp>
        <p:nvSpPr>
          <p:cNvPr id="9" name="テキスト ボックス 8">
            <a:extLst>
              <a:ext uri="{FF2B5EF4-FFF2-40B4-BE49-F238E27FC236}">
                <a16:creationId xmlns:a16="http://schemas.microsoft.com/office/drawing/2014/main" id="{EA8DB6A8-D637-C361-F6AE-D9415F3E745B}"/>
              </a:ext>
            </a:extLst>
          </p:cNvPr>
          <p:cNvSpPr txBox="1"/>
          <p:nvPr/>
        </p:nvSpPr>
        <p:spPr>
          <a:xfrm>
            <a:off x="979552" y="1045201"/>
            <a:ext cx="360032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児童会・６年生を中心に</a:t>
            </a:r>
            <a:endParaRPr kumimoji="1"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モデリングビデオを作成</a:t>
            </a:r>
            <a:endParaRPr kumimoji="1"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12" name="コンテンツ プレースホルダー 5">
            <a:extLst>
              <a:ext uri="{FF2B5EF4-FFF2-40B4-BE49-F238E27FC236}">
                <a16:creationId xmlns:a16="http://schemas.microsoft.com/office/drawing/2014/main" id="{FA6AE953-08A4-46DF-A066-353A80D9CE40}"/>
              </a:ext>
            </a:extLst>
          </p:cNvPr>
          <p:cNvPicPr>
            <a:picLocks noChangeAspect="1"/>
          </p:cNvPicPr>
          <p:nvPr/>
        </p:nvPicPr>
        <p:blipFill>
          <a:blip r:embed="rId4"/>
          <a:stretch>
            <a:fillRect/>
          </a:stretch>
        </p:blipFill>
        <p:spPr>
          <a:xfrm>
            <a:off x="514772" y="1660641"/>
            <a:ext cx="4065104" cy="5197359"/>
          </a:xfrm>
          <a:prstGeom prst="rect">
            <a:avLst/>
          </a:prstGeom>
        </p:spPr>
      </p:pic>
      <p:sp>
        <p:nvSpPr>
          <p:cNvPr id="8" name="正方形/長方形 4">
            <a:extLst>
              <a:ext uri="{FF2B5EF4-FFF2-40B4-BE49-F238E27FC236}">
                <a16:creationId xmlns:a16="http://schemas.microsoft.com/office/drawing/2014/main" id="{497296D9-EA0B-44FF-ADA2-294C54817AA1}"/>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000" b="1" dirty="0">
                <a:solidFill>
                  <a:schemeClr val="tx1"/>
                </a:solidFill>
                <a:latin typeface="UD デジタル 教科書体 NK-R" panose="02020400000000000000" pitchFamily="18" charset="-128"/>
                <a:ea typeface="UD デジタル 教科書体 NK-R" panose="02020400000000000000" pitchFamily="18" charset="-128"/>
              </a:rPr>
              <a:t>モデリング動画や練習機会の設定</a:t>
            </a:r>
          </a:p>
        </p:txBody>
      </p:sp>
      <p:sp>
        <p:nvSpPr>
          <p:cNvPr id="11" name="テキスト ボックス 10">
            <a:extLst>
              <a:ext uri="{FF2B5EF4-FFF2-40B4-BE49-F238E27FC236}">
                <a16:creationId xmlns:a16="http://schemas.microsoft.com/office/drawing/2014/main" id="{DEF660D9-1B86-4B29-822E-4159CCD084A8}"/>
              </a:ext>
            </a:extLst>
          </p:cNvPr>
          <p:cNvSpPr txBox="1"/>
          <p:nvPr/>
        </p:nvSpPr>
        <p:spPr>
          <a:xfrm>
            <a:off x="5788258" y="1476085"/>
            <a:ext cx="23230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練習機会の設定</a:t>
            </a:r>
          </a:p>
        </p:txBody>
      </p:sp>
    </p:spTree>
    <p:extLst>
      <p:ext uri="{BB962C8B-B14F-4D97-AF65-F5344CB8AC3E}">
        <p14:creationId xmlns:p14="http://schemas.microsoft.com/office/powerpoint/2010/main" val="1802254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27E666-A9C5-4074-B6C4-1D13388BFF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8002D-B5B0-4BAC-B1F6-782DDCCE6D9C}" type="slidenum">
              <a:rPr kumimoji="0" lang="ja-JP" altLang="en-US" sz="1200" b="0" i="0" u="none" strike="noStrike" kern="1200" cap="none" spc="0" normalizeH="0" baseline="0" noProof="0" smtClean="0">
                <a:ln>
                  <a:noFill/>
                </a:ln>
                <a:solidFill>
                  <a:prstClr val="black">
                    <a:tint val="75000"/>
                  </a:prstClr>
                </a:solidFill>
                <a:effectLst/>
                <a:uLnTx/>
                <a:uFillTx/>
                <a:latin typeface="FrankRueh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ja-JP" altLang="en-US" sz="1200" b="0" i="0" u="none" strike="noStrike" kern="1200" cap="none" spc="0" normalizeH="0" baseline="0" noProof="0">
              <a:ln>
                <a:noFill/>
              </a:ln>
              <a:solidFill>
                <a:prstClr val="black">
                  <a:tint val="75000"/>
                </a:prstClr>
              </a:solidFill>
              <a:effectLst/>
              <a:uLnTx/>
              <a:uFillTx/>
              <a:latin typeface="FrankRuehl"/>
              <a:ea typeface="メイリオ"/>
              <a:cs typeface="+mn-cs"/>
            </a:endParaRPr>
          </a:p>
        </p:txBody>
      </p:sp>
      <p:sp>
        <p:nvSpPr>
          <p:cNvPr id="13" name="テキスト ボックス 12">
            <a:extLst>
              <a:ext uri="{FF2B5EF4-FFF2-40B4-BE49-F238E27FC236}">
                <a16:creationId xmlns:a16="http://schemas.microsoft.com/office/drawing/2014/main" id="{79A73FE4-1F1C-4566-AFDF-7C8C3C3F76A3}"/>
              </a:ext>
            </a:extLst>
          </p:cNvPr>
          <p:cNvSpPr txBox="1"/>
          <p:nvPr/>
        </p:nvSpPr>
        <p:spPr>
          <a:xfrm>
            <a:off x="262718" y="1983828"/>
            <a:ext cx="320312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①全校集会で呼びかけ</a:t>
            </a:r>
          </a:p>
        </p:txBody>
      </p:sp>
      <p:sp>
        <p:nvSpPr>
          <p:cNvPr id="6" name="正方形/長方形 4">
            <a:extLst>
              <a:ext uri="{FF2B5EF4-FFF2-40B4-BE49-F238E27FC236}">
                <a16:creationId xmlns:a16="http://schemas.microsoft.com/office/drawing/2014/main" id="{85B6809A-C5CD-9C30-5E37-FEFF177D38EE}"/>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委員会活動の活用</a:t>
            </a:r>
          </a:p>
        </p:txBody>
      </p:sp>
      <p:sp>
        <p:nvSpPr>
          <p:cNvPr id="7" name="テキスト ボックス 4">
            <a:extLst>
              <a:ext uri="{FF2B5EF4-FFF2-40B4-BE49-F238E27FC236}">
                <a16:creationId xmlns:a16="http://schemas.microsoft.com/office/drawing/2014/main" id="{0B0CC55B-3393-5AA7-C291-6E25DD9B91C9}"/>
              </a:ext>
            </a:extLst>
          </p:cNvPr>
          <p:cNvSpPr txBox="1"/>
          <p:nvPr/>
        </p:nvSpPr>
        <p:spPr>
          <a:xfrm>
            <a:off x="172815" y="1146209"/>
            <a:ext cx="6847457"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■「あいさつをしよう」</a:t>
            </a:r>
          </a:p>
        </p:txBody>
      </p:sp>
      <p:sp>
        <p:nvSpPr>
          <p:cNvPr id="9" name="テキスト ボックス 8">
            <a:extLst>
              <a:ext uri="{FF2B5EF4-FFF2-40B4-BE49-F238E27FC236}">
                <a16:creationId xmlns:a16="http://schemas.microsoft.com/office/drawing/2014/main" id="{EA8DB6A8-D637-C361-F6AE-D9415F3E745B}"/>
              </a:ext>
            </a:extLst>
          </p:cNvPr>
          <p:cNvSpPr txBox="1"/>
          <p:nvPr/>
        </p:nvSpPr>
        <p:spPr>
          <a:xfrm>
            <a:off x="4666305" y="2076556"/>
            <a:ext cx="377379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②委員会が週１回挨拶運動</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4" name="図 3">
            <a:extLst>
              <a:ext uri="{FF2B5EF4-FFF2-40B4-BE49-F238E27FC236}">
                <a16:creationId xmlns:a16="http://schemas.microsoft.com/office/drawing/2014/main" id="{070E7943-E943-4E15-88C3-3228B0463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61" y="2566858"/>
            <a:ext cx="3884516" cy="2184302"/>
          </a:xfrm>
          <a:prstGeom prst="rect">
            <a:avLst/>
          </a:prstGeom>
        </p:spPr>
      </p:pic>
      <p:pic>
        <p:nvPicPr>
          <p:cNvPr id="8" name="図 7">
            <a:extLst>
              <a:ext uri="{FF2B5EF4-FFF2-40B4-BE49-F238E27FC236}">
                <a16:creationId xmlns:a16="http://schemas.microsoft.com/office/drawing/2014/main" id="{D92636A3-5D6A-46FF-AFFE-8EE94D98C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325" y="4574532"/>
            <a:ext cx="3425770" cy="1964380"/>
          </a:xfrm>
          <a:prstGeom prst="rect">
            <a:avLst/>
          </a:prstGeom>
        </p:spPr>
      </p:pic>
      <p:pic>
        <p:nvPicPr>
          <p:cNvPr id="18" name="図 17">
            <a:extLst>
              <a:ext uri="{FF2B5EF4-FFF2-40B4-BE49-F238E27FC236}">
                <a16:creationId xmlns:a16="http://schemas.microsoft.com/office/drawing/2014/main" id="{4D260795-F1B9-457A-AF49-7FFEB86886DE}"/>
              </a:ext>
            </a:extLst>
          </p:cNvPr>
          <p:cNvPicPr>
            <a:picLocks noChangeAspect="1"/>
          </p:cNvPicPr>
          <p:nvPr/>
        </p:nvPicPr>
        <p:blipFill rotWithShape="1">
          <a:blip r:embed="rId4">
            <a:extLst>
              <a:ext uri="{28A0092B-C50C-407E-A947-70E740481C1C}">
                <a14:useLocalDpi xmlns:a14="http://schemas.microsoft.com/office/drawing/2010/main" val="0"/>
              </a:ext>
            </a:extLst>
          </a:blip>
          <a:srcRect l="8449" t="13422" r="9636" b="19253"/>
          <a:stretch/>
        </p:blipFill>
        <p:spPr>
          <a:xfrm>
            <a:off x="4666305" y="2583951"/>
            <a:ext cx="4090372" cy="1735829"/>
          </a:xfrm>
          <a:prstGeom prst="rect">
            <a:avLst/>
          </a:prstGeom>
        </p:spPr>
      </p:pic>
      <p:pic>
        <p:nvPicPr>
          <p:cNvPr id="20" name="図 19">
            <a:extLst>
              <a:ext uri="{FF2B5EF4-FFF2-40B4-BE49-F238E27FC236}">
                <a16:creationId xmlns:a16="http://schemas.microsoft.com/office/drawing/2014/main" id="{83A191EB-1867-41A3-8DCD-7D15D6F94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1850" y="4833702"/>
            <a:ext cx="3425770" cy="1926996"/>
          </a:xfrm>
          <a:prstGeom prst="rect">
            <a:avLst/>
          </a:prstGeom>
        </p:spPr>
      </p:pic>
      <p:pic>
        <p:nvPicPr>
          <p:cNvPr id="5" name="図 4">
            <a:extLst>
              <a:ext uri="{FF2B5EF4-FFF2-40B4-BE49-F238E27FC236}">
                <a16:creationId xmlns:a16="http://schemas.microsoft.com/office/drawing/2014/main" id="{B7DDDEFA-E21F-464F-BA42-637A0859B8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640" t="1706" r="13846" b="-159"/>
          <a:stretch/>
        </p:blipFill>
        <p:spPr>
          <a:xfrm>
            <a:off x="7923189" y="5814185"/>
            <a:ext cx="861811" cy="900645"/>
          </a:xfrm>
          <a:prstGeom prst="rect">
            <a:avLst/>
          </a:prstGeom>
        </p:spPr>
      </p:pic>
    </p:spTree>
    <p:extLst>
      <p:ext uri="{BB962C8B-B14F-4D97-AF65-F5344CB8AC3E}">
        <p14:creationId xmlns:p14="http://schemas.microsoft.com/office/powerpoint/2010/main" val="1248304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4">
            <a:extLst>
              <a:ext uri="{FF2B5EF4-FFF2-40B4-BE49-F238E27FC236}">
                <a16:creationId xmlns:a16="http://schemas.microsoft.com/office/drawing/2014/main" id="{3FCED220-4799-6E1A-2C80-0E4AFD72E469}"/>
              </a:ext>
            </a:extLst>
          </p:cNvPr>
          <p:cNvSpPr/>
          <p:nvPr/>
        </p:nvSpPr>
        <p:spPr>
          <a:xfrm>
            <a:off x="0" y="-3214"/>
            <a:ext cx="9144000" cy="89374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手順書やチェック表</a:t>
            </a:r>
          </a:p>
        </p:txBody>
      </p:sp>
      <p:sp>
        <p:nvSpPr>
          <p:cNvPr id="10" name="テキスト ボックス 4">
            <a:extLst>
              <a:ext uri="{FF2B5EF4-FFF2-40B4-BE49-F238E27FC236}">
                <a16:creationId xmlns:a16="http://schemas.microsoft.com/office/drawing/2014/main" id="{44823213-56AA-4B6B-7FC6-DAB1E580CB1F}"/>
              </a:ext>
            </a:extLst>
          </p:cNvPr>
          <p:cNvSpPr txBox="1"/>
          <p:nvPr/>
        </p:nvSpPr>
        <p:spPr>
          <a:xfrm>
            <a:off x="249790" y="1031106"/>
            <a:ext cx="5034708"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■「ていねいに掃除をしよう」</a:t>
            </a:r>
          </a:p>
        </p:txBody>
      </p:sp>
      <p:sp>
        <p:nvSpPr>
          <p:cNvPr id="11" name="スライド番号プレースホルダー 10">
            <a:extLst>
              <a:ext uri="{FF2B5EF4-FFF2-40B4-BE49-F238E27FC236}">
                <a16:creationId xmlns:a16="http://schemas.microsoft.com/office/drawing/2014/main" id="{88266E46-2D58-AF49-4957-C6504C909408}"/>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37</a:t>
            </a:fld>
            <a:endParaRPr lang="ja-JP" altLang="en-US">
              <a:solidFill>
                <a:prstClr val="black">
                  <a:tint val="75000"/>
                </a:prstClr>
              </a:solidFill>
            </a:endParaRPr>
          </a:p>
        </p:txBody>
      </p:sp>
      <p:pic>
        <p:nvPicPr>
          <p:cNvPr id="8" name="コンテンツ プレースホルダー 7">
            <a:extLst>
              <a:ext uri="{FF2B5EF4-FFF2-40B4-BE49-F238E27FC236}">
                <a16:creationId xmlns:a16="http://schemas.microsoft.com/office/drawing/2014/main" id="{B1A27330-79A3-4F90-AF55-74283B73327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428" t="5037" r="4725" b="6212"/>
          <a:stretch/>
        </p:blipFill>
        <p:spPr>
          <a:xfrm rot="5400000">
            <a:off x="157664" y="2279889"/>
            <a:ext cx="5012248" cy="3672408"/>
          </a:xfrm>
        </p:spPr>
      </p:pic>
      <p:pic>
        <p:nvPicPr>
          <p:cNvPr id="14" name="図 13">
            <a:extLst>
              <a:ext uri="{FF2B5EF4-FFF2-40B4-BE49-F238E27FC236}">
                <a16:creationId xmlns:a16="http://schemas.microsoft.com/office/drawing/2014/main" id="{C089EC0F-9B7C-4AF8-846C-FB0285D63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02325" y="2337743"/>
            <a:ext cx="4896542" cy="3672407"/>
          </a:xfrm>
          <a:prstGeom prst="rect">
            <a:avLst/>
          </a:prstGeom>
        </p:spPr>
      </p:pic>
      <p:sp>
        <p:nvSpPr>
          <p:cNvPr id="15" name="テキスト ボックス 14">
            <a:extLst>
              <a:ext uri="{FF2B5EF4-FFF2-40B4-BE49-F238E27FC236}">
                <a16:creationId xmlns:a16="http://schemas.microsoft.com/office/drawing/2014/main" id="{F5FB6E8D-52B3-4C48-AF9D-62ADBFDF98F6}"/>
              </a:ext>
            </a:extLst>
          </p:cNvPr>
          <p:cNvSpPr txBox="1"/>
          <p:nvPr/>
        </p:nvSpPr>
        <p:spPr>
          <a:xfrm>
            <a:off x="6141710" y="1309888"/>
            <a:ext cx="147829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チェック表</a:t>
            </a:r>
          </a:p>
        </p:txBody>
      </p:sp>
    </p:spTree>
    <p:extLst>
      <p:ext uri="{BB962C8B-B14F-4D97-AF65-F5344CB8AC3E}">
        <p14:creationId xmlns:p14="http://schemas.microsoft.com/office/powerpoint/2010/main" val="1050713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 name="テキスト ボックス 4"/>
          <p:cNvSpPr txBox="1"/>
          <p:nvPr/>
        </p:nvSpPr>
        <p:spPr>
          <a:xfrm>
            <a:off x="253791" y="1516318"/>
            <a:ext cx="3094073"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■「会釈をする」</a:t>
            </a:r>
          </a:p>
        </p:txBody>
      </p:sp>
      <p:sp>
        <p:nvSpPr>
          <p:cNvPr id="2" name="正方形/長方形 4">
            <a:extLst>
              <a:ext uri="{FF2B5EF4-FFF2-40B4-BE49-F238E27FC236}">
                <a16:creationId xmlns:a16="http://schemas.microsoft.com/office/drawing/2014/main" id="{C6C3BD8C-ADF2-72AC-824A-0DD7E5E9ED1B}"/>
              </a:ext>
            </a:extLst>
          </p:cNvPr>
          <p:cNvSpPr/>
          <p:nvPr/>
        </p:nvSpPr>
        <p:spPr>
          <a:xfrm>
            <a:off x="0" y="1"/>
            <a:ext cx="9144000" cy="115641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000" b="1" dirty="0">
                <a:solidFill>
                  <a:schemeClr val="tx1"/>
                </a:solidFill>
                <a:latin typeface="UD デジタル 教科書体 NK-R" panose="02020400000000000000" pitchFamily="18" charset="-128"/>
                <a:ea typeface="UD デジタル 教科書体 NK-R" panose="02020400000000000000" pitchFamily="18" charset="-128"/>
              </a:rPr>
              <a:t>児童が自ら学校のことを考え、改善する</a:t>
            </a:r>
          </a:p>
        </p:txBody>
      </p:sp>
      <p:sp>
        <p:nvSpPr>
          <p:cNvPr id="4" name="テキスト ボックス 3">
            <a:extLst>
              <a:ext uri="{FF2B5EF4-FFF2-40B4-BE49-F238E27FC236}">
                <a16:creationId xmlns:a16="http://schemas.microsoft.com/office/drawing/2014/main" id="{40AB3B45-441A-103D-529D-0AC8E8193F7D}"/>
              </a:ext>
            </a:extLst>
          </p:cNvPr>
          <p:cNvSpPr txBox="1"/>
          <p:nvPr/>
        </p:nvSpPr>
        <p:spPr>
          <a:xfrm>
            <a:off x="3548328" y="1793317"/>
            <a:ext cx="5595672" cy="830997"/>
          </a:xfrm>
          <a:prstGeom prst="rect">
            <a:avLst/>
          </a:prstGeom>
          <a:noFill/>
        </p:spPr>
        <p:txBody>
          <a:bodyPr wrap="square">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児童が「自分たちで解決策を探る」ための</a:t>
            </a:r>
            <a:r>
              <a:rPr kumimoji="1" lang="ja-JP" altLang="en-US" sz="2400" u="sng" dirty="0">
                <a:latin typeface="UD デジタル 教科書体 NK-R" panose="02020400000000000000" pitchFamily="18" charset="-128"/>
                <a:ea typeface="UD デジタル 教科書体 NK-R" panose="02020400000000000000" pitchFamily="18" charset="-128"/>
              </a:rPr>
              <a:t>しかけ</a:t>
            </a:r>
            <a:r>
              <a:rPr kumimoji="1" lang="ja-JP" altLang="en-US" sz="2400" dirty="0">
                <a:latin typeface="UD デジタル 教科書体 NK-R" panose="02020400000000000000" pitchFamily="18" charset="-128"/>
                <a:ea typeface="UD デジタル 教科書体 NK-R" panose="02020400000000000000" pitchFamily="18" charset="-128"/>
              </a:rPr>
              <a:t>としてアンケートを実施</a:t>
            </a:r>
            <a:endParaRPr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4B4FA842-826B-3753-1705-B8541C5D9F03}"/>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38</a:t>
            </a:fld>
            <a:endParaRPr lang="ja-JP" altLang="en-US">
              <a:solidFill>
                <a:prstClr val="black">
                  <a:tint val="75000"/>
                </a:prstClr>
              </a:solidFill>
            </a:endParaRPr>
          </a:p>
        </p:txBody>
      </p:sp>
      <p:grpSp>
        <p:nvGrpSpPr>
          <p:cNvPr id="6" name="グループ化 5">
            <a:extLst>
              <a:ext uri="{FF2B5EF4-FFF2-40B4-BE49-F238E27FC236}">
                <a16:creationId xmlns:a16="http://schemas.microsoft.com/office/drawing/2014/main" id="{F01CBBF8-7BA5-4077-996D-3D90351A4CCF}"/>
              </a:ext>
            </a:extLst>
          </p:cNvPr>
          <p:cNvGrpSpPr/>
          <p:nvPr/>
        </p:nvGrpSpPr>
        <p:grpSpPr>
          <a:xfrm>
            <a:off x="291786" y="2675522"/>
            <a:ext cx="8560428" cy="3686049"/>
            <a:chOff x="291786" y="2675522"/>
            <a:chExt cx="8560428" cy="3686049"/>
          </a:xfrm>
        </p:grpSpPr>
        <p:pic>
          <p:nvPicPr>
            <p:cNvPr id="2215" name="図 3"/>
            <p:cNvPicPr>
              <a:picLocks noChangeAspect="1"/>
            </p:cNvPicPr>
            <p:nvPr/>
          </p:nvPicPr>
          <p:blipFill>
            <a:blip r:embed="rId3"/>
            <a:srcRect t="62593" b="6956"/>
            <a:stretch>
              <a:fillRect/>
            </a:stretch>
          </p:blipFill>
          <p:spPr>
            <a:xfrm>
              <a:off x="291786" y="2675522"/>
              <a:ext cx="8560428" cy="3686049"/>
            </a:xfrm>
            <a:prstGeom prst="rect">
              <a:avLst/>
            </a:prstGeom>
            <a:ln>
              <a:solidFill>
                <a:schemeClr val="tx1"/>
              </a:solidFill>
            </a:ln>
          </p:spPr>
        </p:pic>
        <p:sp>
          <p:nvSpPr>
            <p:cNvPr id="3" name="正方形/長方形 2">
              <a:extLst>
                <a:ext uri="{FF2B5EF4-FFF2-40B4-BE49-F238E27FC236}">
                  <a16:creationId xmlns:a16="http://schemas.microsoft.com/office/drawing/2014/main" id="{CA74BD69-2073-4A87-A78C-9646A8D9DFF7}"/>
                </a:ext>
              </a:extLst>
            </p:cNvPr>
            <p:cNvSpPr/>
            <p:nvPr/>
          </p:nvSpPr>
          <p:spPr>
            <a:xfrm>
              <a:off x="1331640" y="3140968"/>
              <a:ext cx="57606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67851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p:cNvSpPr>
            <a:spLocks/>
          </p:cNvSpPr>
          <p:nvPr/>
        </p:nvSpPr>
        <p:spPr bwMode="auto">
          <a:xfrm>
            <a:off x="3215883" y="2314188"/>
            <a:ext cx="2397564" cy="1004418"/>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algn="ctr" defTabSz="685800"/>
            <a:r>
              <a:rPr kumimoji="1" lang="ja-JP" altLang="en-US" sz="2800" b="1">
                <a:solidFill>
                  <a:prstClr val="black"/>
                </a:solidFill>
                <a:latin typeface="UD デジタル 教科書体 NK-R" panose="02020400000000000000" pitchFamily="18" charset="-128"/>
                <a:ea typeface="UD デジタル 教科書体 NK-R" panose="02020400000000000000" pitchFamily="18" charset="-128"/>
              </a:rPr>
              <a:t>望ましい行動</a:t>
            </a:r>
          </a:p>
        </p:txBody>
      </p:sp>
      <p:sp>
        <p:nvSpPr>
          <p:cNvPr id="11" name="AutoShape 6"/>
          <p:cNvSpPr>
            <a:spLocks noChangeArrowheads="1"/>
          </p:cNvSpPr>
          <p:nvPr/>
        </p:nvSpPr>
        <p:spPr bwMode="auto">
          <a:xfrm>
            <a:off x="5960806" y="1513756"/>
            <a:ext cx="2932710" cy="3404036"/>
          </a:xfrm>
          <a:prstGeom prst="roundRect">
            <a:avLst>
              <a:gd name="adj" fmla="val 1666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できている事への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ポジティブ・フィードバック</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褒める・認める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手紙・チケット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シールで視覚化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グラフ化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丸つけ、花丸</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        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 name="AutoShape 7"/>
          <p:cNvSpPr>
            <a:spLocks noChangeArrowheads="1"/>
          </p:cNvSpPr>
          <p:nvPr/>
        </p:nvSpPr>
        <p:spPr bwMode="auto">
          <a:xfrm>
            <a:off x="151568" y="1513756"/>
            <a:ext cx="2652739" cy="3161543"/>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具体的に何をすれば良いのか伝える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お手本を示す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ヒントを出す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物理的環境を整える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algn="r" defTabSz="685800">
              <a:spcBef>
                <a:spcPct val="0"/>
              </a:spcBef>
              <a:buNone/>
            </a:pP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6984" name="Rectangle 8"/>
          <p:cNvSpPr>
            <a:spLocks noChangeArrowheads="1"/>
          </p:cNvSpPr>
          <p:nvPr/>
        </p:nvSpPr>
        <p:spPr bwMode="auto">
          <a:xfrm>
            <a:off x="5614127" y="3515360"/>
            <a:ext cx="21159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1650">
                <a:solidFill>
                  <a:prstClr val="black"/>
                </a:solidFill>
                <a:latin typeface="AR P丸ゴシック体M" panose="020F0600000000000000" pitchFamily="50" charset="-128"/>
                <a:ea typeface="AR P丸ゴシック体M" panose="020F0600000000000000" pitchFamily="50" charset="-128"/>
              </a:rPr>
              <a:t>　</a:t>
            </a:r>
            <a:endParaRPr lang="ja-JP" altLang="en-US" sz="1800">
              <a:solidFill>
                <a:prstClr val="black"/>
              </a:solidFill>
              <a:latin typeface="Times New Roman" panose="02020603050405020304" pitchFamily="18" charset="0"/>
            </a:endParaRPr>
          </a:p>
        </p:txBody>
      </p:sp>
      <p:sp>
        <p:nvSpPr>
          <p:cNvPr id="17" name="Freeform 12"/>
          <p:cNvSpPr>
            <a:spLocks/>
          </p:cNvSpPr>
          <p:nvPr/>
        </p:nvSpPr>
        <p:spPr bwMode="auto">
          <a:xfrm>
            <a:off x="2879773" y="2681261"/>
            <a:ext cx="28195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19" name="Freeform 14"/>
          <p:cNvSpPr>
            <a:spLocks/>
          </p:cNvSpPr>
          <p:nvPr/>
        </p:nvSpPr>
        <p:spPr bwMode="auto">
          <a:xfrm>
            <a:off x="5672215" y="2671099"/>
            <a:ext cx="28894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20" name="Text Box 18"/>
          <p:cNvSpPr txBox="1">
            <a:spLocks noChangeArrowheads="1"/>
          </p:cNvSpPr>
          <p:nvPr/>
        </p:nvSpPr>
        <p:spPr bwMode="auto">
          <a:xfrm>
            <a:off x="715741" y="1126275"/>
            <a:ext cx="1410650"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行動の前</a:t>
            </a:r>
          </a:p>
        </p:txBody>
      </p:sp>
      <p:sp>
        <p:nvSpPr>
          <p:cNvPr id="21" name="Text Box 19"/>
          <p:cNvSpPr txBox="1">
            <a:spLocks noChangeArrowheads="1"/>
          </p:cNvSpPr>
          <p:nvPr/>
        </p:nvSpPr>
        <p:spPr bwMode="auto">
          <a:xfrm>
            <a:off x="3982468" y="1874880"/>
            <a:ext cx="864394" cy="461665"/>
          </a:xfrm>
          <a:prstGeom prst="rect">
            <a:avLst/>
          </a:prstGeom>
          <a:noFill/>
          <a:ln w="9525">
            <a:noFill/>
            <a:miter lim="800000"/>
            <a:headEnd/>
            <a:tailEnd/>
          </a:ln>
          <a:effectLst/>
        </p:spPr>
        <p:txBody>
          <a:bodyPr>
            <a:spAutoFit/>
          </a:bodyPr>
          <a:lstStyle/>
          <a:p>
            <a:pPr algn="ct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a:t>
            </a:r>
          </a:p>
        </p:txBody>
      </p:sp>
      <p:sp>
        <p:nvSpPr>
          <p:cNvPr id="22" name="Text Box 20"/>
          <p:cNvSpPr txBox="1">
            <a:spLocks noChangeArrowheads="1"/>
          </p:cNvSpPr>
          <p:nvPr/>
        </p:nvSpPr>
        <p:spPr bwMode="auto">
          <a:xfrm>
            <a:off x="6827959" y="1094149"/>
            <a:ext cx="1762222"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dirty="0">
                <a:solidFill>
                  <a:srgbClr val="335B74"/>
                </a:solidFill>
                <a:latin typeface="UD Digi Kyokasho N-B" panose="02020700000000000000" pitchFamily="17" charset="-128"/>
                <a:ea typeface="UD Digi Kyokasho N-B" panose="02020700000000000000" pitchFamily="17" charset="-128"/>
              </a:rPr>
              <a:t>行動の後</a:t>
            </a:r>
          </a:p>
        </p:txBody>
      </p:sp>
      <p:sp>
        <p:nvSpPr>
          <p:cNvPr id="4" name="正方形/長方形 3"/>
          <p:cNvSpPr/>
          <p:nvPr/>
        </p:nvSpPr>
        <p:spPr>
          <a:xfrm>
            <a:off x="5414802" y="5185845"/>
            <a:ext cx="3854866" cy="1569660"/>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子どもたちにとって</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「やった！」「できた！」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「頑張った！」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2" name="正方形/長方形 41"/>
          <p:cNvSpPr/>
          <p:nvPr/>
        </p:nvSpPr>
        <p:spPr>
          <a:xfrm>
            <a:off x="167566" y="4973060"/>
            <a:ext cx="3612290" cy="1938992"/>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子どもたちが</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「こうすれば良いのか」</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「やってみよう」</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「できるかも」</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上矢印 4"/>
          <p:cNvSpPr/>
          <p:nvPr/>
        </p:nvSpPr>
        <p:spPr>
          <a:xfrm>
            <a:off x="1311760" y="4716089"/>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43" name="上矢印 42"/>
          <p:cNvSpPr/>
          <p:nvPr/>
        </p:nvSpPr>
        <p:spPr>
          <a:xfrm>
            <a:off x="7385034" y="4965097"/>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16" name="正方形/長方形 15">
            <a:extLst>
              <a:ext uri="{FF2B5EF4-FFF2-40B4-BE49-F238E27FC236}">
                <a16:creationId xmlns:a16="http://schemas.microsoft.com/office/drawing/2014/main" id="{B9A30BC6-9B63-4E8A-9B90-479F9C43F99E}"/>
              </a:ext>
            </a:extLst>
          </p:cNvPr>
          <p:cNvSpPr/>
          <p:nvPr/>
        </p:nvSpPr>
        <p:spPr>
          <a:xfrm>
            <a:off x="0" y="-29078"/>
            <a:ext cx="9144000" cy="10902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望ましい行動を増やすための工夫</a:t>
            </a:r>
            <a:endParaRPr kumimoji="1" lang="en-US" altLang="ja-JP"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～望ましい行動を繰り返しやすくする工夫～</a:t>
            </a:r>
          </a:p>
        </p:txBody>
      </p:sp>
      <p:sp>
        <p:nvSpPr>
          <p:cNvPr id="2" name="四角形: 角を丸くする 1">
            <a:extLst>
              <a:ext uri="{FF2B5EF4-FFF2-40B4-BE49-F238E27FC236}">
                <a16:creationId xmlns:a16="http://schemas.microsoft.com/office/drawing/2014/main" id="{E3E2F640-A0F5-40E2-8D37-51905920774D}"/>
              </a:ext>
            </a:extLst>
          </p:cNvPr>
          <p:cNvSpPr/>
          <p:nvPr/>
        </p:nvSpPr>
        <p:spPr>
          <a:xfrm>
            <a:off x="6079466" y="1555815"/>
            <a:ext cx="2690480" cy="3241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3">
            <a:extLst>
              <a:ext uri="{FF2B5EF4-FFF2-40B4-BE49-F238E27FC236}">
                <a16:creationId xmlns:a16="http://schemas.microsoft.com/office/drawing/2014/main" id="{31DFF6A4-52B3-4CB3-B362-4CA18C948C1A}"/>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39</a:t>
            </a:fld>
            <a:endParaRPr lang="ja-JP" altLang="en-US" dirty="0">
              <a:solidFill>
                <a:prstClr val="black">
                  <a:tint val="75000"/>
                </a:prstClr>
              </a:solidFill>
            </a:endParaRPr>
          </a:p>
        </p:txBody>
      </p:sp>
    </p:spTree>
    <p:extLst>
      <p:ext uri="{BB962C8B-B14F-4D97-AF65-F5344CB8AC3E}">
        <p14:creationId xmlns:p14="http://schemas.microsoft.com/office/powerpoint/2010/main" val="20399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9E9F5A-DC9A-462D-A1EF-E67899491B9C}"/>
              </a:ext>
            </a:extLst>
          </p:cNvPr>
          <p:cNvSpPr>
            <a:spLocks noGrp="1"/>
          </p:cNvSpPr>
          <p:nvPr>
            <p:ph idx="1"/>
          </p:nvPr>
        </p:nvSpPr>
        <p:spPr>
          <a:xfrm>
            <a:off x="350683" y="1675128"/>
            <a:ext cx="8624881" cy="2062103"/>
          </a:xfrm>
        </p:spPr>
        <p:txBody>
          <a:bodyPr>
            <a:normAutofit/>
          </a:bodyPr>
          <a:lstStyle/>
          <a:p>
            <a:pPr marL="0" indent="0">
              <a:lnSpc>
                <a:spcPct val="110000"/>
              </a:lnSpc>
              <a:buNone/>
            </a:pPr>
            <a:r>
              <a:rPr lang="ja-JP" altLang="en-US" sz="2800" dirty="0">
                <a:latin typeface="UD デジタル 教科書体 NK-R" panose="02020400000000000000" pitchFamily="18" charset="-128"/>
                <a:ea typeface="UD デジタル 教科書体 NK-R" panose="02020400000000000000" pitchFamily="18" charset="-128"/>
              </a:rPr>
              <a:t>教職員の「こんな姿になって欲しい」　　　　　　　　　　　　　　　　　　　　児童生徒の「こんな姿になりたい」を　　　　　　　　　　　　　　　　　　実現するための枠組み</a:t>
            </a:r>
            <a:endParaRPr lang="en-US" altLang="ja-JP" sz="2800" dirty="0">
              <a:latin typeface="UD デジタル 教科書体 NK-R" panose="02020400000000000000" pitchFamily="18" charset="-128"/>
              <a:ea typeface="UD デジタル 教科書体 NK-R" panose="02020400000000000000" pitchFamily="18" charset="-128"/>
            </a:endParaRPr>
          </a:p>
          <a:p>
            <a:pPr marL="268288" indent="-268288">
              <a:lnSpc>
                <a:spcPct val="110000"/>
              </a:lnSpc>
              <a:buNone/>
            </a:pPr>
            <a:r>
              <a:rPr lang="ja-JP" altLang="en-US" sz="2800" dirty="0">
                <a:latin typeface="UD デジタル 教科書体 NK-R" panose="02020400000000000000" pitchFamily="18" charset="-128"/>
                <a:ea typeface="UD デジタル 教科書体 NK-R" panose="02020400000000000000" pitchFamily="18" charset="-128"/>
              </a:rPr>
              <a:t>　　</a:t>
            </a:r>
            <a:r>
              <a:rPr lang="en-US" altLang="ja-JP" sz="2800" dirty="0">
                <a:latin typeface="UD デジタル 教科書体 NK-R" panose="02020400000000000000" pitchFamily="18" charset="-128"/>
                <a:ea typeface="UD デジタル 教科書体 NK-R" panose="02020400000000000000" pitchFamily="18" charset="-128"/>
              </a:rPr>
              <a:t>※</a:t>
            </a:r>
            <a:r>
              <a:rPr lang="ja-JP" altLang="en-US" sz="2800" dirty="0">
                <a:latin typeface="UD デジタル 教科書体 NK-R" panose="02020400000000000000" pitchFamily="18" charset="-128"/>
                <a:ea typeface="UD デジタル 教科書体 NK-R" panose="02020400000000000000" pitchFamily="18" charset="-128"/>
              </a:rPr>
              <a:t>特定のプログラム・手法ではありません</a:t>
            </a:r>
            <a:endParaRPr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A165502E-3BD0-2437-F520-9A3F6375C2E5}"/>
              </a:ext>
            </a:extLst>
          </p:cNvPr>
          <p:cNvSpPr txBox="1"/>
          <p:nvPr/>
        </p:nvSpPr>
        <p:spPr>
          <a:xfrm>
            <a:off x="129611" y="4677675"/>
            <a:ext cx="8845953"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ポジティブな行動をポジティブな</a:t>
            </a:r>
            <a:r>
              <a:rPr kumimoji="1" lang="en-US" altLang="ja-JP"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かつ効果が実証された</a:t>
            </a:r>
            <a:r>
              <a:rPr kumimoji="1" lang="en-US" altLang="ja-JP"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320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アプローチで伸ばしていくのが特徴です。</a:t>
            </a:r>
            <a:endParaRPr kumimoji="1" lang="en-US" altLang="ja-JP" sz="320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endParaRPr>
          </a:p>
          <a:p>
            <a:pPr defTabSz="457200">
              <a:defRPr/>
            </a:pPr>
            <a:r>
              <a:rPr lang="ja-JP" altLang="en-US" sz="3200" dirty="0">
                <a:solidFill>
                  <a:srgbClr val="FF0000"/>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「子どもも教師も幸せな学校」を創るための一手法です。</a:t>
            </a:r>
            <a:endParaRPr kumimoji="1" lang="en-US" altLang="ja-JP" sz="3200" i="0" u="none" strike="noStrike" kern="1200" cap="none" spc="0" normalizeH="0" baseline="0" noProof="0" dirty="0">
              <a:ln>
                <a:noFill/>
              </a:ln>
              <a:solidFill>
                <a:srgbClr val="FF0000"/>
              </a:solidFill>
              <a:effectLst/>
              <a:uLnTx/>
              <a:uFillTx/>
              <a:latin typeface="UD Digi Kyokasho N-B" panose="02020700000000000000" pitchFamily="49" charset="-128"/>
              <a:ea typeface="UD Digi Kyokasho N-B" panose="02020700000000000000" pitchFamily="49" charset="-128"/>
              <a:cs typeface="+mn-cs"/>
            </a:endParaRPr>
          </a:p>
        </p:txBody>
      </p:sp>
      <p:sp>
        <p:nvSpPr>
          <p:cNvPr id="5" name="正方形/長方形 4">
            <a:extLst>
              <a:ext uri="{FF2B5EF4-FFF2-40B4-BE49-F238E27FC236}">
                <a16:creationId xmlns:a16="http://schemas.microsoft.com/office/drawing/2014/main" id="{832F3092-2319-3D4D-759B-3754AC37F4FF}"/>
              </a:ext>
            </a:extLst>
          </p:cNvPr>
          <p:cNvSpPr/>
          <p:nvPr/>
        </p:nvSpPr>
        <p:spPr>
          <a:xfrm>
            <a:off x="0" y="-6816"/>
            <a:ext cx="9180512"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ポジティブ行動支援（ＰＢＳ）とは</a:t>
            </a:r>
          </a:p>
        </p:txBody>
      </p:sp>
      <p:pic>
        <p:nvPicPr>
          <p:cNvPr id="6" name="Picture 4" descr="円陣を組む若者のイラスト">
            <a:extLst>
              <a:ext uri="{FF2B5EF4-FFF2-40B4-BE49-F238E27FC236}">
                <a16:creationId xmlns:a16="http://schemas.microsoft.com/office/drawing/2014/main" id="{51065E74-E0A9-18DA-B53E-CF74F623CA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296" y="1856243"/>
            <a:ext cx="1378504" cy="1378504"/>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7">
            <a:extLst>
              <a:ext uri="{FF2B5EF4-FFF2-40B4-BE49-F238E27FC236}">
                <a16:creationId xmlns:a16="http://schemas.microsoft.com/office/drawing/2014/main" id="{6B8D9CDC-6F12-43F9-7438-3B677806894A}"/>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4</a:t>
            </a:fld>
            <a:endParaRPr lang="ja-JP" altLang="en-US" dirty="0">
              <a:solidFill>
                <a:prstClr val="black">
                  <a:tint val="75000"/>
                </a:prstClr>
              </a:solidFill>
            </a:endParaRPr>
          </a:p>
        </p:txBody>
      </p:sp>
      <p:sp>
        <p:nvSpPr>
          <p:cNvPr id="7" name="矢印: 下 6">
            <a:extLst>
              <a:ext uri="{FF2B5EF4-FFF2-40B4-BE49-F238E27FC236}">
                <a16:creationId xmlns:a16="http://schemas.microsoft.com/office/drawing/2014/main" id="{485B9478-9871-8DC4-F1D1-95BD3E3529F8}"/>
              </a:ext>
            </a:extLst>
          </p:cNvPr>
          <p:cNvSpPr/>
          <p:nvPr/>
        </p:nvSpPr>
        <p:spPr>
          <a:xfrm>
            <a:off x="3943044" y="4004444"/>
            <a:ext cx="720080" cy="53595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02942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04903-4CF4-4E67-854E-600FC3B580E3}"/>
              </a:ext>
            </a:extLst>
          </p:cNvPr>
          <p:cNvSpPr>
            <a:spLocks noGrp="1"/>
          </p:cNvSpPr>
          <p:nvPr>
            <p:ph type="title"/>
          </p:nvPr>
        </p:nvSpPr>
        <p:spPr>
          <a:xfrm>
            <a:off x="-180528" y="137545"/>
            <a:ext cx="9144000" cy="1990880"/>
          </a:xfrm>
        </p:spPr>
        <p:txBody>
          <a:bodyPr>
            <a:norm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望ましい行動を繰り返しやすくする工夫</a:t>
            </a:r>
            <a:br>
              <a:rPr kumimoji="1" lang="en-US" altLang="ja-JP" dirty="0">
                <a:latin typeface="UD デジタル 教科書体 NK-R" panose="02020400000000000000" pitchFamily="18" charset="-128"/>
                <a:ea typeface="UD デジタル 教科書体 NK-R" panose="02020400000000000000" pitchFamily="18" charset="-128"/>
              </a:rPr>
            </a:b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a:t>
            </a:r>
            <a:r>
              <a:rPr kumimoji="1"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日常的な</a:t>
            </a: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褒める・認める</a:t>
            </a:r>
            <a:r>
              <a:rPr kumimoji="1"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が基本</a:t>
            </a:r>
            <a:endParaRPr kumimoji="1" lang="ja-JP" altLang="en-US" sz="4000" dirty="0">
              <a:solidFill>
                <a:srgbClr val="FF0000"/>
              </a:solidFill>
              <a:latin typeface="UD デジタル 教科書体 NK-R" panose="02020400000000000000" pitchFamily="18" charset="-128"/>
              <a:ea typeface="UD デジタル 教科書体 NK-R" panose="02020400000000000000" pitchFamily="18" charset="-128"/>
            </a:endParaRPr>
          </a:p>
        </p:txBody>
      </p:sp>
      <p:pic>
        <p:nvPicPr>
          <p:cNvPr id="1026" name="Picture 2" descr="C:\Users\naoki\Documents\★20190118_ＤＶＤ\パンフレットの案を考えた過程\いらすとや\sensei_homer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060848"/>
            <a:ext cx="3528392"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F5238F77-CEA3-9D1E-E20E-001297806D77}"/>
              </a:ext>
            </a:extLst>
          </p:cNvPr>
          <p:cNvSpPr>
            <a:spLocks noGrp="1"/>
          </p:cNvSpPr>
          <p:nvPr>
            <p:ph type="sldNum" sz="quarter" idx="12"/>
          </p:nvPr>
        </p:nvSpPr>
        <p:spPr>
          <a:xfrm>
            <a:off x="6588224" y="6297672"/>
            <a:ext cx="2133600" cy="365125"/>
          </a:xfrm>
        </p:spPr>
        <p:txBody>
          <a:bodyPr/>
          <a:lstStyle/>
          <a:p>
            <a:pPr>
              <a:defRPr/>
            </a:pPr>
            <a:fld id="{FF29CA8A-7A1A-416A-A4AE-3A9F387F8DC8}" type="slidenum">
              <a:rPr lang="ja-JP" altLang="en-US" smtClean="0">
                <a:solidFill>
                  <a:prstClr val="black">
                    <a:tint val="75000"/>
                  </a:prstClr>
                </a:solidFill>
              </a:rPr>
              <a:pPr>
                <a:defRPr/>
              </a:pPr>
              <a:t>40</a:t>
            </a:fld>
            <a:endParaRPr lang="ja-JP" altLang="en-US">
              <a:solidFill>
                <a:prstClr val="black">
                  <a:tint val="75000"/>
                </a:prstClr>
              </a:solidFill>
            </a:endParaRPr>
          </a:p>
        </p:txBody>
      </p:sp>
      <p:sp>
        <p:nvSpPr>
          <p:cNvPr id="6" name="字幕 2">
            <a:extLst>
              <a:ext uri="{FF2B5EF4-FFF2-40B4-BE49-F238E27FC236}">
                <a16:creationId xmlns:a16="http://schemas.microsoft.com/office/drawing/2014/main" id="{20406200-EE3F-4D82-8434-CA5434B298EC}"/>
              </a:ext>
            </a:extLst>
          </p:cNvPr>
          <p:cNvSpPr txBox="1">
            <a:spLocks/>
          </p:cNvSpPr>
          <p:nvPr/>
        </p:nvSpPr>
        <p:spPr>
          <a:xfrm>
            <a:off x="5404879" y="6526362"/>
            <a:ext cx="3441841" cy="2728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100" dirty="0"/>
              <a:t>【</a:t>
            </a:r>
            <a:r>
              <a:rPr lang="ja-JP" altLang="en-US" sz="1100" dirty="0"/>
              <a:t>大阪教育大学　庭山和貴先生の講義資料を引用</a:t>
            </a:r>
            <a:r>
              <a:rPr lang="en-US" altLang="ja-JP" sz="1100" dirty="0"/>
              <a:t>】</a:t>
            </a:r>
          </a:p>
        </p:txBody>
      </p:sp>
    </p:spTree>
    <p:extLst>
      <p:ext uri="{BB962C8B-B14F-4D97-AF65-F5344CB8AC3E}">
        <p14:creationId xmlns:p14="http://schemas.microsoft.com/office/powerpoint/2010/main" val="3347586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697421E-D322-C562-3C6B-800ED753E54F}"/>
              </a:ext>
            </a:extLst>
          </p:cNvPr>
          <p:cNvSpPr txBox="1"/>
          <p:nvPr/>
        </p:nvSpPr>
        <p:spPr>
          <a:xfrm>
            <a:off x="609939" y="4472715"/>
            <a:ext cx="205376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a:cs typeface="+mn-cs"/>
              </a:rPr>
              <a:t>褒める・認める</a:t>
            </a:r>
          </a:p>
        </p:txBody>
      </p:sp>
      <p:sp>
        <p:nvSpPr>
          <p:cNvPr id="5" name="テキスト ボックス 4">
            <a:extLst>
              <a:ext uri="{FF2B5EF4-FFF2-40B4-BE49-F238E27FC236}">
                <a16:creationId xmlns:a16="http://schemas.microsoft.com/office/drawing/2014/main" id="{B2834E2B-CA5E-2B6A-058B-15659C2A40D7}"/>
              </a:ext>
            </a:extLst>
          </p:cNvPr>
          <p:cNvSpPr txBox="1"/>
          <p:nvPr/>
        </p:nvSpPr>
        <p:spPr>
          <a:xfrm>
            <a:off x="6183143" y="4070428"/>
            <a:ext cx="231024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a:cs typeface="+mn-cs"/>
              </a:rPr>
              <a:t>シール・スタンプ</a:t>
            </a:r>
          </a:p>
        </p:txBody>
      </p:sp>
      <p:pic>
        <p:nvPicPr>
          <p:cNvPr id="6" name="図 5">
            <a:extLst>
              <a:ext uri="{FF2B5EF4-FFF2-40B4-BE49-F238E27FC236}">
                <a16:creationId xmlns:a16="http://schemas.microsoft.com/office/drawing/2014/main" id="{8CE3A605-4965-63E2-DA5E-473FF1C3EA10}"/>
              </a:ext>
            </a:extLst>
          </p:cNvPr>
          <p:cNvPicPr>
            <a:picLocks noChangeAspect="1"/>
          </p:cNvPicPr>
          <p:nvPr/>
        </p:nvPicPr>
        <p:blipFill>
          <a:blip r:embed="rId2"/>
          <a:stretch>
            <a:fillRect/>
          </a:stretch>
        </p:blipFill>
        <p:spPr>
          <a:xfrm>
            <a:off x="6183143" y="2536652"/>
            <a:ext cx="2310459" cy="1520622"/>
          </a:xfrm>
          <a:prstGeom prst="rect">
            <a:avLst/>
          </a:prstGeom>
        </p:spPr>
      </p:pic>
      <p:pic>
        <p:nvPicPr>
          <p:cNvPr id="8" name="図 7" descr="おもちゃ, 人形 が含まれている画像&#10;&#10;自動的に生成された説明">
            <a:extLst>
              <a:ext uri="{FF2B5EF4-FFF2-40B4-BE49-F238E27FC236}">
                <a16:creationId xmlns:a16="http://schemas.microsoft.com/office/drawing/2014/main" id="{A1DCB4EC-C986-E58D-3F68-CD772597C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59" y="2606108"/>
            <a:ext cx="1939693" cy="1939693"/>
          </a:xfrm>
          <a:prstGeom prst="rect">
            <a:avLst/>
          </a:prstGeom>
        </p:spPr>
      </p:pic>
      <p:pic>
        <p:nvPicPr>
          <p:cNvPr id="10" name="図 9">
            <a:extLst>
              <a:ext uri="{FF2B5EF4-FFF2-40B4-BE49-F238E27FC236}">
                <a16:creationId xmlns:a16="http://schemas.microsoft.com/office/drawing/2014/main" id="{F5A7897E-2293-8BD5-F35D-D90CFB36DCA2}"/>
              </a:ext>
            </a:extLst>
          </p:cNvPr>
          <p:cNvPicPr>
            <a:picLocks noChangeAspect="1"/>
          </p:cNvPicPr>
          <p:nvPr/>
        </p:nvPicPr>
        <p:blipFill>
          <a:blip r:embed="rId4"/>
          <a:stretch>
            <a:fillRect/>
          </a:stretch>
        </p:blipFill>
        <p:spPr>
          <a:xfrm>
            <a:off x="2810061" y="4709322"/>
            <a:ext cx="3488311" cy="1631821"/>
          </a:xfrm>
          <a:prstGeom prst="rect">
            <a:avLst/>
          </a:prstGeom>
        </p:spPr>
      </p:pic>
      <p:sp>
        <p:nvSpPr>
          <p:cNvPr id="11" name="テキスト ボックス 10">
            <a:extLst>
              <a:ext uri="{FF2B5EF4-FFF2-40B4-BE49-F238E27FC236}">
                <a16:creationId xmlns:a16="http://schemas.microsoft.com/office/drawing/2014/main" id="{B5688FDE-DF6E-4463-3528-79303C62FAA1}"/>
              </a:ext>
            </a:extLst>
          </p:cNvPr>
          <p:cNvSpPr txBox="1"/>
          <p:nvPr/>
        </p:nvSpPr>
        <p:spPr>
          <a:xfrm>
            <a:off x="3851973" y="4057274"/>
            <a:ext cx="1160895" cy="461665"/>
          </a:xfrm>
          <a:prstGeom prst="rect">
            <a:avLst/>
          </a:prstGeom>
          <a:noFill/>
        </p:spPr>
        <p:txBody>
          <a:bodyPr wrap="none" rtlCol="0">
            <a:spAutoFit/>
          </a:bodyPr>
          <a:lstStyle/>
          <a:p>
            <a:r>
              <a:rPr kumimoji="1" lang="ja-JP" altLang="en-US" sz="2400" b="1" dirty="0">
                <a:solidFill>
                  <a:prstClr val="black"/>
                </a:solidFill>
                <a:latin typeface="UD デジタル 教科書体 NK-R" panose="02020400000000000000" pitchFamily="18" charset="-128"/>
                <a:ea typeface="UD デジタル 教科書体 NK-R" panose="02020400000000000000" pitchFamily="18" charset="-128"/>
              </a:rPr>
              <a:t>チケット</a:t>
            </a:r>
          </a:p>
        </p:txBody>
      </p:sp>
      <p:sp>
        <p:nvSpPr>
          <p:cNvPr id="12" name="テキスト ボックス 11">
            <a:extLst>
              <a:ext uri="{FF2B5EF4-FFF2-40B4-BE49-F238E27FC236}">
                <a16:creationId xmlns:a16="http://schemas.microsoft.com/office/drawing/2014/main" id="{D18B4AA7-8A4A-915E-7668-27A4846B585D}"/>
              </a:ext>
            </a:extLst>
          </p:cNvPr>
          <p:cNvSpPr txBox="1"/>
          <p:nvPr/>
        </p:nvSpPr>
        <p:spPr>
          <a:xfrm>
            <a:off x="2981331" y="6354297"/>
            <a:ext cx="2677336" cy="461665"/>
          </a:xfrm>
          <a:prstGeom prst="rect">
            <a:avLst/>
          </a:prstGeom>
          <a:noFill/>
        </p:spPr>
        <p:txBody>
          <a:bodyPr wrap="none" rtlCol="0">
            <a:spAutoFit/>
          </a:bodyPr>
          <a:lstStyle/>
          <a:p>
            <a:r>
              <a:rPr kumimoji="1" lang="ja-JP" altLang="en-US" sz="2400" b="1" dirty="0">
                <a:solidFill>
                  <a:prstClr val="black"/>
                </a:solidFill>
                <a:latin typeface="UD デジタル 教科書体 NK-R" panose="02020400000000000000" pitchFamily="18" charset="-128"/>
                <a:ea typeface="UD デジタル 教科書体 NK-R" panose="02020400000000000000" pitchFamily="18" charset="-128"/>
              </a:rPr>
              <a:t>グラフフィードバック</a:t>
            </a:r>
          </a:p>
        </p:txBody>
      </p:sp>
      <p:pic>
        <p:nvPicPr>
          <p:cNvPr id="13" name="図 12">
            <a:extLst>
              <a:ext uri="{FF2B5EF4-FFF2-40B4-BE49-F238E27FC236}">
                <a16:creationId xmlns:a16="http://schemas.microsoft.com/office/drawing/2014/main" id="{0B82D664-7E68-494B-552D-BDF008D08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617" y="2481836"/>
            <a:ext cx="2599111" cy="1575438"/>
          </a:xfrm>
          <a:prstGeom prst="rect">
            <a:avLst/>
          </a:prstGeom>
        </p:spPr>
      </p:pic>
      <p:pic>
        <p:nvPicPr>
          <p:cNvPr id="15" name="図 14" descr="文字の書かれた紙&#10;&#10;自動的に生成された説明">
            <a:extLst>
              <a:ext uri="{FF2B5EF4-FFF2-40B4-BE49-F238E27FC236}">
                <a16:creationId xmlns:a16="http://schemas.microsoft.com/office/drawing/2014/main" id="{A06463EB-69F6-9433-6113-5C39C0F11C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371" y="5137231"/>
            <a:ext cx="1191230" cy="1631821"/>
          </a:xfrm>
          <a:prstGeom prst="rect">
            <a:avLst/>
          </a:prstGeom>
        </p:spPr>
      </p:pic>
      <p:sp>
        <p:nvSpPr>
          <p:cNvPr id="16" name="テキスト ボックス 15">
            <a:extLst>
              <a:ext uri="{FF2B5EF4-FFF2-40B4-BE49-F238E27FC236}">
                <a16:creationId xmlns:a16="http://schemas.microsoft.com/office/drawing/2014/main" id="{BD46D1F4-23B0-9CE0-34DB-8EE5AAE3B039}"/>
              </a:ext>
            </a:extLst>
          </p:cNvPr>
          <p:cNvSpPr txBox="1"/>
          <p:nvPr/>
        </p:nvSpPr>
        <p:spPr>
          <a:xfrm>
            <a:off x="1965950" y="5727870"/>
            <a:ext cx="800219" cy="461665"/>
          </a:xfrm>
          <a:prstGeom prst="rect">
            <a:avLst/>
          </a:prstGeom>
          <a:noFill/>
        </p:spPr>
        <p:txBody>
          <a:bodyPr wrap="none" rtlCol="0">
            <a:spAutoFit/>
          </a:bodyPr>
          <a:lstStyle/>
          <a:p>
            <a:r>
              <a:rPr kumimoji="1" lang="ja-JP" altLang="en-US" sz="2400" b="1">
                <a:solidFill>
                  <a:prstClr val="black"/>
                </a:solidFill>
                <a:latin typeface="UD デジタル 教科書体 NK-R" panose="02020400000000000000" pitchFamily="18" charset="-128"/>
                <a:ea typeface="UD デジタル 教科書体 NK-R" panose="02020400000000000000" pitchFamily="18" charset="-128"/>
              </a:rPr>
              <a:t>賞状</a:t>
            </a:r>
            <a:endParaRPr kumimoji="1" lang="ja-JP" altLang="en-US" sz="2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4" name="字幕 2">
            <a:extLst>
              <a:ext uri="{FF2B5EF4-FFF2-40B4-BE49-F238E27FC236}">
                <a16:creationId xmlns:a16="http://schemas.microsoft.com/office/drawing/2014/main" id="{07633B33-DF52-47DD-A95F-7D33761F1CFF}"/>
              </a:ext>
            </a:extLst>
          </p:cNvPr>
          <p:cNvSpPr txBox="1">
            <a:spLocks/>
          </p:cNvSpPr>
          <p:nvPr/>
        </p:nvSpPr>
        <p:spPr>
          <a:xfrm>
            <a:off x="5896978" y="6585130"/>
            <a:ext cx="3441841" cy="2728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100" dirty="0"/>
              <a:t>【</a:t>
            </a:r>
            <a:r>
              <a:rPr lang="ja-JP" altLang="en-US" sz="1100" dirty="0"/>
              <a:t>大阪教育大学　庭山和貴先生の講義資料を引用</a:t>
            </a:r>
            <a:r>
              <a:rPr lang="en-US" altLang="ja-JP" sz="1100" dirty="0"/>
              <a:t>】</a:t>
            </a:r>
          </a:p>
        </p:txBody>
      </p:sp>
      <p:sp>
        <p:nvSpPr>
          <p:cNvPr id="19" name="タイトル 1">
            <a:extLst>
              <a:ext uri="{FF2B5EF4-FFF2-40B4-BE49-F238E27FC236}">
                <a16:creationId xmlns:a16="http://schemas.microsoft.com/office/drawing/2014/main" id="{C6E032ED-3132-4416-B70A-0D88BEB90A9A}"/>
              </a:ext>
            </a:extLst>
          </p:cNvPr>
          <p:cNvSpPr txBox="1">
            <a:spLocks/>
          </p:cNvSpPr>
          <p:nvPr/>
        </p:nvSpPr>
        <p:spPr>
          <a:xfrm>
            <a:off x="201906" y="735935"/>
            <a:ext cx="8529047" cy="117062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b="1" kern="1200">
                <a:solidFill>
                  <a:srgbClr val="3366FF"/>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望ましい行動ができた時の</a:t>
            </a:r>
            <a:endParaRPr kumimoji="1" lang="en-US" altLang="ja-JP"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11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ポジティブ・フィードバックの仕方には</a:t>
            </a:r>
            <a:endParaRPr kumimoji="1" lang="en-US" altLang="ja-JP"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11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いろいろある</a:t>
            </a:r>
            <a:endParaRPr kumimoji="1" lang="en-US" altLang="ja-JP"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11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a:t>
            </a: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子どもたちに適していて、教職員がやりやすい方法で</a:t>
            </a:r>
          </a:p>
        </p:txBody>
      </p:sp>
      <p:pic>
        <p:nvPicPr>
          <p:cNvPr id="20" name="図 19" descr="ゲームのキャラクター&#10;&#10;低い精度で自動的に生成された説明">
            <a:extLst>
              <a:ext uri="{FF2B5EF4-FFF2-40B4-BE49-F238E27FC236}">
                <a16:creationId xmlns:a16="http://schemas.microsoft.com/office/drawing/2014/main" id="{B5A0DAF9-3310-4E6A-80EA-40C1FEE563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240" y="4657610"/>
            <a:ext cx="1452701" cy="1452701"/>
          </a:xfrm>
          <a:prstGeom prst="rect">
            <a:avLst/>
          </a:prstGeom>
        </p:spPr>
      </p:pic>
      <p:sp>
        <p:nvSpPr>
          <p:cNvPr id="21" name="テキスト ボックス 20">
            <a:extLst>
              <a:ext uri="{FF2B5EF4-FFF2-40B4-BE49-F238E27FC236}">
                <a16:creationId xmlns:a16="http://schemas.microsoft.com/office/drawing/2014/main" id="{A2830B85-40A9-4982-821B-30849CDEEC1E}"/>
              </a:ext>
            </a:extLst>
          </p:cNvPr>
          <p:cNvSpPr txBox="1"/>
          <p:nvPr/>
        </p:nvSpPr>
        <p:spPr>
          <a:xfrm>
            <a:off x="6447876" y="6038303"/>
            <a:ext cx="244009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a:cs typeface="+mn-cs"/>
              </a:rPr>
              <a:t>自身で振り返って</a:t>
            </a:r>
          </a:p>
        </p:txBody>
      </p:sp>
      <p:sp>
        <p:nvSpPr>
          <p:cNvPr id="17" name="スライド番号プレースホルダー 3">
            <a:extLst>
              <a:ext uri="{FF2B5EF4-FFF2-40B4-BE49-F238E27FC236}">
                <a16:creationId xmlns:a16="http://schemas.microsoft.com/office/drawing/2014/main" id="{0D0CA384-B837-4FDA-AA84-7EB0012FA6F8}"/>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41</a:t>
            </a:fld>
            <a:endParaRPr lang="ja-JP" altLang="en-US" dirty="0">
              <a:solidFill>
                <a:prstClr val="black">
                  <a:tint val="75000"/>
                </a:prstClr>
              </a:solidFill>
            </a:endParaRPr>
          </a:p>
        </p:txBody>
      </p:sp>
    </p:spTree>
    <p:extLst>
      <p:ext uri="{BB962C8B-B14F-4D97-AF65-F5344CB8AC3E}">
        <p14:creationId xmlns:p14="http://schemas.microsoft.com/office/powerpoint/2010/main" val="3811217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3" name="図 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30707" y="4180205"/>
            <a:ext cx="4047465" cy="2512066"/>
          </a:xfrm>
          <a:prstGeom prst="rect">
            <a:avLst/>
          </a:prstGeom>
        </p:spPr>
      </p:pic>
      <p:pic>
        <p:nvPicPr>
          <p:cNvPr id="2225" name="図 3"/>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159049" y="1073392"/>
            <a:ext cx="3908896" cy="2931672"/>
          </a:xfrm>
          <a:prstGeom prst="rect">
            <a:avLst/>
          </a:prstGeom>
        </p:spPr>
      </p:pic>
      <p:pic>
        <p:nvPicPr>
          <p:cNvPr id="2226" name="図 7"/>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4511256" y="1844824"/>
            <a:ext cx="4473695" cy="4847447"/>
          </a:xfrm>
          <a:prstGeom prst="rect">
            <a:avLst/>
          </a:prstGeom>
        </p:spPr>
      </p:pic>
      <p:pic>
        <p:nvPicPr>
          <p:cNvPr id="2227" name="図 4"/>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55353" t="36612" r="33194" b="32941"/>
          <a:stretch>
            <a:fillRect/>
          </a:stretch>
        </p:blipFill>
        <p:spPr>
          <a:xfrm rot="5400000">
            <a:off x="3509780" y="2700264"/>
            <a:ext cx="1333377" cy="1994030"/>
          </a:xfrm>
          <a:prstGeom prst="rect">
            <a:avLst/>
          </a:prstGeom>
        </p:spPr>
      </p:pic>
      <p:sp>
        <p:nvSpPr>
          <p:cNvPr id="2" name="正方形/長方形 4">
            <a:extLst>
              <a:ext uri="{FF2B5EF4-FFF2-40B4-BE49-F238E27FC236}">
                <a16:creationId xmlns:a16="http://schemas.microsoft.com/office/drawing/2014/main" id="{2BBEF4FF-9682-2D0F-2D41-28D6AB5FDB00}"/>
              </a:ext>
            </a:extLst>
          </p:cNvPr>
          <p:cNvSpPr/>
          <p:nvPr/>
        </p:nvSpPr>
        <p:spPr>
          <a:xfrm>
            <a:off x="0" y="-3214"/>
            <a:ext cx="9144000" cy="901466"/>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掲示物でフィードバック</a:t>
            </a:r>
            <a:endParaRPr lang="ja-JP" altLang="en-US" sz="5400" b="1" dirty="0">
              <a:solidFill>
                <a:srgbClr val="0070C0"/>
              </a:solidFill>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a:extLst>
              <a:ext uri="{FF2B5EF4-FFF2-40B4-BE49-F238E27FC236}">
                <a16:creationId xmlns:a16="http://schemas.microsoft.com/office/drawing/2014/main" id="{8F8F3263-ACA6-F064-3DF8-1676064F2985}"/>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42</a:t>
            </a:fld>
            <a:endParaRPr lang="ja-JP" altLang="en-US">
              <a:solidFill>
                <a:prstClr val="black">
                  <a:tint val="75000"/>
                </a:prstClr>
              </a:solidFill>
            </a:endParaRPr>
          </a:p>
        </p:txBody>
      </p:sp>
    </p:spTree>
    <p:extLst>
      <p:ext uri="{BB962C8B-B14F-4D97-AF65-F5344CB8AC3E}">
        <p14:creationId xmlns:p14="http://schemas.microsoft.com/office/powerpoint/2010/main" val="1564156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EC61DD6-5269-4C79-BB7E-284682C792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4062" y="975214"/>
            <a:ext cx="2579859" cy="1934894"/>
          </a:xfrm>
        </p:spPr>
      </p:pic>
      <p:pic>
        <p:nvPicPr>
          <p:cNvPr id="7" name="図 6">
            <a:extLst>
              <a:ext uri="{FF2B5EF4-FFF2-40B4-BE49-F238E27FC236}">
                <a16:creationId xmlns:a16="http://schemas.microsoft.com/office/drawing/2014/main" id="{26789596-1024-4885-AE9F-38ACEC94B8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54733" y="994629"/>
            <a:ext cx="2579859" cy="1934894"/>
          </a:xfrm>
          <a:prstGeom prst="rect">
            <a:avLst/>
          </a:prstGeom>
        </p:spPr>
      </p:pic>
      <p:sp>
        <p:nvSpPr>
          <p:cNvPr id="8" name="タイトル 1">
            <a:extLst>
              <a:ext uri="{FF2B5EF4-FFF2-40B4-BE49-F238E27FC236}">
                <a16:creationId xmlns:a16="http://schemas.microsoft.com/office/drawing/2014/main" id="{B0F2B1CE-B01D-4357-8A0C-508BC7EABB85}"/>
              </a:ext>
            </a:extLst>
          </p:cNvPr>
          <p:cNvSpPr txBox="1">
            <a:spLocks/>
          </p:cNvSpPr>
          <p:nvPr/>
        </p:nvSpPr>
        <p:spPr>
          <a:xfrm>
            <a:off x="467643" y="3319264"/>
            <a:ext cx="4608966" cy="55535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dirty="0">
                <a:latin typeface="UD デジタル 教科書体 NK-R" panose="02020400000000000000" pitchFamily="18" charset="-128"/>
                <a:ea typeface="UD デジタル 教科書体 NK-R" panose="02020400000000000000" pitchFamily="18" charset="-128"/>
              </a:rPr>
              <a:t>できていたら、パズルのパーツを貼って</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泣き顔から笑顔に</a:t>
            </a:r>
          </a:p>
        </p:txBody>
      </p:sp>
      <p:sp>
        <p:nvSpPr>
          <p:cNvPr id="9" name="矢印: 下 8">
            <a:extLst>
              <a:ext uri="{FF2B5EF4-FFF2-40B4-BE49-F238E27FC236}">
                <a16:creationId xmlns:a16="http://schemas.microsoft.com/office/drawing/2014/main" id="{5BBCC909-7D33-4E37-8733-B7BF62982C4E}"/>
              </a:ext>
            </a:extLst>
          </p:cNvPr>
          <p:cNvSpPr/>
          <p:nvPr/>
        </p:nvSpPr>
        <p:spPr>
          <a:xfrm rot="16200000">
            <a:off x="2485160" y="1664986"/>
            <a:ext cx="573932" cy="555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9711002E-2A78-43A0-B59A-6D3B52A6C8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0" t="20685" r="11206" b="10662"/>
          <a:stretch/>
        </p:blipFill>
        <p:spPr>
          <a:xfrm rot="5400000">
            <a:off x="5775508" y="730929"/>
            <a:ext cx="2999157" cy="2147324"/>
          </a:xfrm>
          <a:prstGeom prst="rect">
            <a:avLst/>
          </a:prstGeom>
        </p:spPr>
      </p:pic>
      <p:pic>
        <p:nvPicPr>
          <p:cNvPr id="15" name="図 14">
            <a:extLst>
              <a:ext uri="{FF2B5EF4-FFF2-40B4-BE49-F238E27FC236}">
                <a16:creationId xmlns:a16="http://schemas.microsoft.com/office/drawing/2014/main" id="{618C3D91-B731-445C-8A2C-519FBE184F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818" t="17439" r="14899"/>
          <a:stretch/>
        </p:blipFill>
        <p:spPr>
          <a:xfrm>
            <a:off x="836578" y="3987037"/>
            <a:ext cx="2402732" cy="2430535"/>
          </a:xfrm>
          <a:prstGeom prst="rect">
            <a:avLst/>
          </a:prstGeom>
        </p:spPr>
      </p:pic>
      <p:sp>
        <p:nvSpPr>
          <p:cNvPr id="16" name="タイトル 1">
            <a:extLst>
              <a:ext uri="{FF2B5EF4-FFF2-40B4-BE49-F238E27FC236}">
                <a16:creationId xmlns:a16="http://schemas.microsoft.com/office/drawing/2014/main" id="{EE9B1F9F-5BD5-4962-9A2F-C3562E2D4CC9}"/>
              </a:ext>
            </a:extLst>
          </p:cNvPr>
          <p:cNvSpPr txBox="1">
            <a:spLocks/>
          </p:cNvSpPr>
          <p:nvPr/>
        </p:nvSpPr>
        <p:spPr>
          <a:xfrm>
            <a:off x="648179" y="6302647"/>
            <a:ext cx="2779529" cy="555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dirty="0">
                <a:latin typeface="UD デジタル 教科書体 NK-R" panose="02020400000000000000" pitchFamily="18" charset="-128"/>
                <a:ea typeface="UD デジタル 教科書体 NK-R" panose="02020400000000000000" pitchFamily="18" charset="-128"/>
              </a:rPr>
              <a:t>瓶にビー玉を貯める</a:t>
            </a:r>
          </a:p>
        </p:txBody>
      </p:sp>
      <p:sp>
        <p:nvSpPr>
          <p:cNvPr id="17" name="タイトル 1">
            <a:extLst>
              <a:ext uri="{FF2B5EF4-FFF2-40B4-BE49-F238E27FC236}">
                <a16:creationId xmlns:a16="http://schemas.microsoft.com/office/drawing/2014/main" id="{31BD2C9C-125B-4212-9E71-E59329419C8E}"/>
              </a:ext>
            </a:extLst>
          </p:cNvPr>
          <p:cNvSpPr txBox="1">
            <a:spLocks/>
          </p:cNvSpPr>
          <p:nvPr/>
        </p:nvSpPr>
        <p:spPr>
          <a:xfrm>
            <a:off x="5682683" y="3326288"/>
            <a:ext cx="3444253" cy="555353"/>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dirty="0">
                <a:latin typeface="UD デジタル 教科書体 NK-R" panose="02020400000000000000" pitchFamily="18" charset="-128"/>
                <a:ea typeface="UD デジタル 教科書体 NK-R" panose="02020400000000000000" pitchFamily="18" charset="-128"/>
              </a:rPr>
              <a:t>シールを貼ってイラストを完成</a:t>
            </a:r>
          </a:p>
        </p:txBody>
      </p:sp>
      <p:pic>
        <p:nvPicPr>
          <p:cNvPr id="18" name="図 17" descr="テーブル, 小さい, 座る, 少し が含まれている画像&#10;&#10;自動的に生成された説明">
            <a:extLst>
              <a:ext uri="{FF2B5EF4-FFF2-40B4-BE49-F238E27FC236}">
                <a16:creationId xmlns:a16="http://schemas.microsoft.com/office/drawing/2014/main" id="{BD895D4D-DCD3-4000-A229-04686656E3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691" b="27642"/>
          <a:stretch/>
        </p:blipFill>
        <p:spPr>
          <a:xfrm>
            <a:off x="6648539" y="4988552"/>
            <a:ext cx="2374494" cy="1224843"/>
          </a:xfrm>
          <a:prstGeom prst="rect">
            <a:avLst/>
          </a:prstGeom>
        </p:spPr>
      </p:pic>
      <p:pic>
        <p:nvPicPr>
          <p:cNvPr id="19" name="図 18" descr="テキスト&#10;&#10;自動的に生成された説明">
            <a:extLst>
              <a:ext uri="{FF2B5EF4-FFF2-40B4-BE49-F238E27FC236}">
                <a16:creationId xmlns:a16="http://schemas.microsoft.com/office/drawing/2014/main" id="{DEEE2880-2B61-42E3-BA79-81E36DC8B6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5001" y="4173443"/>
            <a:ext cx="2683216" cy="2012411"/>
          </a:xfrm>
          <a:prstGeom prst="rect">
            <a:avLst/>
          </a:prstGeom>
        </p:spPr>
      </p:pic>
      <p:sp>
        <p:nvSpPr>
          <p:cNvPr id="20" name="タイトル 1">
            <a:extLst>
              <a:ext uri="{FF2B5EF4-FFF2-40B4-BE49-F238E27FC236}">
                <a16:creationId xmlns:a16="http://schemas.microsoft.com/office/drawing/2014/main" id="{81C1A1C1-168E-4084-A8E6-6072137C1384}"/>
              </a:ext>
            </a:extLst>
          </p:cNvPr>
          <p:cNvSpPr txBox="1">
            <a:spLocks/>
          </p:cNvSpPr>
          <p:nvPr/>
        </p:nvSpPr>
        <p:spPr>
          <a:xfrm>
            <a:off x="4338536" y="6240936"/>
            <a:ext cx="4788400" cy="55535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dirty="0">
                <a:latin typeface="UD デジタル 教科書体 NK-R" panose="02020400000000000000" pitchFamily="18" charset="-128"/>
                <a:ea typeface="UD デジタル 教科書体 NK-R" panose="02020400000000000000" pitchFamily="18" charset="-128"/>
              </a:rPr>
              <a:t>各自がシールを貼る→シールが貯まったら、すくすくタワーにポイントを入れる</a:t>
            </a:r>
          </a:p>
        </p:txBody>
      </p:sp>
      <p:sp>
        <p:nvSpPr>
          <p:cNvPr id="21" name="矢印: 下 20">
            <a:extLst>
              <a:ext uri="{FF2B5EF4-FFF2-40B4-BE49-F238E27FC236}">
                <a16:creationId xmlns:a16="http://schemas.microsoft.com/office/drawing/2014/main" id="{506B9338-C1A6-4FB7-A00F-B4EAC683C382}"/>
              </a:ext>
            </a:extLst>
          </p:cNvPr>
          <p:cNvSpPr/>
          <p:nvPr/>
        </p:nvSpPr>
        <p:spPr>
          <a:xfrm rot="16200000">
            <a:off x="6195575" y="5659231"/>
            <a:ext cx="555353" cy="350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タイトル 1">
            <a:extLst>
              <a:ext uri="{FF2B5EF4-FFF2-40B4-BE49-F238E27FC236}">
                <a16:creationId xmlns:a16="http://schemas.microsoft.com/office/drawing/2014/main" id="{DEC1AF7D-E1B5-4324-9145-35B2016494AB}"/>
              </a:ext>
            </a:extLst>
          </p:cNvPr>
          <p:cNvSpPr txBox="1">
            <a:spLocks/>
          </p:cNvSpPr>
          <p:nvPr/>
        </p:nvSpPr>
        <p:spPr>
          <a:xfrm>
            <a:off x="375730" y="155408"/>
            <a:ext cx="6482270" cy="555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t>掲示物</a:t>
            </a:r>
          </a:p>
        </p:txBody>
      </p:sp>
    </p:spTree>
    <p:extLst>
      <p:ext uri="{BB962C8B-B14F-4D97-AF65-F5344CB8AC3E}">
        <p14:creationId xmlns:p14="http://schemas.microsoft.com/office/powerpoint/2010/main" val="2452082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D335AD7-1A45-47E3-9B3D-F91330090A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365" y="948692"/>
            <a:ext cx="3442540" cy="1393664"/>
          </a:xfrm>
          <a:prstGeom prst="rect">
            <a:avLst/>
          </a:prstGeom>
        </p:spPr>
      </p:pic>
      <p:pic>
        <p:nvPicPr>
          <p:cNvPr id="5" name="図 4">
            <a:extLst>
              <a:ext uri="{FF2B5EF4-FFF2-40B4-BE49-F238E27FC236}">
                <a16:creationId xmlns:a16="http://schemas.microsoft.com/office/drawing/2014/main" id="{AA2EEBBF-E424-44D0-A264-340DA9C33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842" y="884110"/>
            <a:ext cx="1927928" cy="2356727"/>
          </a:xfrm>
          <a:prstGeom prst="rect">
            <a:avLst/>
          </a:prstGeom>
        </p:spPr>
      </p:pic>
      <p:pic>
        <p:nvPicPr>
          <p:cNvPr id="6" name="図 5">
            <a:extLst>
              <a:ext uri="{FF2B5EF4-FFF2-40B4-BE49-F238E27FC236}">
                <a16:creationId xmlns:a16="http://schemas.microsoft.com/office/drawing/2014/main" id="{6BC63284-EE99-4592-A132-9B41F6ADD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66420" y="838457"/>
            <a:ext cx="2356728" cy="2389701"/>
          </a:xfrm>
          <a:prstGeom prst="rect">
            <a:avLst/>
          </a:prstGeom>
        </p:spPr>
      </p:pic>
      <p:sp>
        <p:nvSpPr>
          <p:cNvPr id="8" name="タイトル 1">
            <a:extLst>
              <a:ext uri="{FF2B5EF4-FFF2-40B4-BE49-F238E27FC236}">
                <a16:creationId xmlns:a16="http://schemas.microsoft.com/office/drawing/2014/main" id="{56A36B2C-09AF-4CE8-AB12-16F64C2EBE8D}"/>
              </a:ext>
            </a:extLst>
          </p:cNvPr>
          <p:cNvSpPr txBox="1">
            <a:spLocks/>
          </p:cNvSpPr>
          <p:nvPr/>
        </p:nvSpPr>
        <p:spPr>
          <a:xfrm>
            <a:off x="375730" y="155408"/>
            <a:ext cx="6482270" cy="555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t>掲示物</a:t>
            </a:r>
          </a:p>
        </p:txBody>
      </p:sp>
      <p:sp>
        <p:nvSpPr>
          <p:cNvPr id="9" name="タイトル 1">
            <a:extLst>
              <a:ext uri="{FF2B5EF4-FFF2-40B4-BE49-F238E27FC236}">
                <a16:creationId xmlns:a16="http://schemas.microsoft.com/office/drawing/2014/main" id="{FBDB1D4B-4DC5-4240-9765-E19DA3FC9B7C}"/>
              </a:ext>
            </a:extLst>
          </p:cNvPr>
          <p:cNvSpPr txBox="1">
            <a:spLocks/>
          </p:cNvSpPr>
          <p:nvPr/>
        </p:nvSpPr>
        <p:spPr>
          <a:xfrm>
            <a:off x="375730" y="2590611"/>
            <a:ext cx="2713302" cy="55535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dirty="0">
                <a:latin typeface="UD デジタル 教科書体 NK-R" panose="02020400000000000000" pitchFamily="18" charset="-128"/>
                <a:ea typeface="UD デジタル 教科書体 NK-R" panose="02020400000000000000" pitchFamily="18" charset="-128"/>
              </a:rPr>
              <a:t>できていたら、教室にある葉っぱにシールを貼る</a:t>
            </a:r>
          </a:p>
        </p:txBody>
      </p:sp>
      <p:sp>
        <p:nvSpPr>
          <p:cNvPr id="13" name="タイトル 1">
            <a:extLst>
              <a:ext uri="{FF2B5EF4-FFF2-40B4-BE49-F238E27FC236}">
                <a16:creationId xmlns:a16="http://schemas.microsoft.com/office/drawing/2014/main" id="{8D7EE38C-AE06-445F-AEC0-6243DB9C3F46}"/>
              </a:ext>
            </a:extLst>
          </p:cNvPr>
          <p:cNvSpPr txBox="1">
            <a:spLocks/>
          </p:cNvSpPr>
          <p:nvPr/>
        </p:nvSpPr>
        <p:spPr>
          <a:xfrm>
            <a:off x="3720456" y="3326258"/>
            <a:ext cx="2414700" cy="55535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dirty="0">
                <a:latin typeface="UD デジタル 教科書体 NK-R" panose="02020400000000000000" pitchFamily="18" charset="-128"/>
                <a:ea typeface="UD デジタル 教科書体 NK-R" panose="02020400000000000000" pitchFamily="18" charset="-128"/>
              </a:rPr>
              <a:t>葉っぱを共同スペースの木に貼る</a:t>
            </a:r>
          </a:p>
        </p:txBody>
      </p:sp>
      <p:sp>
        <p:nvSpPr>
          <p:cNvPr id="14" name="タイトル 1">
            <a:extLst>
              <a:ext uri="{FF2B5EF4-FFF2-40B4-BE49-F238E27FC236}">
                <a16:creationId xmlns:a16="http://schemas.microsoft.com/office/drawing/2014/main" id="{8FD7EB9F-6805-4C9E-8C80-7DC34534F03C}"/>
              </a:ext>
            </a:extLst>
          </p:cNvPr>
          <p:cNvSpPr txBox="1">
            <a:spLocks/>
          </p:cNvSpPr>
          <p:nvPr/>
        </p:nvSpPr>
        <p:spPr>
          <a:xfrm>
            <a:off x="6092569" y="3145964"/>
            <a:ext cx="3252231" cy="72809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dirty="0">
                <a:latin typeface="UD デジタル 教科書体 NK-R" panose="02020400000000000000" pitchFamily="18" charset="-128"/>
                <a:ea typeface="UD デジタル 教科書体 NK-R" panose="02020400000000000000" pitchFamily="18" charset="-128"/>
              </a:rPr>
              <a:t>葉っぱが増えると、木が目を覚ましどんどん笑顔になる</a:t>
            </a:r>
          </a:p>
        </p:txBody>
      </p:sp>
      <p:sp>
        <p:nvSpPr>
          <p:cNvPr id="15" name="矢印: 下 14">
            <a:extLst>
              <a:ext uri="{FF2B5EF4-FFF2-40B4-BE49-F238E27FC236}">
                <a16:creationId xmlns:a16="http://schemas.microsoft.com/office/drawing/2014/main" id="{8854AA61-5F25-4967-9E7C-C43DFE402E3A}"/>
              </a:ext>
            </a:extLst>
          </p:cNvPr>
          <p:cNvSpPr/>
          <p:nvPr/>
        </p:nvSpPr>
        <p:spPr>
          <a:xfrm rot="16200000">
            <a:off x="3551669" y="1566284"/>
            <a:ext cx="423818" cy="400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AADBCF29-E225-41B7-8E5F-B282732F5305}"/>
              </a:ext>
            </a:extLst>
          </p:cNvPr>
          <p:cNvSpPr/>
          <p:nvPr/>
        </p:nvSpPr>
        <p:spPr>
          <a:xfrm rot="16200000">
            <a:off x="6034395" y="1565084"/>
            <a:ext cx="423818" cy="400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1">
            <a:extLst>
              <a:ext uri="{FF2B5EF4-FFF2-40B4-BE49-F238E27FC236}">
                <a16:creationId xmlns:a16="http://schemas.microsoft.com/office/drawing/2014/main" id="{C05B30D9-6258-41C2-807C-1D1E2CD62668}"/>
              </a:ext>
            </a:extLst>
          </p:cNvPr>
          <p:cNvSpPr txBox="1">
            <a:spLocks/>
          </p:cNvSpPr>
          <p:nvPr/>
        </p:nvSpPr>
        <p:spPr>
          <a:xfrm>
            <a:off x="375730" y="6392710"/>
            <a:ext cx="2863581" cy="55535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dirty="0">
                <a:latin typeface="UD デジタル 教科書体 NK-R" panose="02020400000000000000" pitchFamily="18" charset="-128"/>
                <a:ea typeface="UD デジタル 教科書体 NK-R" panose="02020400000000000000" pitchFamily="18" charset="-128"/>
              </a:rPr>
              <a:t>花丸を貼ってグラフにする</a:t>
            </a:r>
          </a:p>
        </p:txBody>
      </p:sp>
      <p:pic>
        <p:nvPicPr>
          <p:cNvPr id="22" name="図 21">
            <a:extLst>
              <a:ext uri="{FF2B5EF4-FFF2-40B4-BE49-F238E27FC236}">
                <a16:creationId xmlns:a16="http://schemas.microsoft.com/office/drawing/2014/main" id="{60787DF5-ED3C-4AB1-AA5D-571DCDA54B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3" r="9131"/>
          <a:stretch/>
        </p:blipFill>
        <p:spPr>
          <a:xfrm rot="5400000">
            <a:off x="523398" y="4018412"/>
            <a:ext cx="2552575" cy="2196020"/>
          </a:xfrm>
          <a:prstGeom prst="rect">
            <a:avLst/>
          </a:prstGeom>
        </p:spPr>
      </p:pic>
      <p:pic>
        <p:nvPicPr>
          <p:cNvPr id="24" name="図 23">
            <a:extLst>
              <a:ext uri="{FF2B5EF4-FFF2-40B4-BE49-F238E27FC236}">
                <a16:creationId xmlns:a16="http://schemas.microsoft.com/office/drawing/2014/main" id="{6A14E90F-0AB6-43A1-9CD4-2768566CBE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6" t="-779" r="5174" b="13061"/>
          <a:stretch/>
        </p:blipFill>
        <p:spPr>
          <a:xfrm>
            <a:off x="4802467" y="3957933"/>
            <a:ext cx="3443592" cy="2527849"/>
          </a:xfrm>
          <a:prstGeom prst="rect">
            <a:avLst/>
          </a:prstGeom>
        </p:spPr>
      </p:pic>
      <p:sp>
        <p:nvSpPr>
          <p:cNvPr id="25" name="タイトル 1">
            <a:extLst>
              <a:ext uri="{FF2B5EF4-FFF2-40B4-BE49-F238E27FC236}">
                <a16:creationId xmlns:a16="http://schemas.microsoft.com/office/drawing/2014/main" id="{3A0DD4D7-FC8C-4818-AFDB-993894E38E4B}"/>
              </a:ext>
            </a:extLst>
          </p:cNvPr>
          <p:cNvSpPr txBox="1">
            <a:spLocks/>
          </p:cNvSpPr>
          <p:nvPr/>
        </p:nvSpPr>
        <p:spPr>
          <a:xfrm>
            <a:off x="5231884" y="6296370"/>
            <a:ext cx="3252231" cy="72809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dirty="0">
                <a:latin typeface="UD デジタル 教科書体 NK-R" panose="02020400000000000000" pitchFamily="18" charset="-128"/>
                <a:ea typeface="UD デジタル 教科書体 NK-R" panose="02020400000000000000" pitchFamily="18" charset="-128"/>
              </a:rPr>
              <a:t>マグネットシールを貼る</a:t>
            </a:r>
          </a:p>
        </p:txBody>
      </p:sp>
    </p:spTree>
    <p:extLst>
      <p:ext uri="{BB962C8B-B14F-4D97-AF65-F5344CB8AC3E}">
        <p14:creationId xmlns:p14="http://schemas.microsoft.com/office/powerpoint/2010/main" val="4096132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 name="スライド番号プレースホルダー 3"/>
          <p:cNvSpPr>
            <a:spLocks noGrp="1"/>
          </p:cNvSpPr>
          <p:nvPr>
            <p:ph type="sldNum" sz="quarter" idx="12"/>
          </p:nvPr>
        </p:nvSpPr>
        <p:spPr/>
        <p:txBody>
          <a:bodyPr/>
          <a:lstStyle/>
          <a:p>
            <a:fld id="{C0CAE6E6-D285-4537-8907-587C930EE82A}" type="slidenum">
              <a:rPr kumimoji="1" lang="ja-JP" altLang="en-US" smtClean="0"/>
              <a:t>45</a:t>
            </a:fld>
            <a:endParaRPr kumimoji="1" lang="ja-JP" altLang="en-US"/>
          </a:p>
        </p:txBody>
      </p:sp>
      <p:sp>
        <p:nvSpPr>
          <p:cNvPr id="1959" name="正方形/長方形 4"/>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グラフや写真でフィードバック</a:t>
            </a:r>
          </a:p>
        </p:txBody>
      </p:sp>
      <p:graphicFrame>
        <p:nvGraphicFramePr>
          <p:cNvPr id="1960" name="グラフ 6"/>
          <p:cNvGraphicFramePr/>
          <p:nvPr/>
        </p:nvGraphicFramePr>
        <p:xfrm>
          <a:off x="215715" y="2852936"/>
          <a:ext cx="5940461" cy="3868542"/>
        </p:xfrm>
        <a:graphic>
          <a:graphicData uri="http://schemas.openxmlformats.org/drawingml/2006/chart">
            <c:chart xmlns:c="http://schemas.openxmlformats.org/drawingml/2006/chart" xmlns:r="http://schemas.openxmlformats.org/officeDocument/2006/relationships" r:id="rId3"/>
          </a:graphicData>
        </a:graphic>
      </p:graphicFrame>
      <p:pic>
        <p:nvPicPr>
          <p:cNvPr id="1961" name="図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1838" t="19273" r="20300" b="15298"/>
          <a:stretch>
            <a:fillRect/>
          </a:stretch>
        </p:blipFill>
        <p:spPr>
          <a:xfrm>
            <a:off x="5017790" y="1526425"/>
            <a:ext cx="3669010" cy="2653022"/>
          </a:xfrm>
          <a:prstGeom prst="rect">
            <a:avLst/>
          </a:prstGeom>
        </p:spPr>
      </p:pic>
      <p:sp>
        <p:nvSpPr>
          <p:cNvPr id="2" name="テキスト ボックス 4">
            <a:extLst>
              <a:ext uri="{FF2B5EF4-FFF2-40B4-BE49-F238E27FC236}">
                <a16:creationId xmlns:a16="http://schemas.microsoft.com/office/drawing/2014/main" id="{71BEAA2E-D244-DE9C-3DC8-B31E0E2E86AD}"/>
              </a:ext>
            </a:extLst>
          </p:cNvPr>
          <p:cNvSpPr txBox="1"/>
          <p:nvPr/>
        </p:nvSpPr>
        <p:spPr>
          <a:xfrm>
            <a:off x="127869" y="1510565"/>
            <a:ext cx="8888262"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■「すばやく集合・整列しよう」</a:t>
            </a:r>
          </a:p>
        </p:txBody>
      </p:sp>
    </p:spTree>
    <p:extLst>
      <p:ext uri="{BB962C8B-B14F-4D97-AF65-F5344CB8AC3E}">
        <p14:creationId xmlns:p14="http://schemas.microsoft.com/office/powerpoint/2010/main" val="734493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27E666-A9C5-4074-B6C4-1D13388BFF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8002D-B5B0-4BAC-B1F6-782DDCCE6D9C}" type="slidenum">
              <a:rPr kumimoji="0" lang="ja-JP" altLang="en-US" sz="1200" b="0" i="0" u="none" strike="noStrike" kern="1200" cap="none" spc="0" normalizeH="0" baseline="0" noProof="0" smtClean="0">
                <a:ln>
                  <a:noFill/>
                </a:ln>
                <a:solidFill>
                  <a:prstClr val="black">
                    <a:tint val="75000"/>
                  </a:prstClr>
                </a:solidFill>
                <a:effectLst/>
                <a:uLnTx/>
                <a:uFillTx/>
                <a:latin typeface="FrankRueh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a:ln>
                <a:noFill/>
              </a:ln>
              <a:solidFill>
                <a:prstClr val="black">
                  <a:tint val="75000"/>
                </a:prstClr>
              </a:solidFill>
              <a:effectLst/>
              <a:uLnTx/>
              <a:uFillTx/>
              <a:latin typeface="FrankRuehl"/>
              <a:ea typeface="メイリオ"/>
              <a:cs typeface="+mn-cs"/>
            </a:endParaRPr>
          </a:p>
        </p:txBody>
      </p:sp>
      <p:pic>
        <p:nvPicPr>
          <p:cNvPr id="11" name="図 10">
            <a:extLst>
              <a:ext uri="{FF2B5EF4-FFF2-40B4-BE49-F238E27FC236}">
                <a16:creationId xmlns:a16="http://schemas.microsoft.com/office/drawing/2014/main" id="{5F3ECDBA-48FD-4B44-8C03-6FCFD69FD3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190" y="2843411"/>
            <a:ext cx="3549408" cy="2382614"/>
          </a:xfrm>
          <a:prstGeom prst="rect">
            <a:avLst/>
          </a:prstGeom>
        </p:spPr>
      </p:pic>
      <p:sp>
        <p:nvSpPr>
          <p:cNvPr id="12" name="テキスト ボックス 11">
            <a:extLst>
              <a:ext uri="{FF2B5EF4-FFF2-40B4-BE49-F238E27FC236}">
                <a16:creationId xmlns:a16="http://schemas.microsoft.com/office/drawing/2014/main" id="{877B619D-5DF8-413F-AE7A-A0F0176B7FB8}"/>
              </a:ext>
            </a:extLst>
          </p:cNvPr>
          <p:cNvSpPr txBox="1"/>
          <p:nvPr/>
        </p:nvSpPr>
        <p:spPr>
          <a:xfrm>
            <a:off x="1911924" y="2140898"/>
            <a:ext cx="10262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シール</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3" name="テキスト ボックス 12">
            <a:extLst>
              <a:ext uri="{FF2B5EF4-FFF2-40B4-BE49-F238E27FC236}">
                <a16:creationId xmlns:a16="http://schemas.microsoft.com/office/drawing/2014/main" id="{CFF5326C-BA61-4C02-88F5-7D4DEF40000A}"/>
              </a:ext>
            </a:extLst>
          </p:cNvPr>
          <p:cNvSpPr txBox="1"/>
          <p:nvPr/>
        </p:nvSpPr>
        <p:spPr>
          <a:xfrm>
            <a:off x="6044003" y="2195885"/>
            <a:ext cx="15760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名人カード</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10" name="グループ化 9">
            <a:extLst>
              <a:ext uri="{FF2B5EF4-FFF2-40B4-BE49-F238E27FC236}">
                <a16:creationId xmlns:a16="http://schemas.microsoft.com/office/drawing/2014/main" id="{434C8B04-A9ED-0CDE-54A5-D29C7981EED2}"/>
              </a:ext>
            </a:extLst>
          </p:cNvPr>
          <p:cNvGrpSpPr/>
          <p:nvPr/>
        </p:nvGrpSpPr>
        <p:grpSpPr>
          <a:xfrm>
            <a:off x="5063527" y="2792895"/>
            <a:ext cx="3811274" cy="2483645"/>
            <a:chOff x="5076056" y="2526757"/>
            <a:chExt cx="3836326" cy="2711983"/>
          </a:xfrm>
        </p:grpSpPr>
        <p:pic>
          <p:nvPicPr>
            <p:cNvPr id="7" name="図 6">
              <a:extLst>
                <a:ext uri="{FF2B5EF4-FFF2-40B4-BE49-F238E27FC236}">
                  <a16:creationId xmlns:a16="http://schemas.microsoft.com/office/drawing/2014/main" id="{5863652D-7787-4426-A206-0C434FFD8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526757"/>
              <a:ext cx="3836326" cy="2711983"/>
            </a:xfrm>
            <a:prstGeom prst="rect">
              <a:avLst/>
            </a:prstGeom>
            <a:ln>
              <a:solidFill>
                <a:schemeClr val="tx1"/>
              </a:solidFill>
            </a:ln>
          </p:spPr>
        </p:pic>
        <p:sp>
          <p:nvSpPr>
            <p:cNvPr id="8" name="テキスト ボックス 7">
              <a:extLst>
                <a:ext uri="{FF2B5EF4-FFF2-40B4-BE49-F238E27FC236}">
                  <a16:creationId xmlns:a16="http://schemas.microsoft.com/office/drawing/2014/main" id="{A3C9BDF7-867E-42DD-BFCD-76CF11693E1A}"/>
                </a:ext>
              </a:extLst>
            </p:cNvPr>
            <p:cNvSpPr txBox="1"/>
            <p:nvPr/>
          </p:nvSpPr>
          <p:spPr>
            <a:xfrm>
              <a:off x="6058140" y="3020704"/>
              <a:ext cx="167706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聞き方名人　認定証</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4" name="テキスト ボックス 13">
              <a:extLst>
                <a:ext uri="{FF2B5EF4-FFF2-40B4-BE49-F238E27FC236}">
                  <a16:creationId xmlns:a16="http://schemas.microsoft.com/office/drawing/2014/main" id="{08825E86-4A69-45DA-87C0-63FCA63806E2}"/>
                </a:ext>
              </a:extLst>
            </p:cNvPr>
            <p:cNvSpPr txBox="1"/>
            <p:nvPr/>
          </p:nvSpPr>
          <p:spPr>
            <a:xfrm>
              <a:off x="6602925" y="3643632"/>
              <a:ext cx="189026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○年◇組　　徳島　太郎</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5" name="テキスト ボックス 14">
              <a:extLst>
                <a:ext uri="{FF2B5EF4-FFF2-40B4-BE49-F238E27FC236}">
                  <a16:creationId xmlns:a16="http://schemas.microsoft.com/office/drawing/2014/main" id="{6B0216A4-D0B6-4FA5-BF26-2F47216154AF}"/>
                </a:ext>
              </a:extLst>
            </p:cNvPr>
            <p:cNvSpPr txBox="1"/>
            <p:nvPr/>
          </p:nvSpPr>
          <p:spPr>
            <a:xfrm>
              <a:off x="5495249" y="4071854"/>
              <a:ext cx="2997937"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あなたは、今日一日、発表者や先生の</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話していることを、よく聞くことができて</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いたので聞き方名人に認定します。</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6" name="テキスト ボックス 15">
              <a:extLst>
                <a:ext uri="{FF2B5EF4-FFF2-40B4-BE49-F238E27FC236}">
                  <a16:creationId xmlns:a16="http://schemas.microsoft.com/office/drawing/2014/main" id="{87546524-F5EB-4474-B312-789085D0AB38}"/>
                </a:ext>
              </a:extLst>
            </p:cNvPr>
            <p:cNvSpPr txBox="1"/>
            <p:nvPr/>
          </p:nvSpPr>
          <p:spPr>
            <a:xfrm>
              <a:off x="7590375" y="3335855"/>
              <a:ext cx="9028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△月□日</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6" name="正方形/長方形 4">
            <a:extLst>
              <a:ext uri="{FF2B5EF4-FFF2-40B4-BE49-F238E27FC236}">
                <a16:creationId xmlns:a16="http://schemas.microsoft.com/office/drawing/2014/main" id="{CAC5CA70-CD2C-A947-DEEA-7DD4F2575C61}"/>
              </a:ext>
            </a:extLst>
          </p:cNvPr>
          <p:cNvSpPr/>
          <p:nvPr/>
        </p:nvSpPr>
        <p:spPr>
          <a:xfrm>
            <a:off x="0" y="-3214"/>
            <a:ext cx="9144000" cy="92789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シールや表彰</a:t>
            </a:r>
          </a:p>
        </p:txBody>
      </p:sp>
      <p:sp>
        <p:nvSpPr>
          <p:cNvPr id="17" name="テキスト ボックス 4">
            <a:extLst>
              <a:ext uri="{FF2B5EF4-FFF2-40B4-BE49-F238E27FC236}">
                <a16:creationId xmlns:a16="http://schemas.microsoft.com/office/drawing/2014/main" id="{A7366758-8003-2F92-DEFC-54087E49EED8}"/>
              </a:ext>
            </a:extLst>
          </p:cNvPr>
          <p:cNvSpPr txBox="1"/>
          <p:nvPr/>
        </p:nvSpPr>
        <p:spPr>
          <a:xfrm>
            <a:off x="172815" y="1146209"/>
            <a:ext cx="7135489"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■「発表している人に体を向けて聞こう」</a:t>
            </a:r>
          </a:p>
        </p:txBody>
      </p:sp>
      <p:sp>
        <p:nvSpPr>
          <p:cNvPr id="18" name="テキスト ボックス 17">
            <a:extLst>
              <a:ext uri="{FF2B5EF4-FFF2-40B4-BE49-F238E27FC236}">
                <a16:creationId xmlns:a16="http://schemas.microsoft.com/office/drawing/2014/main" id="{6FF708DE-668C-8134-D890-C528AC21CB8E}"/>
              </a:ext>
            </a:extLst>
          </p:cNvPr>
          <p:cNvSpPr txBox="1"/>
          <p:nvPr/>
        </p:nvSpPr>
        <p:spPr>
          <a:xfrm>
            <a:off x="4884297" y="5498066"/>
            <a:ext cx="41697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シールが目標数たまったら表彰</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9" name="テキスト ボックス 18">
            <a:extLst>
              <a:ext uri="{FF2B5EF4-FFF2-40B4-BE49-F238E27FC236}">
                <a16:creationId xmlns:a16="http://schemas.microsoft.com/office/drawing/2014/main" id="{E0CD34C4-B003-5886-14FB-4CB03B207A1D}"/>
              </a:ext>
            </a:extLst>
          </p:cNvPr>
          <p:cNvSpPr txBox="1"/>
          <p:nvPr/>
        </p:nvSpPr>
        <p:spPr>
          <a:xfrm>
            <a:off x="324011" y="5480958"/>
            <a:ext cx="393569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即時にシールでフィードバック</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98318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p:cNvSpPr>
            <a:spLocks/>
          </p:cNvSpPr>
          <p:nvPr/>
        </p:nvSpPr>
        <p:spPr bwMode="auto">
          <a:xfrm>
            <a:off x="3177895" y="1996678"/>
            <a:ext cx="2716212" cy="1321731"/>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AutoShape 6"/>
          <p:cNvSpPr>
            <a:spLocks noChangeArrowheads="1"/>
          </p:cNvSpPr>
          <p:nvPr/>
        </p:nvSpPr>
        <p:spPr bwMode="auto">
          <a:xfrm>
            <a:off x="6373868" y="2012062"/>
            <a:ext cx="2434559" cy="1495597"/>
          </a:xfrm>
          <a:prstGeom prst="roundRect">
            <a:avLst>
              <a:gd name="adj" fmla="val 16667"/>
            </a:avLst>
          </a:prstGeom>
          <a:solidFill>
            <a:schemeClr val="bg1"/>
          </a:solidFill>
          <a:ln w="25400">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AutoShape 7"/>
          <p:cNvSpPr>
            <a:spLocks noChangeArrowheads="1"/>
          </p:cNvSpPr>
          <p:nvPr/>
        </p:nvSpPr>
        <p:spPr bwMode="auto">
          <a:xfrm>
            <a:off x="423689" y="2014247"/>
            <a:ext cx="2233613" cy="1245901"/>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9" name="Rectangle 8"/>
          <p:cNvSpPr>
            <a:spLocks noChangeArrowheads="1"/>
          </p:cNvSpPr>
          <p:nvPr/>
        </p:nvSpPr>
        <p:spPr bwMode="auto">
          <a:xfrm>
            <a:off x="6040289" y="422608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ja-JP"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0" name="Rectangle 9"/>
          <p:cNvSpPr>
            <a:spLocks noChangeArrowheads="1"/>
          </p:cNvSpPr>
          <p:nvPr/>
        </p:nvSpPr>
        <p:spPr bwMode="auto">
          <a:xfrm>
            <a:off x="567311" y="2113422"/>
            <a:ext cx="2085975" cy="90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できそうだなと思える課題</a:t>
            </a:r>
          </a:p>
        </p:txBody>
      </p:sp>
      <p:sp>
        <p:nvSpPr>
          <p:cNvPr id="32" name="Rectangle 11"/>
          <p:cNvSpPr>
            <a:spLocks noChangeArrowheads="1"/>
          </p:cNvSpPr>
          <p:nvPr/>
        </p:nvSpPr>
        <p:spPr bwMode="auto">
          <a:xfrm>
            <a:off x="3629304" y="2383621"/>
            <a:ext cx="2276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課題を解く</a:t>
            </a:r>
          </a:p>
        </p:txBody>
      </p:sp>
      <p:sp>
        <p:nvSpPr>
          <p:cNvPr id="33" name="Freeform 12"/>
          <p:cNvSpPr>
            <a:spLocks/>
          </p:cNvSpPr>
          <p:nvPr/>
        </p:nvSpPr>
        <p:spPr bwMode="auto">
          <a:xfrm>
            <a:off x="2703124" y="2514689"/>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4" name="Text Box 13"/>
          <p:cNvSpPr txBox="1">
            <a:spLocks noChangeArrowheads="1"/>
          </p:cNvSpPr>
          <p:nvPr/>
        </p:nvSpPr>
        <p:spPr bwMode="auto">
          <a:xfrm>
            <a:off x="3161911" y="3539592"/>
            <a:ext cx="21423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a:t>
            </a:r>
            <a:r>
              <a:rPr kumimoji="1" lang="ja-JP" altLang="en-US" sz="28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増加</a:t>
            </a:r>
          </a:p>
        </p:txBody>
      </p:sp>
      <p:sp>
        <p:nvSpPr>
          <p:cNvPr id="35" name="Freeform 14"/>
          <p:cNvSpPr>
            <a:spLocks/>
          </p:cNvSpPr>
          <p:nvPr/>
        </p:nvSpPr>
        <p:spPr bwMode="auto">
          <a:xfrm>
            <a:off x="5894107" y="2500627"/>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6" name="Text Box 18"/>
          <p:cNvSpPr txBox="1">
            <a:spLocks noChangeArrowheads="1"/>
          </p:cNvSpPr>
          <p:nvPr/>
        </p:nvSpPr>
        <p:spPr bwMode="auto">
          <a:xfrm>
            <a:off x="963212" y="1564550"/>
            <a:ext cx="1294171"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44546A"/>
                </a:solidFill>
                <a:effectLst/>
                <a:uLnTx/>
                <a:uFillTx/>
                <a:latin typeface="UD デジタル 教科書体 NK-R" panose="02020400000000000000" pitchFamily="18" charset="-128"/>
                <a:ea typeface="UD デジタル 教科書体 NK-R" panose="02020400000000000000" pitchFamily="18" charset="-128"/>
                <a:cs typeface="+mn-cs"/>
              </a:rPr>
              <a:t>行動の前</a:t>
            </a:r>
          </a:p>
        </p:txBody>
      </p:sp>
      <p:sp>
        <p:nvSpPr>
          <p:cNvPr id="37" name="Text Box 19"/>
          <p:cNvSpPr txBox="1">
            <a:spLocks noChangeArrowheads="1"/>
          </p:cNvSpPr>
          <p:nvPr/>
        </p:nvSpPr>
        <p:spPr bwMode="auto">
          <a:xfrm>
            <a:off x="3915403" y="1459856"/>
            <a:ext cx="1152525" cy="40011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44546A"/>
                </a:solidFill>
                <a:effectLst/>
                <a:uLnTx/>
                <a:uFillTx/>
                <a:latin typeface="UD デジタル 教科書体 NK-R" panose="02020400000000000000" pitchFamily="18" charset="-128"/>
                <a:ea typeface="UD デジタル 教科書体 NK-R" panose="02020400000000000000" pitchFamily="18" charset="-128"/>
                <a:cs typeface="+mn-cs"/>
              </a:rPr>
              <a:t>行動</a:t>
            </a:r>
          </a:p>
        </p:txBody>
      </p:sp>
      <p:sp>
        <p:nvSpPr>
          <p:cNvPr id="38" name="Text Box 20"/>
          <p:cNvSpPr txBox="1">
            <a:spLocks noChangeArrowheads="1"/>
          </p:cNvSpPr>
          <p:nvPr/>
        </p:nvSpPr>
        <p:spPr bwMode="auto">
          <a:xfrm>
            <a:off x="6952722" y="1529520"/>
            <a:ext cx="1276848"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44546A"/>
                </a:solidFill>
                <a:effectLst/>
                <a:uLnTx/>
                <a:uFillTx/>
                <a:latin typeface="UD デジタル 教科書体 NK-R" panose="02020400000000000000" pitchFamily="18" charset="-128"/>
                <a:ea typeface="UD デジタル 教科書体 NK-R" panose="02020400000000000000" pitchFamily="18" charset="-128"/>
                <a:cs typeface="+mn-cs"/>
              </a:rPr>
              <a:t>行動の後</a:t>
            </a:r>
          </a:p>
        </p:txBody>
      </p:sp>
      <p:sp>
        <p:nvSpPr>
          <p:cNvPr id="40" name="円形吹き出し 39"/>
          <p:cNvSpPr/>
          <p:nvPr/>
        </p:nvSpPr>
        <p:spPr>
          <a:xfrm>
            <a:off x="5605946" y="3698978"/>
            <a:ext cx="3531731" cy="572528"/>
          </a:xfrm>
          <a:prstGeom prst="wedgeEllipseCallout">
            <a:avLst>
              <a:gd name="adj1" fmla="val 7073"/>
              <a:gd name="adj2" fmla="val -15010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うれしくない</a:t>
            </a:r>
            <a:r>
              <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6" name="グループ化 5">
            <a:extLst>
              <a:ext uri="{FF2B5EF4-FFF2-40B4-BE49-F238E27FC236}">
                <a16:creationId xmlns:a16="http://schemas.microsoft.com/office/drawing/2014/main" id="{16E20D42-67C4-4561-94A5-6E18CF5EAC34}"/>
              </a:ext>
            </a:extLst>
          </p:cNvPr>
          <p:cNvGrpSpPr/>
          <p:nvPr/>
        </p:nvGrpSpPr>
        <p:grpSpPr>
          <a:xfrm>
            <a:off x="4572000" y="3261277"/>
            <a:ext cx="140959" cy="1079850"/>
            <a:chOff x="5941772" y="3661886"/>
            <a:chExt cx="140959" cy="1079850"/>
          </a:xfrm>
        </p:grpSpPr>
        <p:sp>
          <p:nvSpPr>
            <p:cNvPr id="2" name="正方形/長方形 1"/>
            <p:cNvSpPr/>
            <p:nvPr/>
          </p:nvSpPr>
          <p:spPr>
            <a:xfrm rot="19611179">
              <a:off x="5950326" y="3661886"/>
              <a:ext cx="132405" cy="103198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1" name="正方形/長方形 40"/>
            <p:cNvSpPr/>
            <p:nvPr/>
          </p:nvSpPr>
          <p:spPr>
            <a:xfrm rot="2051319">
              <a:off x="5941772" y="3710433"/>
              <a:ext cx="120812" cy="1031303"/>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20" name="Rectangle 10"/>
          <p:cNvSpPr>
            <a:spLocks noChangeArrowheads="1"/>
          </p:cNvSpPr>
          <p:nvPr/>
        </p:nvSpPr>
        <p:spPr bwMode="auto">
          <a:xfrm>
            <a:off x="6525157" y="2249383"/>
            <a:ext cx="24345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「よくできたね」と褒められる</a:t>
            </a:r>
          </a:p>
        </p:txBody>
      </p:sp>
      <p:sp>
        <p:nvSpPr>
          <p:cNvPr id="10" name="矢印: 下 9">
            <a:extLst>
              <a:ext uri="{FF2B5EF4-FFF2-40B4-BE49-F238E27FC236}">
                <a16:creationId xmlns:a16="http://schemas.microsoft.com/office/drawing/2014/main" id="{7B978556-02EC-49DC-9B7C-C7856BA5BFEE}"/>
              </a:ext>
            </a:extLst>
          </p:cNvPr>
          <p:cNvSpPr/>
          <p:nvPr/>
        </p:nvSpPr>
        <p:spPr>
          <a:xfrm>
            <a:off x="5048179" y="3506070"/>
            <a:ext cx="475703" cy="686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6" name="正方形/長方形 25">
            <a:extLst>
              <a:ext uri="{FF2B5EF4-FFF2-40B4-BE49-F238E27FC236}">
                <a16:creationId xmlns:a16="http://schemas.microsoft.com/office/drawing/2014/main" id="{A1489718-1355-4776-806E-574BA946AFC7}"/>
              </a:ext>
            </a:extLst>
          </p:cNvPr>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base" latinLnBrk="0" hangingPunct="1">
              <a:lnSpc>
                <a:spcPct val="100000"/>
              </a:lnSpc>
              <a:spcBef>
                <a:spcPct val="0"/>
              </a:spcBef>
              <a:spcAft>
                <a:spcPct val="0"/>
              </a:spcAft>
              <a:buClrTx/>
              <a:buSzTx/>
              <a:buFontTx/>
              <a:buNone/>
              <a:tabLst/>
              <a:defRPr/>
            </a:pPr>
            <a:r>
              <a:rPr kumimoji="1" lang="en-US" altLang="ja-JP"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PBS</a:t>
            </a:r>
            <a:r>
              <a:rPr kumimoji="1" lang="ja-JP" altLang="en-US" sz="4400" b="1" i="0" u="none" strike="noStrike" kern="1200" cap="none" spc="0" normalizeH="0" baseline="0" noProof="0" dirty="0" err="1">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って</a:t>
            </a: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とにかく褒めるんでしょ？</a:t>
            </a:r>
          </a:p>
        </p:txBody>
      </p:sp>
      <p:sp>
        <p:nvSpPr>
          <p:cNvPr id="31" name="テキスト ボックス 30">
            <a:extLst>
              <a:ext uri="{FF2B5EF4-FFF2-40B4-BE49-F238E27FC236}">
                <a16:creationId xmlns:a16="http://schemas.microsoft.com/office/drawing/2014/main" id="{D2C3B133-7FA9-43D1-94FC-4855051041E0}"/>
              </a:ext>
            </a:extLst>
          </p:cNvPr>
          <p:cNvSpPr txBox="1"/>
          <p:nvPr/>
        </p:nvSpPr>
        <p:spPr>
          <a:xfrm>
            <a:off x="869580" y="6183697"/>
            <a:ext cx="7644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「学び手」がどう感じるかが重要です</a:t>
            </a:r>
            <a:r>
              <a:rPr kumimoji="1" lang="ja-JP" altLang="en-US" sz="32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sp>
        <p:nvSpPr>
          <p:cNvPr id="39" name="コンテンツ プレースホルダー 2">
            <a:extLst>
              <a:ext uri="{FF2B5EF4-FFF2-40B4-BE49-F238E27FC236}">
                <a16:creationId xmlns:a16="http://schemas.microsoft.com/office/drawing/2014/main" id="{21F1AC5F-D216-4927-8250-B379AC0188C1}"/>
              </a:ext>
            </a:extLst>
          </p:cNvPr>
          <p:cNvSpPr>
            <a:spLocks noGrp="1"/>
          </p:cNvSpPr>
          <p:nvPr>
            <p:ph idx="1"/>
          </p:nvPr>
        </p:nvSpPr>
        <p:spPr>
          <a:xfrm>
            <a:off x="168801" y="5024321"/>
            <a:ext cx="8968876" cy="1137539"/>
          </a:xfrm>
        </p:spPr>
        <p:txBody>
          <a:bodyPr/>
          <a:lstStyle/>
          <a:p>
            <a:pPr marL="0" indent="0">
              <a:buNone/>
              <a:defRPr/>
            </a:pPr>
            <a:r>
              <a:rPr lang="ja-JP" altLang="en-US" dirty="0">
                <a:latin typeface="UD デジタル 教科書体 NK-R" panose="02020400000000000000" pitchFamily="18" charset="-128"/>
                <a:ea typeface="UD デジタル 教科書体 NK-R" panose="02020400000000000000" pitchFamily="18" charset="-128"/>
              </a:rPr>
              <a:t>ポジティブ・フィードバックが、子どもたちにとって</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FontTx/>
              <a:buNone/>
              <a:defRPr/>
            </a:pPr>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よいこと</a:t>
            </a:r>
            <a:r>
              <a:rPr lang="ja-JP" altLang="en-US" dirty="0">
                <a:latin typeface="UD デジタル 教科書体 NK-R" panose="02020400000000000000" pitchFamily="18" charset="-128"/>
                <a:ea typeface="UD デジタル 教科書体 NK-R" panose="02020400000000000000" pitchFamily="18" charset="-128"/>
              </a:rPr>
              <a:t>」、「</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うれしいこと</a:t>
            </a:r>
            <a:r>
              <a:rPr lang="ja-JP" altLang="en-US" dirty="0">
                <a:latin typeface="UD デジタル 教科書体 NK-R" panose="02020400000000000000" pitchFamily="18" charset="-128"/>
                <a:ea typeface="UD デジタル 教科書体 NK-R" panose="02020400000000000000" pitchFamily="18" charset="-128"/>
              </a:rPr>
              <a:t>」である必要があります。</a:t>
            </a:r>
          </a:p>
        </p:txBody>
      </p:sp>
      <p:sp>
        <p:nvSpPr>
          <p:cNvPr id="3" name="スライド番号プレースホルダー 2">
            <a:extLst>
              <a:ext uri="{FF2B5EF4-FFF2-40B4-BE49-F238E27FC236}">
                <a16:creationId xmlns:a16="http://schemas.microsoft.com/office/drawing/2014/main" id="{0E5ED2B4-D58E-9B95-3415-970C508894F7}"/>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47</a:t>
            </a:fld>
            <a:endParaRPr lang="ja-JP" altLang="en-US">
              <a:solidFill>
                <a:prstClr val="black">
                  <a:tint val="75000"/>
                </a:prstClr>
              </a:solidFill>
            </a:endParaRPr>
          </a:p>
        </p:txBody>
      </p:sp>
    </p:spTree>
    <p:extLst>
      <p:ext uri="{BB962C8B-B14F-4D97-AF65-F5344CB8AC3E}">
        <p14:creationId xmlns:p14="http://schemas.microsoft.com/office/powerpoint/2010/main" val="19823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circle(in)">
                                      <p:cBhvr>
                                        <p:cTn id="41" dur="2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xEl>
                                              <p:pRg st="0" end="0"/>
                                            </p:txEl>
                                          </p:spTgt>
                                        </p:tgtEl>
                                        <p:attrNameLst>
                                          <p:attrName>style.visibility</p:attrName>
                                        </p:attrNameLst>
                                      </p:cBhvr>
                                      <p:to>
                                        <p:strVal val="visible"/>
                                      </p:to>
                                    </p:set>
                                    <p:animEffect transition="in" filter="fade">
                                      <p:cBhvr>
                                        <p:cTn id="46" dur="500"/>
                                        <p:tgtEl>
                                          <p:spTgt spid="3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xEl>
                                              <p:pRg st="1" end="1"/>
                                            </p:txEl>
                                          </p:spTgt>
                                        </p:tgtEl>
                                        <p:attrNameLst>
                                          <p:attrName>style.visibility</p:attrName>
                                        </p:attrNameLst>
                                      </p:cBhvr>
                                      <p:to>
                                        <p:strVal val="visible"/>
                                      </p:to>
                                    </p:set>
                                    <p:animEffect transition="in" filter="fade">
                                      <p:cBhvr>
                                        <p:cTn id="51" dur="500"/>
                                        <p:tgtEl>
                                          <p:spTgt spid="3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animBg="1"/>
      <p:bldP spid="34" grpId="0"/>
      <p:bldP spid="35" grpId="0" animBg="1"/>
      <p:bldP spid="40" grpId="0" animBg="1"/>
      <p:bldP spid="20" grpId="0"/>
      <p:bldP spid="10" grpId="0" animBg="1"/>
      <p:bldP spid="31" grpId="0"/>
      <p:bldP spid="3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503"/>
            <a:ext cx="9163690" cy="925041"/>
          </a:xfrm>
          <a:solidFill>
            <a:srgbClr val="002060"/>
          </a:solidFill>
        </p:spPr>
        <p:txBody>
          <a:bodyPr>
            <a:normAutofit/>
          </a:bodyPr>
          <a:lstStyle/>
          <a:p>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自信につなげるために必要なステップ</a:t>
            </a:r>
          </a:p>
        </p:txBody>
      </p:sp>
      <p:sp>
        <p:nvSpPr>
          <p:cNvPr id="4" name="角丸四角形 3"/>
          <p:cNvSpPr/>
          <p:nvPr/>
        </p:nvSpPr>
        <p:spPr>
          <a:xfrm>
            <a:off x="325738" y="4064725"/>
            <a:ext cx="2675235" cy="99323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400" dirty="0">
                <a:latin typeface="UD デジタル 教科書体 NK-R" panose="02020400000000000000" pitchFamily="18" charset="-128"/>
                <a:ea typeface="UD デジタル 教科書体 NK-R" panose="02020400000000000000" pitchFamily="18" charset="-128"/>
              </a:rPr>
              <a:t>物質的なご褒美</a:t>
            </a:r>
            <a:endParaRPr lang="en-US" altLang="ja-JP" sz="2400" dirty="0">
              <a:latin typeface="UD デジタル 教科書体 NK-R" panose="02020400000000000000" pitchFamily="18" charset="-128"/>
              <a:ea typeface="UD デジタル 教科書体 NK-R" panose="02020400000000000000" pitchFamily="18" charset="-128"/>
            </a:endParaRPr>
          </a:p>
          <a:p>
            <a:pPr algn="ctr"/>
            <a:r>
              <a:rPr lang="ja-JP" altLang="en-US" sz="2400" dirty="0">
                <a:latin typeface="UD デジタル 教科書体 NK-R" panose="02020400000000000000" pitchFamily="18" charset="-128"/>
                <a:ea typeface="UD デジタル 教科書体 NK-R" panose="02020400000000000000" pitchFamily="18" charset="-128"/>
              </a:rPr>
              <a:t>ポイント</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5" name="角丸四角形 4"/>
          <p:cNvSpPr/>
          <p:nvPr/>
        </p:nvSpPr>
        <p:spPr>
          <a:xfrm>
            <a:off x="3196435" y="2938010"/>
            <a:ext cx="2554959" cy="1062204"/>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400" dirty="0">
                <a:latin typeface="UD デジタル 教科書体 NK-R" panose="02020400000000000000" pitchFamily="18" charset="-128"/>
                <a:ea typeface="UD デジタル 教科書体 NK-R" panose="02020400000000000000" pitchFamily="18" charset="-128"/>
              </a:rPr>
              <a:t>言葉での賞賛</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6" name="角丸四角形 5"/>
          <p:cNvSpPr/>
          <p:nvPr/>
        </p:nvSpPr>
        <p:spPr>
          <a:xfrm>
            <a:off x="5837991" y="1497493"/>
            <a:ext cx="2848809" cy="128011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400" dirty="0">
                <a:latin typeface="UD デジタル 教科書体 NK-R" panose="02020400000000000000" pitchFamily="18" charset="-128"/>
                <a:ea typeface="UD デジタル 教科書体 NK-R" panose="02020400000000000000" pitchFamily="18" charset="-128"/>
              </a:rPr>
              <a:t>達成感</a:t>
            </a:r>
            <a:endParaRPr lang="en-US" altLang="ja-JP" sz="2400" dirty="0">
              <a:latin typeface="UD デジタル 教科書体 NK-R" panose="02020400000000000000" pitchFamily="18" charset="-128"/>
              <a:ea typeface="UD デジタル 教科書体 NK-R" panose="02020400000000000000" pitchFamily="18" charset="-128"/>
            </a:endParaRPr>
          </a:p>
          <a:p>
            <a:pPr algn="ctr"/>
            <a:r>
              <a:rPr lang="ja-JP" altLang="en-US" sz="2400" dirty="0">
                <a:latin typeface="UD デジタル 教科書体 NK-R" panose="02020400000000000000" pitchFamily="18" charset="-128"/>
                <a:ea typeface="UD デジタル 教科書体 NK-R" panose="02020400000000000000" pitchFamily="18" charset="-128"/>
              </a:rPr>
              <a:t>自信</a:t>
            </a:r>
            <a:endParaRPr lang="en-US" altLang="ja-JP" sz="2400" dirty="0">
              <a:latin typeface="UD デジタル 教科書体 NK-R" panose="02020400000000000000" pitchFamily="18" charset="-128"/>
              <a:ea typeface="UD デジタル 教科書体 NK-R" panose="02020400000000000000" pitchFamily="18" charset="-128"/>
            </a:endParaRPr>
          </a:p>
          <a:p>
            <a:pPr algn="ctr"/>
            <a:r>
              <a:rPr lang="ja-JP" altLang="en-US" sz="2400" dirty="0">
                <a:latin typeface="UD デジタル 教科書体 NK-R" panose="02020400000000000000" pitchFamily="18" charset="-128"/>
                <a:ea typeface="UD デジタル 教科書体 NK-R" panose="02020400000000000000" pitchFamily="18" charset="-128"/>
              </a:rPr>
              <a:t>満足感</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7" name="右矢印 6"/>
          <p:cNvSpPr/>
          <p:nvPr/>
        </p:nvSpPr>
        <p:spPr>
          <a:xfrm rot="19595748">
            <a:off x="3028926" y="3867716"/>
            <a:ext cx="283925" cy="43002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9" name="テキスト ボックス 8"/>
          <p:cNvSpPr txBox="1"/>
          <p:nvPr/>
        </p:nvSpPr>
        <p:spPr>
          <a:xfrm>
            <a:off x="422419" y="5085270"/>
            <a:ext cx="3334567" cy="646331"/>
          </a:xfrm>
          <a:prstGeom prst="rect">
            <a:avLst/>
          </a:prstGeom>
          <a:noFill/>
        </p:spPr>
        <p:txBody>
          <a:bodyPr wrap="none" rtlCol="0">
            <a:spAutoFit/>
          </a:bodyPr>
          <a:lstStyle/>
          <a:p>
            <a:r>
              <a:rPr lang="ja-JP" altLang="en-US" dirty="0">
                <a:latin typeface="UD デジタル 教科書体 NK-R" panose="02020400000000000000" pitchFamily="18" charset="-128"/>
                <a:ea typeface="UD デジタル 教科書体 NK-R" panose="02020400000000000000" pitchFamily="18" charset="-128"/>
              </a:rPr>
              <a:t>苦手なこと、自信のないことほど、</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わかりやすい結果が効果的</a:t>
            </a:r>
          </a:p>
        </p:txBody>
      </p:sp>
      <p:sp>
        <p:nvSpPr>
          <p:cNvPr id="10" name="テキスト ボックス 9"/>
          <p:cNvSpPr txBox="1"/>
          <p:nvPr/>
        </p:nvSpPr>
        <p:spPr>
          <a:xfrm>
            <a:off x="3671507" y="4041270"/>
            <a:ext cx="2456122" cy="923330"/>
          </a:xfrm>
          <a:prstGeom prst="rect">
            <a:avLst/>
          </a:prstGeom>
          <a:noFill/>
        </p:spPr>
        <p:txBody>
          <a:bodyPr wrap="none" rtlCol="0">
            <a:spAutoFit/>
          </a:bodyPr>
          <a:lstStyle/>
          <a:p>
            <a:r>
              <a:rPr lang="ja-JP" altLang="en-US" dirty="0">
                <a:latin typeface="UD デジタル 教科書体 NK-R" panose="02020400000000000000" pitchFamily="18" charset="-128"/>
                <a:ea typeface="UD デジタル 教科書体 NK-R" panose="02020400000000000000" pitchFamily="18" charset="-128"/>
              </a:rPr>
              <a:t>いつでもどこでも使える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効果的なもの</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ご褒美と併用も可能</a:t>
            </a:r>
          </a:p>
        </p:txBody>
      </p:sp>
      <p:sp>
        <p:nvSpPr>
          <p:cNvPr id="11" name="左中かっこ 10"/>
          <p:cNvSpPr/>
          <p:nvPr/>
        </p:nvSpPr>
        <p:spPr>
          <a:xfrm rot="4223839">
            <a:off x="2639094" y="674184"/>
            <a:ext cx="434974" cy="4527652"/>
          </a:xfrm>
          <a:custGeom>
            <a:avLst/>
            <a:gdLst>
              <a:gd name="connsiteX0" fmla="*/ 434974 w 434974"/>
              <a:gd name="connsiteY0" fmla="*/ 4527652 h 4527652"/>
              <a:gd name="connsiteX1" fmla="*/ 217487 w 434974"/>
              <a:gd name="connsiteY1" fmla="*/ 4345307 h 4527652"/>
              <a:gd name="connsiteX2" fmla="*/ 217487 w 434974"/>
              <a:gd name="connsiteY2" fmla="*/ 2446171 h 4527652"/>
              <a:gd name="connsiteX3" fmla="*/ 0 w 434974"/>
              <a:gd name="connsiteY3" fmla="*/ 2263826 h 4527652"/>
              <a:gd name="connsiteX4" fmla="*/ 217487 w 434974"/>
              <a:gd name="connsiteY4" fmla="*/ 2081481 h 4527652"/>
              <a:gd name="connsiteX5" fmla="*/ 217487 w 434974"/>
              <a:gd name="connsiteY5" fmla="*/ 182345 h 4527652"/>
              <a:gd name="connsiteX6" fmla="*/ 434974 w 434974"/>
              <a:gd name="connsiteY6" fmla="*/ 0 h 4527652"/>
              <a:gd name="connsiteX7" fmla="*/ 434974 w 434974"/>
              <a:gd name="connsiteY7" fmla="*/ 4527652 h 4527652"/>
              <a:gd name="connsiteX0" fmla="*/ 434974 w 434974"/>
              <a:gd name="connsiteY0" fmla="*/ 4527652 h 4527652"/>
              <a:gd name="connsiteX1" fmla="*/ 217487 w 434974"/>
              <a:gd name="connsiteY1" fmla="*/ 4345307 h 4527652"/>
              <a:gd name="connsiteX2" fmla="*/ 217487 w 434974"/>
              <a:gd name="connsiteY2" fmla="*/ 2446171 h 4527652"/>
              <a:gd name="connsiteX3" fmla="*/ 0 w 434974"/>
              <a:gd name="connsiteY3" fmla="*/ 2263826 h 4527652"/>
              <a:gd name="connsiteX4" fmla="*/ 217487 w 434974"/>
              <a:gd name="connsiteY4" fmla="*/ 2081481 h 4527652"/>
              <a:gd name="connsiteX5" fmla="*/ 217487 w 434974"/>
              <a:gd name="connsiteY5" fmla="*/ 182345 h 4527652"/>
              <a:gd name="connsiteX6" fmla="*/ 434974 w 434974"/>
              <a:gd name="connsiteY6" fmla="*/ 0 h 45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4" h="4527652" stroke="0" extrusionOk="0">
                <a:moveTo>
                  <a:pt x="434974" y="4527652"/>
                </a:moveTo>
                <a:cubicBezTo>
                  <a:pt x="317788" y="4525730"/>
                  <a:pt x="220801" y="4442157"/>
                  <a:pt x="217487" y="4345307"/>
                </a:cubicBezTo>
                <a:cubicBezTo>
                  <a:pt x="130839" y="3554273"/>
                  <a:pt x="161526" y="3296284"/>
                  <a:pt x="217487" y="2446171"/>
                </a:cubicBezTo>
                <a:cubicBezTo>
                  <a:pt x="232558" y="2331225"/>
                  <a:pt x="112999" y="2266144"/>
                  <a:pt x="0" y="2263826"/>
                </a:cubicBezTo>
                <a:cubicBezTo>
                  <a:pt x="130505" y="2271515"/>
                  <a:pt x="218424" y="2183154"/>
                  <a:pt x="217487" y="2081481"/>
                </a:cubicBezTo>
                <a:cubicBezTo>
                  <a:pt x="277065" y="1499615"/>
                  <a:pt x="97128" y="797723"/>
                  <a:pt x="217487" y="182345"/>
                </a:cubicBezTo>
                <a:cubicBezTo>
                  <a:pt x="212588" y="66636"/>
                  <a:pt x="317567" y="23411"/>
                  <a:pt x="434974" y="0"/>
                </a:cubicBezTo>
                <a:cubicBezTo>
                  <a:pt x="490229" y="1014182"/>
                  <a:pt x="485093" y="3863599"/>
                  <a:pt x="434974" y="4527652"/>
                </a:cubicBezTo>
                <a:close/>
              </a:path>
              <a:path w="434974" h="4527652" fill="none" extrusionOk="0">
                <a:moveTo>
                  <a:pt x="434974" y="4527652"/>
                </a:moveTo>
                <a:cubicBezTo>
                  <a:pt x="317444" y="4530535"/>
                  <a:pt x="215985" y="4449565"/>
                  <a:pt x="217487" y="4345307"/>
                </a:cubicBezTo>
                <a:cubicBezTo>
                  <a:pt x="368341" y="4154368"/>
                  <a:pt x="162634" y="3075769"/>
                  <a:pt x="217487" y="2446171"/>
                </a:cubicBezTo>
                <a:cubicBezTo>
                  <a:pt x="216152" y="2358223"/>
                  <a:pt x="131220" y="2263542"/>
                  <a:pt x="0" y="2263826"/>
                </a:cubicBezTo>
                <a:cubicBezTo>
                  <a:pt x="121221" y="2279250"/>
                  <a:pt x="223701" y="2193503"/>
                  <a:pt x="217487" y="2081481"/>
                </a:cubicBezTo>
                <a:cubicBezTo>
                  <a:pt x="187379" y="1678868"/>
                  <a:pt x="250528" y="751854"/>
                  <a:pt x="217487" y="182345"/>
                </a:cubicBezTo>
                <a:cubicBezTo>
                  <a:pt x="224681" y="87341"/>
                  <a:pt x="337986" y="4435"/>
                  <a:pt x="434974" y="0"/>
                </a:cubicBezTo>
              </a:path>
              <a:path w="434974" h="4527652" fill="none" stroke="0" extrusionOk="0">
                <a:moveTo>
                  <a:pt x="434974" y="4527652"/>
                </a:moveTo>
                <a:cubicBezTo>
                  <a:pt x="315518" y="4512164"/>
                  <a:pt x="219597" y="4444724"/>
                  <a:pt x="217487" y="4345307"/>
                </a:cubicBezTo>
                <a:cubicBezTo>
                  <a:pt x="221201" y="3440302"/>
                  <a:pt x="276431" y="3251817"/>
                  <a:pt x="217487" y="2446171"/>
                </a:cubicBezTo>
                <a:cubicBezTo>
                  <a:pt x="215179" y="2344376"/>
                  <a:pt x="111283" y="2248820"/>
                  <a:pt x="0" y="2263826"/>
                </a:cubicBezTo>
                <a:cubicBezTo>
                  <a:pt x="116460" y="2265776"/>
                  <a:pt x="205703" y="2180407"/>
                  <a:pt x="217487" y="2081481"/>
                </a:cubicBezTo>
                <a:cubicBezTo>
                  <a:pt x="325730" y="1270394"/>
                  <a:pt x="242842" y="1117270"/>
                  <a:pt x="217487" y="182345"/>
                </a:cubicBezTo>
                <a:cubicBezTo>
                  <a:pt x="213188" y="76778"/>
                  <a:pt x="301561" y="4945"/>
                  <a:pt x="434974" y="0"/>
                </a:cubicBezTo>
              </a:path>
            </a:pathLst>
          </a:custGeom>
          <a:ln w="38100">
            <a:solidFill>
              <a:schemeClr val="tx1"/>
            </a:solidFill>
            <a:extLst>
              <a:ext uri="{C807C97D-BFC1-408E-A445-0C87EB9F89A2}">
                <ask:lineSketchStyleProps xmlns:ask="http://schemas.microsoft.com/office/drawing/2018/sketchyshapes" sd="1873230167">
                  <a:prstGeom prst="leftBrace">
                    <a:avLst>
                      <a:gd name="adj1" fmla="val 41921"/>
                      <a:gd name="adj2" fmla="val 50000"/>
                    </a:avLst>
                  </a:prstGeom>
                  <ask:type>
                    <ask:lineSketchCurved/>
                  </ask:type>
                </ask:lineSketchStyleProps>
              </a:ext>
            </a:extLs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sz="1013"/>
          </a:p>
        </p:txBody>
      </p:sp>
      <p:sp>
        <p:nvSpPr>
          <p:cNvPr id="12" name="テキスト ボックス 11"/>
          <p:cNvSpPr txBox="1"/>
          <p:nvPr/>
        </p:nvSpPr>
        <p:spPr>
          <a:xfrm>
            <a:off x="755576" y="1497493"/>
            <a:ext cx="3393878" cy="1200329"/>
          </a:xfrm>
          <a:prstGeom prst="rect">
            <a:avLst/>
          </a:prstGeom>
          <a:noFill/>
        </p:spPr>
        <p:txBody>
          <a:bodyPr wrap="none" rtlCol="0">
            <a:spAutoFit/>
          </a:bodyPr>
          <a:lstStyle/>
          <a:p>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ここで貯金をためて</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おくことが次のステップに</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進むために重要！</a:t>
            </a:r>
          </a:p>
        </p:txBody>
      </p:sp>
      <p:sp>
        <p:nvSpPr>
          <p:cNvPr id="13" name="右矢印 12"/>
          <p:cNvSpPr/>
          <p:nvPr/>
        </p:nvSpPr>
        <p:spPr>
          <a:xfrm rot="19595748">
            <a:off x="5633032" y="2609748"/>
            <a:ext cx="283925" cy="43002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 name="テキスト ボックス 15">
            <a:extLst>
              <a:ext uri="{FF2B5EF4-FFF2-40B4-BE49-F238E27FC236}">
                <a16:creationId xmlns:a16="http://schemas.microsoft.com/office/drawing/2014/main" id="{827D8CBB-5620-4E5E-8497-19AEB18FFFED}"/>
              </a:ext>
            </a:extLst>
          </p:cNvPr>
          <p:cNvSpPr txBox="1"/>
          <p:nvPr/>
        </p:nvSpPr>
        <p:spPr>
          <a:xfrm>
            <a:off x="4964806" y="6604182"/>
            <a:ext cx="404844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大対香奈子先生、</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公開</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PBS</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研修動画　講義資料を参照</a:t>
            </a:r>
          </a:p>
        </p:txBody>
      </p:sp>
      <p:pic>
        <p:nvPicPr>
          <p:cNvPr id="17" name="図 16">
            <a:extLst>
              <a:ext uri="{FF2B5EF4-FFF2-40B4-BE49-F238E27FC236}">
                <a16:creationId xmlns:a16="http://schemas.microsoft.com/office/drawing/2014/main" id="{567374C1-20E6-47CC-86C0-CA4E957FC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51" y="5690998"/>
            <a:ext cx="1735037" cy="1051684"/>
          </a:xfrm>
          <a:prstGeom prst="rect">
            <a:avLst/>
          </a:prstGeom>
        </p:spPr>
      </p:pic>
      <p:pic>
        <p:nvPicPr>
          <p:cNvPr id="18" name="図 17">
            <a:extLst>
              <a:ext uri="{FF2B5EF4-FFF2-40B4-BE49-F238E27FC236}">
                <a16:creationId xmlns:a16="http://schemas.microsoft.com/office/drawing/2014/main" id="{DEC49085-C3E4-4573-8274-A91D52A8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612" y="5690998"/>
            <a:ext cx="1432712" cy="1074534"/>
          </a:xfrm>
          <a:prstGeom prst="rect">
            <a:avLst/>
          </a:prstGeom>
        </p:spPr>
      </p:pic>
      <p:pic>
        <p:nvPicPr>
          <p:cNvPr id="8" name="図 7">
            <a:extLst>
              <a:ext uri="{FF2B5EF4-FFF2-40B4-BE49-F238E27FC236}">
                <a16:creationId xmlns:a16="http://schemas.microsoft.com/office/drawing/2014/main" id="{57DED3BE-D3B0-4C4F-BB06-B8B2B4D906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7170" y="2756009"/>
            <a:ext cx="1760075" cy="1141849"/>
          </a:xfrm>
          <a:prstGeom prst="rect">
            <a:avLst/>
          </a:prstGeom>
        </p:spPr>
      </p:pic>
      <p:pic>
        <p:nvPicPr>
          <p:cNvPr id="25" name="図 24">
            <a:extLst>
              <a:ext uri="{FF2B5EF4-FFF2-40B4-BE49-F238E27FC236}">
                <a16:creationId xmlns:a16="http://schemas.microsoft.com/office/drawing/2014/main" id="{C9E6CCAC-811D-4D6E-BE6B-B24D16868A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809" y="5086744"/>
            <a:ext cx="826253" cy="836712"/>
          </a:xfrm>
          <a:prstGeom prst="rect">
            <a:avLst/>
          </a:prstGeom>
        </p:spPr>
      </p:pic>
      <p:sp>
        <p:nvSpPr>
          <p:cNvPr id="26" name="テキスト ボックス 25">
            <a:extLst>
              <a:ext uri="{FF2B5EF4-FFF2-40B4-BE49-F238E27FC236}">
                <a16:creationId xmlns:a16="http://schemas.microsoft.com/office/drawing/2014/main" id="{E347B563-3798-42BE-97A3-CC0453171F9E}"/>
              </a:ext>
            </a:extLst>
          </p:cNvPr>
          <p:cNvSpPr txBox="1"/>
          <p:nvPr/>
        </p:nvSpPr>
        <p:spPr>
          <a:xfrm>
            <a:off x="4230360" y="5057955"/>
            <a:ext cx="929737" cy="769441"/>
          </a:xfrm>
          <a:prstGeom prst="rect">
            <a:avLst/>
          </a:prstGeom>
          <a:noFill/>
        </p:spPr>
        <p:txBody>
          <a:bodyPr wrap="square" rtlCol="0">
            <a:spAutoFit/>
          </a:bodyPr>
          <a:lstStyle/>
          <a:p>
            <a:r>
              <a:rPr lang="ja-JP" altLang="en-US" sz="1100" dirty="0">
                <a:latin typeface="UD デジタル 教科書体 NK-R" panose="02020400000000000000" pitchFamily="18" charset="-128"/>
                <a:ea typeface="UD デジタル 教科書体 NK-R" panose="02020400000000000000" pitchFamily="18" charset="-128"/>
              </a:rPr>
              <a:t>さすが</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ありがとう</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上手</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その調子</a:t>
            </a:r>
          </a:p>
        </p:txBody>
      </p:sp>
      <p:sp>
        <p:nvSpPr>
          <p:cNvPr id="27" name="吹き出し: 角を丸めた四角形 26">
            <a:extLst>
              <a:ext uri="{FF2B5EF4-FFF2-40B4-BE49-F238E27FC236}">
                <a16:creationId xmlns:a16="http://schemas.microsoft.com/office/drawing/2014/main" id="{3FA17E7A-6233-4E4F-9FDB-80F72025F6A7}"/>
              </a:ext>
            </a:extLst>
          </p:cNvPr>
          <p:cNvSpPr/>
          <p:nvPr/>
        </p:nvSpPr>
        <p:spPr>
          <a:xfrm>
            <a:off x="4132429" y="5013199"/>
            <a:ext cx="1064716" cy="836712"/>
          </a:xfrm>
          <a:prstGeom prst="wedgeRoundRectCallout">
            <a:avLst>
              <a:gd name="adj1" fmla="val 61040"/>
              <a:gd name="adj2" fmla="val 19555"/>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1C1701D-3898-4840-B0A5-E51217B53CA6}"/>
              </a:ext>
            </a:extLst>
          </p:cNvPr>
          <p:cNvSpPr txBox="1"/>
          <p:nvPr/>
        </p:nvSpPr>
        <p:spPr>
          <a:xfrm>
            <a:off x="6099434" y="1033364"/>
            <a:ext cx="2324675" cy="46166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ja-JP" altLang="en-US" sz="2400" b="1" dirty="0">
                <a:latin typeface="UD デジタル 教科書体 NK-R" panose="02020400000000000000" pitchFamily="18" charset="-128"/>
                <a:ea typeface="UD デジタル 教科書体 NK-R" panose="02020400000000000000" pitchFamily="18" charset="-128"/>
              </a:rPr>
              <a:t>自尊感情の向上</a:t>
            </a:r>
          </a:p>
        </p:txBody>
      </p:sp>
      <p:sp>
        <p:nvSpPr>
          <p:cNvPr id="3" name="スライド番号プレースホルダー 2">
            <a:extLst>
              <a:ext uri="{FF2B5EF4-FFF2-40B4-BE49-F238E27FC236}">
                <a16:creationId xmlns:a16="http://schemas.microsoft.com/office/drawing/2014/main" id="{38AFCC40-771D-1BE0-0A61-BAB0B50395FF}"/>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48</a:t>
            </a:fld>
            <a:endParaRPr lang="ja-JP" altLang="en-US">
              <a:solidFill>
                <a:prstClr val="black">
                  <a:tint val="75000"/>
                </a:prstClr>
              </a:solidFill>
            </a:endParaRPr>
          </a:p>
        </p:txBody>
      </p:sp>
    </p:spTree>
    <p:extLst>
      <p:ext uri="{BB962C8B-B14F-4D97-AF65-F5344CB8AC3E}">
        <p14:creationId xmlns:p14="http://schemas.microsoft.com/office/powerpoint/2010/main" val="2300768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11493"/>
            <a:ext cx="9036496" cy="707846"/>
          </a:xfrm>
          <a:prstGeom prst="rect">
            <a:avLst/>
          </a:prstGeom>
          <a:solidFill>
            <a:srgbClr val="00B050"/>
          </a:solidFill>
        </p:spPr>
        <p:txBody>
          <a:bodyPr wrap="square" lIns="91396" tIns="45700" rIns="91396" bIns="45700" rtlCol="0">
            <a:spAutoFit/>
          </a:bodyPr>
          <a:lstStyle/>
          <a:p>
            <a:pPr defTabSz="913960"/>
            <a:r>
              <a:rPr lang="ja-JP" altLang="en-US" sz="4000" b="1" dirty="0">
                <a:solidFill>
                  <a:prstClr val="white"/>
                </a:solidFill>
                <a:latin typeface="UD デジタル 教科書体 NK-R" panose="02020400000000000000" pitchFamily="18" charset="-128"/>
                <a:ea typeface="UD デジタル 教科書体 NK-R" panose="02020400000000000000" pitchFamily="18" charset="-128"/>
              </a:rPr>
              <a:t> 行動全てが「問題行動」？　</a:t>
            </a:r>
          </a:p>
        </p:txBody>
      </p:sp>
      <p:sp>
        <p:nvSpPr>
          <p:cNvPr id="4" name="正方形/長方形 3"/>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r>
              <a:rPr lang="ja-JP" altLang="en-US" sz="4400" b="1">
                <a:latin typeface="UD デジタル 教科書体 NK-R" panose="02020400000000000000" pitchFamily="18" charset="-128"/>
                <a:ea typeface="UD デジタル 教科書体 NK-R" panose="02020400000000000000" pitchFamily="18" charset="-128"/>
              </a:rPr>
              <a:t> 効果的に褒める・認める</a:t>
            </a:r>
            <a:endParaRPr lang="ja-JP" altLang="en-US" sz="4400" b="1"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107504" y="1130828"/>
            <a:ext cx="9154351"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基本１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具体的に褒める（何を褒めたのか明確化）</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grpSp>
        <p:nvGrpSpPr>
          <p:cNvPr id="10" name="グループ化 9"/>
          <p:cNvGrpSpPr/>
          <p:nvPr/>
        </p:nvGrpSpPr>
        <p:grpSpPr>
          <a:xfrm>
            <a:off x="188282" y="2304454"/>
            <a:ext cx="8704198" cy="3998755"/>
            <a:chOff x="627708" y="2996951"/>
            <a:chExt cx="7688708" cy="1959899"/>
          </a:xfrm>
        </p:grpSpPr>
        <p:sp>
          <p:nvSpPr>
            <p:cNvPr id="7" name="角丸四角形 6"/>
            <p:cNvSpPr/>
            <p:nvPr/>
          </p:nvSpPr>
          <p:spPr>
            <a:xfrm>
              <a:off x="683568" y="2996951"/>
              <a:ext cx="7632848" cy="1959899"/>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627708" y="3056759"/>
              <a:ext cx="7632848" cy="942811"/>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「○○くんは優しいね。」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「友だちに「いけるで？」って言ってあげているね。○○くんて優しいんだね。」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algn="r"/>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→優しいという理由を示している</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p:txBody>
        </p:sp>
      </p:grpSp>
      <p:sp>
        <p:nvSpPr>
          <p:cNvPr id="15" name="テキスト ボックス 14"/>
          <p:cNvSpPr txBox="1"/>
          <p:nvPr/>
        </p:nvSpPr>
        <p:spPr>
          <a:xfrm>
            <a:off x="207253" y="4333439"/>
            <a:ext cx="8621989" cy="1969770"/>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「○○さん、素早いね。」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「先生が話し始めたら、すぐに聞く姿勢になれたね。いいね。反応がとても素早いね。」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algn="r"/>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→次も何をすればよいか／続けてほしいことを伝えている</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p:cNvSpPr txBox="1"/>
          <p:nvPr/>
        </p:nvSpPr>
        <p:spPr>
          <a:xfrm>
            <a:off x="2026568" y="6303209"/>
            <a:ext cx="6660232" cy="523220"/>
          </a:xfrm>
          <a:prstGeom prst="rect">
            <a:avLst/>
          </a:prstGeom>
          <a:noFill/>
        </p:spPr>
        <p:txBody>
          <a:bodyPr wrap="square" rtlCol="0">
            <a:spAutoFit/>
          </a:bodyPr>
          <a:lstStyle/>
          <a:p>
            <a:r>
              <a:rPr lang="ja-JP" altLang="en-US" sz="2800" b="1" dirty="0">
                <a:solidFill>
                  <a:srgbClr val="00B0F0"/>
                </a:solidFill>
                <a:latin typeface="UD デジタル 教科書体 NK-R" panose="02020400000000000000" pitchFamily="18" charset="-128"/>
                <a:ea typeface="UD デジタル 教科書体 NK-R" panose="02020400000000000000" pitchFamily="18" charset="-128"/>
              </a:rPr>
              <a:t>具体的に褒めた方が次につながりやすい</a:t>
            </a:r>
          </a:p>
        </p:txBody>
      </p:sp>
      <p:sp>
        <p:nvSpPr>
          <p:cNvPr id="6" name="スライド番号プレースホルダー 5">
            <a:extLst>
              <a:ext uri="{FF2B5EF4-FFF2-40B4-BE49-F238E27FC236}">
                <a16:creationId xmlns:a16="http://schemas.microsoft.com/office/drawing/2014/main" id="{CF1DA2DD-6E84-4100-59F0-4D56DA0D8DB2}"/>
              </a:ext>
            </a:extLst>
          </p:cNvPr>
          <p:cNvSpPr>
            <a:spLocks noGrp="1"/>
          </p:cNvSpPr>
          <p:nvPr>
            <p:ph type="sldNum" sz="quarter" idx="12"/>
          </p:nvPr>
        </p:nvSpPr>
        <p:spPr>
          <a:xfrm>
            <a:off x="6758880" y="6414928"/>
            <a:ext cx="2133600" cy="365125"/>
          </a:xfrm>
        </p:spPr>
        <p:txBody>
          <a:bodyPr/>
          <a:lstStyle/>
          <a:p>
            <a:pPr>
              <a:defRPr/>
            </a:pPr>
            <a:fld id="{AC5F0CB9-45FF-48BD-AC79-3AED4B9E762C}" type="slidenum">
              <a:rPr lang="ja-JP" altLang="en-US" smtClean="0">
                <a:solidFill>
                  <a:prstClr val="black">
                    <a:tint val="75000"/>
                  </a:prstClr>
                </a:solidFill>
              </a:rPr>
              <a:pPr>
                <a:defRPr/>
              </a:pPr>
              <a:t>49</a:t>
            </a:fld>
            <a:endParaRPr lang="ja-JP" altLang="en-US" dirty="0">
              <a:solidFill>
                <a:prstClr val="black">
                  <a:tint val="75000"/>
                </a:prstClr>
              </a:solidFill>
            </a:endParaRPr>
          </a:p>
        </p:txBody>
      </p:sp>
    </p:spTree>
    <p:extLst>
      <p:ext uri="{BB962C8B-B14F-4D97-AF65-F5344CB8AC3E}">
        <p14:creationId xmlns:p14="http://schemas.microsoft.com/office/powerpoint/2010/main" val="361334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9EC8267-DD3E-4A73-BD89-1C1AFC9E64A0}"/>
              </a:ext>
            </a:extLst>
          </p:cNvPr>
          <p:cNvSpPr/>
          <p:nvPr/>
        </p:nvSpPr>
        <p:spPr>
          <a:xfrm>
            <a:off x="0" y="-3215"/>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子どもたちの指導をする上で</a:t>
            </a:r>
          </a:p>
        </p:txBody>
      </p:sp>
      <p:graphicFrame>
        <p:nvGraphicFramePr>
          <p:cNvPr id="23" name="グラフ 22">
            <a:extLst>
              <a:ext uri="{FF2B5EF4-FFF2-40B4-BE49-F238E27FC236}">
                <a16:creationId xmlns:a16="http://schemas.microsoft.com/office/drawing/2014/main" id="{31E16993-DC39-441E-A848-9076C151EC40}"/>
              </a:ext>
            </a:extLst>
          </p:cNvPr>
          <p:cNvGraphicFramePr>
            <a:graphicFrameLocks/>
          </p:cNvGraphicFramePr>
          <p:nvPr/>
        </p:nvGraphicFramePr>
        <p:xfrm>
          <a:off x="3487039" y="2132856"/>
          <a:ext cx="4752528" cy="4619837"/>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a:extLst>
              <a:ext uri="{FF2B5EF4-FFF2-40B4-BE49-F238E27FC236}">
                <a16:creationId xmlns:a16="http://schemas.microsoft.com/office/drawing/2014/main" id="{5952A92B-226E-41BD-84F6-5B176C568C17}"/>
              </a:ext>
            </a:extLst>
          </p:cNvPr>
          <p:cNvSpPr txBox="1"/>
          <p:nvPr/>
        </p:nvSpPr>
        <p:spPr>
          <a:xfrm>
            <a:off x="3926626" y="3429000"/>
            <a:ext cx="222295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困った行動</a:t>
            </a:r>
          </a:p>
        </p:txBody>
      </p:sp>
      <p:sp>
        <p:nvSpPr>
          <p:cNvPr id="25" name="テキスト ボックス 24">
            <a:extLst>
              <a:ext uri="{FF2B5EF4-FFF2-40B4-BE49-F238E27FC236}">
                <a16:creationId xmlns:a16="http://schemas.microsoft.com/office/drawing/2014/main" id="{726083A2-368F-410F-9347-91169A1A421B}"/>
              </a:ext>
            </a:extLst>
          </p:cNvPr>
          <p:cNvSpPr txBox="1"/>
          <p:nvPr/>
        </p:nvSpPr>
        <p:spPr>
          <a:xfrm>
            <a:off x="5121375" y="4405970"/>
            <a:ext cx="316207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望ましい行動</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下矢印 15">
            <a:extLst>
              <a:ext uri="{FF2B5EF4-FFF2-40B4-BE49-F238E27FC236}">
                <a16:creationId xmlns:a16="http://schemas.microsoft.com/office/drawing/2014/main" id="{6EE6168F-3B13-4B5A-AF82-95C90AE558AD}"/>
              </a:ext>
            </a:extLst>
          </p:cNvPr>
          <p:cNvSpPr/>
          <p:nvPr/>
        </p:nvSpPr>
        <p:spPr>
          <a:xfrm rot="19589074">
            <a:off x="3531462" y="2055159"/>
            <a:ext cx="764444" cy="90859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正方形/長方形 27">
            <a:extLst>
              <a:ext uri="{FF2B5EF4-FFF2-40B4-BE49-F238E27FC236}">
                <a16:creationId xmlns:a16="http://schemas.microsoft.com/office/drawing/2014/main" id="{508A2F39-1A92-482E-BA1F-25D5C235A25C}"/>
              </a:ext>
            </a:extLst>
          </p:cNvPr>
          <p:cNvSpPr/>
          <p:nvPr/>
        </p:nvSpPr>
        <p:spPr>
          <a:xfrm>
            <a:off x="390303" y="1117911"/>
            <a:ext cx="3893665"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どうしても</a:t>
            </a:r>
            <a:endParaRPr kumimoji="1" lang="en-US" altLang="ja-JP" sz="3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気になってしまう</a:t>
            </a:r>
          </a:p>
        </p:txBody>
      </p:sp>
      <p:sp>
        <p:nvSpPr>
          <p:cNvPr id="29" name="テキスト ボックス 28">
            <a:extLst>
              <a:ext uri="{FF2B5EF4-FFF2-40B4-BE49-F238E27FC236}">
                <a16:creationId xmlns:a16="http://schemas.microsoft.com/office/drawing/2014/main" id="{38A1737C-96DB-469C-8C33-261C1E62E7B6}"/>
              </a:ext>
            </a:extLst>
          </p:cNvPr>
          <p:cNvSpPr txBox="1"/>
          <p:nvPr/>
        </p:nvSpPr>
        <p:spPr>
          <a:xfrm>
            <a:off x="270806" y="2591578"/>
            <a:ext cx="31888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困った行動に　　　　　　　　</a:t>
            </a:r>
            <a:endParaRPr kumimoji="1" lang="en-US" altLang="ja-JP"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dirty="0">
                <a:solidFill>
                  <a:srgbClr val="0070C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　　　　　　</a:t>
            </a:r>
            <a:r>
              <a:rPr kumimoji="1" lang="ja-JP" altLang="en-US"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注目しがち</a:t>
            </a:r>
            <a:endParaRPr kumimoji="1" lang="en-US" altLang="ja-JP"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0" name="角丸四角形吹き出し 3">
            <a:extLst>
              <a:ext uri="{FF2B5EF4-FFF2-40B4-BE49-F238E27FC236}">
                <a16:creationId xmlns:a16="http://schemas.microsoft.com/office/drawing/2014/main" id="{35E65A64-D101-4C6E-90E4-F936E30A2C76}"/>
              </a:ext>
            </a:extLst>
          </p:cNvPr>
          <p:cNvSpPr/>
          <p:nvPr/>
        </p:nvSpPr>
        <p:spPr>
          <a:xfrm>
            <a:off x="212959" y="2509457"/>
            <a:ext cx="3106986" cy="1118350"/>
          </a:xfrm>
          <a:prstGeom prst="wedgeRoundRectCallout">
            <a:avLst>
              <a:gd name="adj1" fmla="val 70913"/>
              <a:gd name="adj2" fmla="val 258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1" name="図 30">
            <a:extLst>
              <a:ext uri="{FF2B5EF4-FFF2-40B4-BE49-F238E27FC236}">
                <a16:creationId xmlns:a16="http://schemas.microsoft.com/office/drawing/2014/main" id="{A7B039AE-CB9B-4F63-B9B8-EA9A3D6EF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6758" y="4759076"/>
            <a:ext cx="1952205" cy="1401683"/>
          </a:xfrm>
          <a:prstGeom prst="rect">
            <a:avLst/>
          </a:prstGeom>
        </p:spPr>
      </p:pic>
      <p:pic>
        <p:nvPicPr>
          <p:cNvPr id="32" name="図 31">
            <a:extLst>
              <a:ext uri="{FF2B5EF4-FFF2-40B4-BE49-F238E27FC236}">
                <a16:creationId xmlns:a16="http://schemas.microsoft.com/office/drawing/2014/main" id="{30241E24-AB9F-4DC5-A77C-47A86374B8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4074" y="5035686"/>
            <a:ext cx="1458290" cy="1695686"/>
          </a:xfrm>
          <a:prstGeom prst="rect">
            <a:avLst/>
          </a:prstGeom>
        </p:spPr>
      </p:pic>
      <p:pic>
        <p:nvPicPr>
          <p:cNvPr id="33" name="図 32">
            <a:extLst>
              <a:ext uri="{FF2B5EF4-FFF2-40B4-BE49-F238E27FC236}">
                <a16:creationId xmlns:a16="http://schemas.microsoft.com/office/drawing/2014/main" id="{E3DA7346-2FF8-4656-BA05-E481C91BC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3515" y="2161331"/>
            <a:ext cx="1718974" cy="1521292"/>
          </a:xfrm>
          <a:prstGeom prst="rect">
            <a:avLst/>
          </a:prstGeom>
        </p:spPr>
      </p:pic>
      <p:pic>
        <p:nvPicPr>
          <p:cNvPr id="34" name="図 33">
            <a:extLst>
              <a:ext uri="{FF2B5EF4-FFF2-40B4-BE49-F238E27FC236}">
                <a16:creationId xmlns:a16="http://schemas.microsoft.com/office/drawing/2014/main" id="{2046ED42-B670-44BB-A7F6-2C0CB84E13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9025" y="2925025"/>
            <a:ext cx="1649760" cy="1424980"/>
          </a:xfrm>
          <a:prstGeom prst="rect">
            <a:avLst/>
          </a:prstGeom>
        </p:spPr>
      </p:pic>
      <p:sp>
        <p:nvSpPr>
          <p:cNvPr id="35" name="矢印: 下 34">
            <a:extLst>
              <a:ext uri="{FF2B5EF4-FFF2-40B4-BE49-F238E27FC236}">
                <a16:creationId xmlns:a16="http://schemas.microsoft.com/office/drawing/2014/main" id="{5DDF4E99-4A28-4987-B20B-CB0812D333B6}"/>
              </a:ext>
            </a:extLst>
          </p:cNvPr>
          <p:cNvSpPr/>
          <p:nvPr/>
        </p:nvSpPr>
        <p:spPr>
          <a:xfrm>
            <a:off x="1547664" y="3718008"/>
            <a:ext cx="494207" cy="477768"/>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6" name="テキスト ボックス 35">
            <a:extLst>
              <a:ext uri="{FF2B5EF4-FFF2-40B4-BE49-F238E27FC236}">
                <a16:creationId xmlns:a16="http://schemas.microsoft.com/office/drawing/2014/main" id="{8CD33FDF-DF64-4580-ADCB-86C0CB81D8BA}"/>
              </a:ext>
            </a:extLst>
          </p:cNvPr>
          <p:cNvSpPr txBox="1"/>
          <p:nvPr/>
        </p:nvSpPr>
        <p:spPr>
          <a:xfrm>
            <a:off x="92245" y="4350005"/>
            <a:ext cx="35459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「何とか子どもを</a:t>
            </a:r>
            <a:endParaRPr kumimoji="1" lang="en-US" altLang="ja-JP"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よくしたい」</a:t>
            </a:r>
          </a:p>
        </p:txBody>
      </p:sp>
      <p:sp>
        <p:nvSpPr>
          <p:cNvPr id="2" name="スライド番号プレースホルダー 1">
            <a:extLst>
              <a:ext uri="{FF2B5EF4-FFF2-40B4-BE49-F238E27FC236}">
                <a16:creationId xmlns:a16="http://schemas.microsoft.com/office/drawing/2014/main" id="{5676FC4A-AC08-A6CF-ECE2-03CED75CC88A}"/>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a:t>
            </a:fld>
            <a:endParaRPr lang="ja-JP" altLang="en-US">
              <a:solidFill>
                <a:prstClr val="black">
                  <a:tint val="75000"/>
                </a:prstClr>
              </a:solidFill>
            </a:endParaRPr>
          </a:p>
        </p:txBody>
      </p:sp>
    </p:spTree>
    <p:extLst>
      <p:ext uri="{BB962C8B-B14F-4D97-AF65-F5344CB8AC3E}">
        <p14:creationId xmlns:p14="http://schemas.microsoft.com/office/powerpoint/2010/main" val="3144720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07504" y="1130828"/>
            <a:ext cx="9036496"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基本２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すぐに褒める（即時に、タイミングよく！）</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grpSp>
        <p:nvGrpSpPr>
          <p:cNvPr id="10" name="グループ化 9"/>
          <p:cNvGrpSpPr/>
          <p:nvPr/>
        </p:nvGrpSpPr>
        <p:grpSpPr>
          <a:xfrm>
            <a:off x="251520" y="2304454"/>
            <a:ext cx="8892480" cy="1772618"/>
            <a:chOff x="683568" y="2996951"/>
            <a:chExt cx="7632848" cy="1959899"/>
          </a:xfrm>
        </p:grpSpPr>
        <p:sp>
          <p:nvSpPr>
            <p:cNvPr id="7" name="角丸四角形 6"/>
            <p:cNvSpPr/>
            <p:nvPr/>
          </p:nvSpPr>
          <p:spPr>
            <a:xfrm>
              <a:off x="683568" y="2996951"/>
              <a:ext cx="7632848" cy="1959899"/>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683568" y="3049511"/>
              <a:ext cx="7632848" cy="1803558"/>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「今やったこと」を「その場」で褒める</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しかし、全員に「効果的」には難しい。</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そこで、行動の証拠（記録）を残す。</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できるだけ、自分で、自分たちで取るようにすると意欲ＵＰ。</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1" name="テキスト ボックス 10"/>
          <p:cNvSpPr txBox="1"/>
          <p:nvPr/>
        </p:nvSpPr>
        <p:spPr>
          <a:xfrm>
            <a:off x="107504" y="4221088"/>
            <a:ext cx="9036496"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基本３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基準は低めに、できているところに注目</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grpSp>
        <p:nvGrpSpPr>
          <p:cNvPr id="12" name="グループ化 11"/>
          <p:cNvGrpSpPr/>
          <p:nvPr/>
        </p:nvGrpSpPr>
        <p:grpSpPr>
          <a:xfrm>
            <a:off x="282336" y="5407487"/>
            <a:ext cx="8640960" cy="1295725"/>
            <a:chOff x="683568" y="2996951"/>
            <a:chExt cx="7632848" cy="2012477"/>
          </a:xfrm>
        </p:grpSpPr>
        <p:sp>
          <p:nvSpPr>
            <p:cNvPr id="13" name="角丸四角形 12"/>
            <p:cNvSpPr/>
            <p:nvPr/>
          </p:nvSpPr>
          <p:spPr>
            <a:xfrm>
              <a:off x="683568" y="2996951"/>
              <a:ext cx="7632848" cy="1959899"/>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p:cNvSpPr txBox="1"/>
            <p:nvPr/>
          </p:nvSpPr>
          <p:spPr>
            <a:xfrm>
              <a:off x="683568" y="3049512"/>
              <a:ext cx="7632848" cy="1959916"/>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やって当たり前のことでも、褒める機会にする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褒める基準について、共通理解や意思統一が図れているとなお　　Ｇｏｏｄ。できているところに注目すると見方が変わる。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6" name="角丸四角形吹き出し 15"/>
          <p:cNvSpPr/>
          <p:nvPr/>
        </p:nvSpPr>
        <p:spPr>
          <a:xfrm>
            <a:off x="6516216" y="2498623"/>
            <a:ext cx="2232248" cy="911379"/>
          </a:xfrm>
          <a:prstGeom prst="wedgeRoundRectCallout">
            <a:avLst>
              <a:gd name="adj1" fmla="val -91795"/>
              <a:gd name="adj2" fmla="val -43653"/>
              <a:gd name="adj3" fmla="val 16667"/>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子どもたちは忘れやすく、さめやすい</a:t>
            </a:r>
          </a:p>
        </p:txBody>
      </p:sp>
      <p:sp>
        <p:nvSpPr>
          <p:cNvPr id="3" name="スライド番号プレースホルダー 2">
            <a:extLst>
              <a:ext uri="{FF2B5EF4-FFF2-40B4-BE49-F238E27FC236}">
                <a16:creationId xmlns:a16="http://schemas.microsoft.com/office/drawing/2014/main" id="{ECC522BF-1D39-BD15-2FDF-9A20A28EBB2B}"/>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50</a:t>
            </a:fld>
            <a:endParaRPr lang="ja-JP" altLang="en-US">
              <a:solidFill>
                <a:prstClr val="black">
                  <a:tint val="75000"/>
                </a:prstClr>
              </a:solidFill>
            </a:endParaRPr>
          </a:p>
        </p:txBody>
      </p:sp>
      <p:sp>
        <p:nvSpPr>
          <p:cNvPr id="15" name="正方形/長方形 14">
            <a:extLst>
              <a:ext uri="{FF2B5EF4-FFF2-40B4-BE49-F238E27FC236}">
                <a16:creationId xmlns:a16="http://schemas.microsoft.com/office/drawing/2014/main" id="{31F54F87-F729-40C5-80E0-DCF5A24EEEA7}"/>
              </a:ext>
            </a:extLst>
          </p:cNvPr>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r>
              <a:rPr lang="ja-JP" altLang="en-US" sz="4400" b="1">
                <a:latin typeface="UD デジタル 教科書体 NK-R" panose="02020400000000000000" pitchFamily="18" charset="-128"/>
                <a:ea typeface="UD デジタル 教科書体 NK-R" panose="02020400000000000000" pitchFamily="18" charset="-128"/>
              </a:rPr>
              <a:t> 効果的に褒める・認める</a:t>
            </a:r>
            <a:endParaRPr lang="ja-JP" altLang="en-US" sz="44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248044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C7A002F3-75BD-49C4-958A-5FE1EE244186}"/>
              </a:ext>
            </a:extLst>
          </p:cNvPr>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r>
              <a:rPr lang="ja-JP" altLang="en-US" sz="4400" b="1" dirty="0">
                <a:latin typeface="UD デジタル 教科書体 NK-R" panose="02020400000000000000" pitchFamily="18" charset="-128"/>
                <a:ea typeface="UD デジタル 教科書体 NK-R" panose="02020400000000000000" pitchFamily="18" charset="-128"/>
              </a:rPr>
              <a:t> 効果的に褒める・認める</a:t>
            </a:r>
          </a:p>
        </p:txBody>
      </p:sp>
      <p:sp>
        <p:nvSpPr>
          <p:cNvPr id="8" name="テキスト ボックス 7"/>
          <p:cNvSpPr txBox="1"/>
          <p:nvPr/>
        </p:nvSpPr>
        <p:spPr>
          <a:xfrm>
            <a:off x="107504" y="1130828"/>
            <a:ext cx="9036496"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基本４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褒める側（教師）の感謝を伝える</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7" name="角丸四角形 6"/>
          <p:cNvSpPr/>
          <p:nvPr/>
        </p:nvSpPr>
        <p:spPr>
          <a:xfrm>
            <a:off x="251520" y="2304454"/>
            <a:ext cx="8640960" cy="836514"/>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p:cNvSpPr txBox="1"/>
          <p:nvPr/>
        </p:nvSpPr>
        <p:spPr>
          <a:xfrm>
            <a:off x="710220" y="2452311"/>
            <a:ext cx="8640960" cy="523220"/>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「ありがとう」は汎用性が高く、リスクは低い言葉</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032" y="718248"/>
            <a:ext cx="1746448" cy="1650393"/>
          </a:xfrm>
          <a:prstGeom prst="rect">
            <a:avLst/>
          </a:prstGeom>
        </p:spPr>
      </p:pic>
      <p:sp>
        <p:nvSpPr>
          <p:cNvPr id="16" name="角丸四角形吹き出し 15"/>
          <p:cNvSpPr/>
          <p:nvPr/>
        </p:nvSpPr>
        <p:spPr>
          <a:xfrm>
            <a:off x="4175028" y="818550"/>
            <a:ext cx="2971003" cy="804720"/>
          </a:xfrm>
          <a:prstGeom prst="wedgeRoundRectCallout">
            <a:avLst>
              <a:gd name="adj1" fmla="val -32941"/>
              <a:gd name="adj2" fmla="val 76330"/>
              <a:gd name="adj3" fmla="val 16667"/>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Ｉ（アイ）メッセージは受け取りやすい</a:t>
            </a:r>
          </a:p>
        </p:txBody>
      </p:sp>
      <p:sp>
        <p:nvSpPr>
          <p:cNvPr id="24" name="テキスト ボックス 23"/>
          <p:cNvSpPr txBox="1"/>
          <p:nvPr/>
        </p:nvSpPr>
        <p:spPr>
          <a:xfrm>
            <a:off x="197768" y="3411682"/>
            <a:ext cx="9695779" cy="523220"/>
          </a:xfrm>
          <a:prstGeom prst="rect">
            <a:avLst/>
          </a:prstGeom>
          <a:noFill/>
        </p:spPr>
        <p:txBody>
          <a:bodyPr wrap="square" rtlCol="0">
            <a:spAutoFit/>
          </a:bodyPr>
          <a:lstStyle/>
          <a:p>
            <a:r>
              <a:rPr lang="ja-JP" altLang="en-US" sz="2800" b="1" dirty="0">
                <a:solidFill>
                  <a:srgbClr val="00B0F0"/>
                </a:solidFill>
                <a:latin typeface="UD デジタル 教科書体 NK-R" panose="02020400000000000000" pitchFamily="18" charset="-128"/>
                <a:ea typeface="UD デジタル 教科書体 NK-R" panose="02020400000000000000" pitchFamily="18" charset="-128"/>
              </a:rPr>
              <a:t>「ありがとう」を使うことで、褒めすぎを防ぐ</a:t>
            </a:r>
            <a:endParaRPr lang="en-US" altLang="ja-JP" sz="28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395536" y="3714742"/>
            <a:ext cx="8982745" cy="2800767"/>
          </a:xfrm>
          <a:prstGeom prst="rect">
            <a:avLst/>
          </a:prstGeom>
        </p:spPr>
        <p:txBody>
          <a:bodyPr wrap="square">
            <a:spAutoFit/>
          </a:bodyPr>
          <a:lstStyle/>
          <a:p>
            <a:endParaRPr lang="en-US" altLang="ja-JP" sz="2400" b="1" dirty="0">
              <a:solidFill>
                <a:srgbClr val="00B0F0"/>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みんなのためにいいことをした子</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「えらい子だ」と褒める→褒められたいからする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「ありがとう。あなたがしてくれたことは</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40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5" name="テキスト ボックス 24"/>
          <p:cNvSpPr txBox="1"/>
          <p:nvPr/>
        </p:nvSpPr>
        <p:spPr>
          <a:xfrm>
            <a:off x="704419" y="5931372"/>
            <a:ext cx="9695779" cy="523220"/>
          </a:xfrm>
          <a:prstGeom prst="rect">
            <a:avLst/>
          </a:prstGeom>
          <a:noFill/>
        </p:spPr>
        <p:txBody>
          <a:bodyPr wrap="square" rtlCol="0">
            <a:spAutoFit/>
          </a:bodyPr>
          <a:lstStyle/>
          <a:p>
            <a:r>
              <a:rPr lang="ja-JP" altLang="en-US" sz="2800" b="1" dirty="0">
                <a:solidFill>
                  <a:srgbClr val="00B0F0"/>
                </a:solidFill>
                <a:latin typeface="UD デジタル 教科書体 NK-R" panose="02020400000000000000" pitchFamily="18" charset="-128"/>
                <a:ea typeface="UD デジタル 教科書体 NK-R" panose="02020400000000000000" pitchFamily="18" charset="-128"/>
              </a:rPr>
              <a:t>＝行動の意味や値うちを伝える　</a:t>
            </a:r>
            <a:endParaRPr lang="en-US" altLang="ja-JP" sz="28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a:extLst>
              <a:ext uri="{FF2B5EF4-FFF2-40B4-BE49-F238E27FC236}">
                <a16:creationId xmlns:a16="http://schemas.microsoft.com/office/drawing/2014/main" id="{7365B480-0697-75EF-52B0-11E1E6FC37F9}"/>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51</a:t>
            </a:fld>
            <a:endParaRPr lang="ja-JP" altLang="en-US">
              <a:solidFill>
                <a:prstClr val="black">
                  <a:tint val="75000"/>
                </a:prstClr>
              </a:solidFill>
            </a:endParaRPr>
          </a:p>
        </p:txBody>
      </p:sp>
    </p:spTree>
    <p:extLst>
      <p:ext uri="{BB962C8B-B14F-4D97-AF65-F5344CB8AC3E}">
        <p14:creationId xmlns:p14="http://schemas.microsoft.com/office/powerpoint/2010/main" val="2849365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585" y="0"/>
            <a:ext cx="9194585" cy="1325563"/>
          </a:xfrm>
        </p:spPr>
        <p:txBody>
          <a:bodyPr>
            <a:normAutofit/>
          </a:bodyPr>
          <a:lstStyle/>
          <a:p>
            <a:r>
              <a:rPr lang="ja-JP" altLang="en-US" sz="4000" dirty="0">
                <a:latin typeface="UD デジタル 教科書体 NK-R" panose="02020400000000000000" pitchFamily="18" charset="-128"/>
                <a:ea typeface="UD デジタル 教科書体 NK-R" panose="02020400000000000000" pitchFamily="18" charset="-128"/>
              </a:rPr>
              <a:t>補足：褒められてもすぐには喜ばない</a:t>
            </a:r>
            <a:br>
              <a:rPr lang="en-US" altLang="ja-JP" sz="4000" dirty="0">
                <a:latin typeface="UD デジタル 教科書体 NK-R" panose="02020400000000000000" pitchFamily="18" charset="-128"/>
                <a:ea typeface="UD デジタル 教科書体 NK-R" panose="02020400000000000000" pitchFamily="18" charset="-128"/>
              </a:rPr>
            </a:br>
            <a:r>
              <a:rPr lang="ja-JP" altLang="en-US" sz="4000" dirty="0">
                <a:latin typeface="UD デジタル 教科書体 NK-R" panose="02020400000000000000" pitchFamily="18" charset="-128"/>
                <a:ea typeface="UD デジタル 教科書体 NK-R" panose="02020400000000000000" pitchFamily="18" charset="-128"/>
              </a:rPr>
              <a:t>子もいます</a:t>
            </a:r>
            <a:endParaRPr kumimoji="1" lang="ja-JP" altLang="en-US" sz="4000" dirty="0">
              <a:latin typeface="UD デジタル 教科書体 NK-R" panose="02020400000000000000" pitchFamily="18" charset="-128"/>
              <a:ea typeface="UD デジタル 教科書体 NK-R" panose="02020400000000000000" pitchFamily="18" charset="-128"/>
            </a:endParaRPr>
          </a:p>
        </p:txBody>
      </p:sp>
      <p:pic>
        <p:nvPicPr>
          <p:cNvPr id="13314" name="Picture 2" descr="http://2.bp.blogspot.com/-8Ex2DSMx1Sw/UsZtGg5tIdI/AAAAAAAAcxY/7-X3p-LjtLc/s800/furyo_shoun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051" y="2651987"/>
            <a:ext cx="2438073" cy="30876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4572000" y="1111027"/>
            <a:ext cx="4346308" cy="1900924"/>
            <a:chOff x="3727459" y="1484784"/>
            <a:chExt cx="4667250" cy="2232248"/>
          </a:xfrm>
        </p:grpSpPr>
        <p:pic>
          <p:nvPicPr>
            <p:cNvPr id="13316" name="Picture 4" descr="http://3.bp.blogspot.com/-LScfQuJRjeM/UZoVdyFXvJI/AAAAAAAATik/naucySgo6j8/s800/fukidashi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459" y="1484784"/>
              <a:ext cx="4667250"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572000" y="2060848"/>
              <a:ext cx="2980041" cy="975837"/>
            </a:xfrm>
            <a:prstGeom prst="rect">
              <a:avLst/>
            </a:prstGeom>
            <a:noFill/>
          </p:spPr>
          <p:txBody>
            <a:bodyPr wrap="none" rtlCol="0">
              <a:spAutoFit/>
            </a:bodyPr>
            <a:lstStyle/>
            <a:p>
              <a:pPr defTabSz="457200"/>
              <a:r>
                <a:rPr lang="ja-JP" altLang="en-US" sz="2400" b="1" dirty="0">
                  <a:solidFill>
                    <a:prstClr val="white"/>
                  </a:solidFill>
                  <a:latin typeface="UD デジタル 教科書体 NK-R" panose="02020400000000000000" pitchFamily="18" charset="-128"/>
                  <a:ea typeface="UD デジタル 教科書体 NK-R" panose="02020400000000000000" pitchFamily="18" charset="-128"/>
                </a:rPr>
                <a:t>別にオレ、</a:t>
              </a:r>
              <a:endParaRPr lang="en-US" altLang="ja-JP" sz="2400" b="1" dirty="0">
                <a:solidFill>
                  <a:prstClr val="white"/>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b="1" dirty="0">
                  <a:solidFill>
                    <a:prstClr val="white"/>
                  </a:solidFill>
                  <a:latin typeface="UD デジタル 教科書体 NK-R" panose="02020400000000000000" pitchFamily="18" charset="-128"/>
                  <a:ea typeface="UD デジタル 教科書体 NK-R" panose="02020400000000000000" pitchFamily="18" charset="-128"/>
                </a:rPr>
                <a:t>がんばってないしぃ！</a:t>
              </a:r>
              <a:endParaRPr lang="ja-JP" altLang="en-US" sz="2400" b="1" dirty="0">
                <a:solidFill>
                  <a:prstClr val="white"/>
                </a:solidFill>
                <a:latin typeface="UD デジタル 教科書体 NK-R" panose="02020400000000000000" pitchFamily="18" charset="-128"/>
                <a:ea typeface="UD デジタル 教科書体 NK-R" panose="02020400000000000000" pitchFamily="18" charset="-128"/>
              </a:endParaRPr>
            </a:p>
          </p:txBody>
        </p:sp>
      </p:grpSp>
      <p:grpSp>
        <p:nvGrpSpPr>
          <p:cNvPr id="3" name="グループ化 2"/>
          <p:cNvGrpSpPr/>
          <p:nvPr/>
        </p:nvGrpSpPr>
        <p:grpSpPr>
          <a:xfrm>
            <a:off x="60051" y="2119308"/>
            <a:ext cx="2782611" cy="1883562"/>
            <a:chOff x="60051" y="2476346"/>
            <a:chExt cx="2782611" cy="1883562"/>
          </a:xfrm>
        </p:grpSpPr>
        <p:pic>
          <p:nvPicPr>
            <p:cNvPr id="13318" name="Picture 6" descr="http://2.bp.blogspot.com/-JyEgpfHBNNE/UZoVeq44JrI/AAAAAAAATi4/9Ai4NjmZV54/s800/fukidashi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1" y="2476346"/>
              <a:ext cx="2782611" cy="188356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61341" y="3140968"/>
              <a:ext cx="2029723" cy="461665"/>
            </a:xfrm>
            <a:prstGeom prst="rect">
              <a:avLst/>
            </a:prstGeom>
            <a:noFill/>
          </p:spPr>
          <p:txBody>
            <a:bodyPr wrap="none" rtlCol="0">
              <a:spAutoFit/>
            </a:bodyPr>
            <a:lstStyle/>
            <a:p>
              <a:pPr defTabSz="457200"/>
              <a:r>
                <a:rPr lang="ja-JP" altLang="en-US" sz="2400" b="1" dirty="0">
                  <a:solidFill>
                    <a:prstClr val="white"/>
                  </a:solidFill>
                  <a:latin typeface="UD デジタル 教科書体 NK-R" panose="02020400000000000000" pitchFamily="18" charset="-128"/>
                  <a:ea typeface="UD デジタル 教科書体 NK-R" panose="02020400000000000000" pitchFamily="18" charset="-128"/>
                </a:rPr>
                <a:t>がんばったね！</a:t>
              </a:r>
            </a:p>
          </p:txBody>
        </p:sp>
      </p:grpSp>
      <p:sp>
        <p:nvSpPr>
          <p:cNvPr id="6" name="テキスト ボックス 5"/>
          <p:cNvSpPr txBox="1"/>
          <p:nvPr/>
        </p:nvSpPr>
        <p:spPr>
          <a:xfrm>
            <a:off x="127916" y="4199672"/>
            <a:ext cx="2646878" cy="1569660"/>
          </a:xfrm>
          <a:prstGeom prst="rect">
            <a:avLst/>
          </a:prstGeom>
          <a:noFill/>
        </p:spPr>
        <p:txBody>
          <a:bodyPr wrap="none" rtlCol="0">
            <a:spAutoFit/>
          </a:bodyPr>
          <a:lstStyle/>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自己肯定感が低い</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自信がない</a:t>
            </a:r>
            <a:endParaRPr kumimoji="0"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大人に対する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　　不信感が強い</a:t>
            </a:r>
            <a:endParaRPr lang="ja-JP" altLang="en-US"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127916" y="5923203"/>
            <a:ext cx="3573414" cy="461665"/>
          </a:xfrm>
          <a:prstGeom prst="rect">
            <a:avLst/>
          </a:prstGeom>
          <a:noFill/>
        </p:spPr>
        <p:txBody>
          <a:bodyPr wrap="none" rtlCol="0">
            <a:spAutoFit/>
          </a:bodyPr>
          <a:lstStyle/>
          <a:p>
            <a:pPr defTabSz="457200"/>
            <a:r>
              <a:rPr lang="ja-JP" altLang="en-US" sz="2400" b="1" dirty="0">
                <a:solidFill>
                  <a:srgbClr val="0070C0"/>
                </a:solidFill>
                <a:latin typeface="UD デジタル 教科書体 NK-R" panose="02020400000000000000" pitchFamily="18" charset="-128"/>
                <a:ea typeface="UD デジタル 教科書体 NK-R" panose="02020400000000000000" pitchFamily="18" charset="-128"/>
              </a:rPr>
              <a:t>褒められ慣れてないタイプ</a:t>
            </a:r>
          </a:p>
        </p:txBody>
      </p:sp>
      <p:sp>
        <p:nvSpPr>
          <p:cNvPr id="8" name="テキスト ボックス 7"/>
          <p:cNvSpPr txBox="1"/>
          <p:nvPr/>
        </p:nvSpPr>
        <p:spPr>
          <a:xfrm>
            <a:off x="4758741" y="3846049"/>
            <a:ext cx="4176464" cy="892552"/>
          </a:xfrm>
          <a:prstGeom prst="rect">
            <a:avLst/>
          </a:prstGeom>
          <a:noFill/>
        </p:spPr>
        <p:txBody>
          <a:bodyPr wrap="square" rtlCol="0">
            <a:spAutoFit/>
          </a:bodyPr>
          <a:lstStyle/>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大人からの</a:t>
            </a:r>
            <a:r>
              <a:rPr lang="ja-JP" altLang="en-US" sz="2800" b="1" dirty="0">
                <a:solidFill>
                  <a:srgbClr val="FF0000"/>
                </a:solidFill>
                <a:latin typeface="UD デジタル 教科書体 NK-R" panose="02020400000000000000" pitchFamily="18" charset="-128"/>
                <a:ea typeface="UD デジタル 教科書体 NK-R" panose="02020400000000000000" pitchFamily="18" charset="-128"/>
              </a:rPr>
              <a:t>「注目」</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だけでも十分効果的です</a:t>
            </a:r>
          </a:p>
        </p:txBody>
      </p:sp>
      <p:sp>
        <p:nvSpPr>
          <p:cNvPr id="12" name="テキスト ボックス 11"/>
          <p:cNvSpPr txBox="1"/>
          <p:nvPr/>
        </p:nvSpPr>
        <p:spPr>
          <a:xfrm>
            <a:off x="4789885" y="4680557"/>
            <a:ext cx="3440365" cy="830997"/>
          </a:xfrm>
          <a:prstGeom prst="rect">
            <a:avLst/>
          </a:prstGeom>
          <a:noFill/>
        </p:spPr>
        <p:txBody>
          <a:bodyPr wrap="none" rtlCol="0">
            <a:spAutoFit/>
          </a:bodyPr>
          <a:lstStyle/>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できていることをそのまま</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声に出すだけでも</a:t>
            </a:r>
            <a:r>
              <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rPr>
              <a:t>OK</a:t>
            </a:r>
            <a:endParaRPr lang="ja-JP" altLang="en-US" sz="2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p:cNvSpPr txBox="1"/>
          <p:nvPr/>
        </p:nvSpPr>
        <p:spPr>
          <a:xfrm>
            <a:off x="4789885" y="2976692"/>
            <a:ext cx="4020652" cy="830997"/>
          </a:xfrm>
          <a:prstGeom prst="rect">
            <a:avLst/>
          </a:prstGeom>
          <a:noFill/>
        </p:spPr>
        <p:txBody>
          <a:bodyPr wrap="none" rtlCol="0">
            <a:spAutoFit/>
          </a:bodyPr>
          <a:lstStyle/>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必ず褒め言葉が要るわけでは</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ありません</a:t>
            </a:r>
            <a:endParaRPr lang="ja-JP" altLang="en-US"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4799181" y="5552149"/>
            <a:ext cx="3353803" cy="830997"/>
          </a:xfrm>
          <a:prstGeom prst="rect">
            <a:avLst/>
          </a:prstGeom>
          <a:noFill/>
        </p:spPr>
        <p:txBody>
          <a:bodyPr wrap="none" rtlCol="0">
            <a:spAutoFit/>
          </a:bodyPr>
          <a:lstStyle/>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できていることに対して、</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声をかけることが大切</a:t>
            </a:r>
          </a:p>
        </p:txBody>
      </p:sp>
      <p:sp>
        <p:nvSpPr>
          <p:cNvPr id="11" name="スライド番号プレースホルダー 10">
            <a:extLst>
              <a:ext uri="{FF2B5EF4-FFF2-40B4-BE49-F238E27FC236}">
                <a16:creationId xmlns:a16="http://schemas.microsoft.com/office/drawing/2014/main" id="{D8E6EDE1-F6BA-AEB3-EECD-8EF0D18C665A}"/>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52</a:t>
            </a:fld>
            <a:endParaRPr lang="ja-JP" altLang="en-US">
              <a:solidFill>
                <a:prstClr val="black">
                  <a:tint val="75000"/>
                </a:prstClr>
              </a:solidFill>
            </a:endParaRPr>
          </a:p>
        </p:txBody>
      </p:sp>
      <p:sp>
        <p:nvSpPr>
          <p:cNvPr id="18" name="字幕 2">
            <a:extLst>
              <a:ext uri="{FF2B5EF4-FFF2-40B4-BE49-F238E27FC236}">
                <a16:creationId xmlns:a16="http://schemas.microsoft.com/office/drawing/2014/main" id="{2BFD743D-3778-4AD3-A09A-2B5616362E00}"/>
              </a:ext>
            </a:extLst>
          </p:cNvPr>
          <p:cNvSpPr txBox="1">
            <a:spLocks/>
          </p:cNvSpPr>
          <p:nvPr/>
        </p:nvSpPr>
        <p:spPr>
          <a:xfrm>
            <a:off x="5896978" y="6585130"/>
            <a:ext cx="3441841" cy="2728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100" dirty="0"/>
              <a:t>【</a:t>
            </a:r>
            <a:r>
              <a:rPr lang="ja-JP" altLang="en-US" sz="1100" dirty="0"/>
              <a:t>大阪教育大学　庭山和貴先生の講義資料を引用</a:t>
            </a:r>
            <a:r>
              <a:rPr lang="en-US" altLang="ja-JP" sz="1100" dirty="0"/>
              <a:t>】</a:t>
            </a:r>
          </a:p>
        </p:txBody>
      </p:sp>
    </p:spTree>
    <p:extLst>
      <p:ext uri="{BB962C8B-B14F-4D97-AF65-F5344CB8AC3E}">
        <p14:creationId xmlns:p14="http://schemas.microsoft.com/office/powerpoint/2010/main" val="11368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ポジティブ行動支援の考え方を応用する</a:t>
            </a:r>
            <a:endParaRPr kumimoji="1" lang="ja-JP" altLang="en-US" sz="4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24" name="グループ化 23">
            <a:extLst>
              <a:ext uri="{FF2B5EF4-FFF2-40B4-BE49-F238E27FC236}">
                <a16:creationId xmlns:a16="http://schemas.microsoft.com/office/drawing/2014/main" id="{321E212F-AE90-4593-9A27-ED281962E402}"/>
              </a:ext>
            </a:extLst>
          </p:cNvPr>
          <p:cNvGrpSpPr/>
          <p:nvPr/>
        </p:nvGrpSpPr>
        <p:grpSpPr>
          <a:xfrm>
            <a:off x="647563" y="1617036"/>
            <a:ext cx="7848873" cy="4708240"/>
            <a:chOff x="158361" y="496448"/>
            <a:chExt cx="4116183" cy="2357764"/>
          </a:xfrm>
        </p:grpSpPr>
        <p:sp>
          <p:nvSpPr>
            <p:cNvPr id="25" name="二等辺三角形 24">
              <a:extLst>
                <a:ext uri="{FF2B5EF4-FFF2-40B4-BE49-F238E27FC236}">
                  <a16:creationId xmlns:a16="http://schemas.microsoft.com/office/drawing/2014/main" id="{841C6523-C533-4723-B8B2-A795C43BF3B1}"/>
                </a:ext>
              </a:extLst>
            </p:cNvPr>
            <p:cNvSpPr/>
            <p:nvPr/>
          </p:nvSpPr>
          <p:spPr>
            <a:xfrm rot="18948257">
              <a:off x="2803666" y="1610613"/>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6" name="二等辺三角形 25">
              <a:extLst>
                <a:ext uri="{FF2B5EF4-FFF2-40B4-BE49-F238E27FC236}">
                  <a16:creationId xmlns:a16="http://schemas.microsoft.com/office/drawing/2014/main" id="{AB7DFEF5-47AA-4432-9916-A87F5C3D553A}"/>
                </a:ext>
              </a:extLst>
            </p:cNvPr>
            <p:cNvSpPr/>
            <p:nvPr/>
          </p:nvSpPr>
          <p:spPr>
            <a:xfrm rot="15628479">
              <a:off x="2943556" y="1206257"/>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二等辺三角形 26">
              <a:extLst>
                <a:ext uri="{FF2B5EF4-FFF2-40B4-BE49-F238E27FC236}">
                  <a16:creationId xmlns:a16="http://schemas.microsoft.com/office/drawing/2014/main" id="{2939E278-CA46-4C0E-81B0-2C57D2339B05}"/>
                </a:ext>
              </a:extLst>
            </p:cNvPr>
            <p:cNvSpPr/>
            <p:nvPr/>
          </p:nvSpPr>
          <p:spPr>
            <a:xfrm rot="12887327">
              <a:off x="2746260" y="871499"/>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二等辺三角形 27">
              <a:extLst>
                <a:ext uri="{FF2B5EF4-FFF2-40B4-BE49-F238E27FC236}">
                  <a16:creationId xmlns:a16="http://schemas.microsoft.com/office/drawing/2014/main" id="{62CE9898-A20F-427C-B387-7E8C4CDA7042}"/>
                </a:ext>
              </a:extLst>
            </p:cNvPr>
            <p:cNvSpPr/>
            <p:nvPr/>
          </p:nvSpPr>
          <p:spPr>
            <a:xfrm rot="9568766">
              <a:off x="1689558" y="838529"/>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9" name="二等辺三角形 28">
              <a:extLst>
                <a:ext uri="{FF2B5EF4-FFF2-40B4-BE49-F238E27FC236}">
                  <a16:creationId xmlns:a16="http://schemas.microsoft.com/office/drawing/2014/main" id="{406B4CFB-44C0-4D3C-9E9A-CF0757B8E720}"/>
                </a:ext>
              </a:extLst>
            </p:cNvPr>
            <p:cNvSpPr/>
            <p:nvPr/>
          </p:nvSpPr>
          <p:spPr>
            <a:xfrm rot="2218596">
              <a:off x="1602928" y="1693927"/>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0" name="二等辺三角形 29">
              <a:extLst>
                <a:ext uri="{FF2B5EF4-FFF2-40B4-BE49-F238E27FC236}">
                  <a16:creationId xmlns:a16="http://schemas.microsoft.com/office/drawing/2014/main" id="{E675E2B9-E42D-4423-A483-0D92E757DC70}"/>
                </a:ext>
              </a:extLst>
            </p:cNvPr>
            <p:cNvSpPr/>
            <p:nvPr/>
          </p:nvSpPr>
          <p:spPr>
            <a:xfrm rot="5886904">
              <a:off x="1455949" y="1230861"/>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31" name="グループ化 30">
              <a:extLst>
                <a:ext uri="{FF2B5EF4-FFF2-40B4-BE49-F238E27FC236}">
                  <a16:creationId xmlns:a16="http://schemas.microsoft.com/office/drawing/2014/main" id="{CEE3916A-BB91-444D-9D5B-0771643EB88E}"/>
                </a:ext>
              </a:extLst>
            </p:cNvPr>
            <p:cNvGrpSpPr/>
            <p:nvPr/>
          </p:nvGrpSpPr>
          <p:grpSpPr>
            <a:xfrm>
              <a:off x="158361" y="496448"/>
              <a:ext cx="4116183" cy="2357764"/>
              <a:chOff x="116039" y="473787"/>
              <a:chExt cx="4116183" cy="2357764"/>
            </a:xfrm>
          </p:grpSpPr>
          <p:sp>
            <p:nvSpPr>
              <p:cNvPr id="33" name="楕円 32">
                <a:extLst>
                  <a:ext uri="{FF2B5EF4-FFF2-40B4-BE49-F238E27FC236}">
                    <a16:creationId xmlns:a16="http://schemas.microsoft.com/office/drawing/2014/main" id="{6563A10A-0706-4863-8736-8C172904BA9A}"/>
                  </a:ext>
                </a:extLst>
              </p:cNvPr>
              <p:cNvSpPr/>
              <p:nvPr/>
            </p:nvSpPr>
            <p:spPr>
              <a:xfrm>
                <a:off x="116039" y="1349106"/>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児童生徒会活動</a:t>
                </a:r>
              </a:p>
            </p:txBody>
          </p:sp>
          <p:sp>
            <p:nvSpPr>
              <p:cNvPr id="34" name="楕円 33">
                <a:extLst>
                  <a:ext uri="{FF2B5EF4-FFF2-40B4-BE49-F238E27FC236}">
                    <a16:creationId xmlns:a16="http://schemas.microsoft.com/office/drawing/2014/main" id="{3B23B813-3071-49EE-8143-78329851463E}"/>
                  </a:ext>
                </a:extLst>
              </p:cNvPr>
              <p:cNvSpPr/>
              <p:nvPr/>
            </p:nvSpPr>
            <p:spPr>
              <a:xfrm>
                <a:off x="451486" y="476763"/>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人権教育</a:t>
                </a:r>
              </a:p>
            </p:txBody>
          </p:sp>
          <p:sp>
            <p:nvSpPr>
              <p:cNvPr id="35" name="楕円 34">
                <a:extLst>
                  <a:ext uri="{FF2B5EF4-FFF2-40B4-BE49-F238E27FC236}">
                    <a16:creationId xmlns:a16="http://schemas.microsoft.com/office/drawing/2014/main" id="{A00F7069-CDCB-4306-B87D-99CB99F1A743}"/>
                  </a:ext>
                </a:extLst>
              </p:cNvPr>
              <p:cNvSpPr/>
              <p:nvPr/>
            </p:nvSpPr>
            <p:spPr>
              <a:xfrm>
                <a:off x="120317" y="2216344"/>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生徒指導</a:t>
                </a:r>
              </a:p>
            </p:txBody>
          </p:sp>
          <p:sp>
            <p:nvSpPr>
              <p:cNvPr id="36" name="楕円 35">
                <a:extLst>
                  <a:ext uri="{FF2B5EF4-FFF2-40B4-BE49-F238E27FC236}">
                    <a16:creationId xmlns:a16="http://schemas.microsoft.com/office/drawing/2014/main" id="{5059326D-564C-460A-B767-AA82D8F0907C}"/>
                  </a:ext>
                </a:extLst>
              </p:cNvPr>
              <p:cNvSpPr/>
              <p:nvPr/>
            </p:nvSpPr>
            <p:spPr>
              <a:xfrm>
                <a:off x="2336139" y="473787"/>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学力向上</a:t>
                </a:r>
              </a:p>
            </p:txBody>
          </p:sp>
          <p:sp>
            <p:nvSpPr>
              <p:cNvPr id="37" name="楕円 36">
                <a:extLst>
                  <a:ext uri="{FF2B5EF4-FFF2-40B4-BE49-F238E27FC236}">
                    <a16:creationId xmlns:a16="http://schemas.microsoft.com/office/drawing/2014/main" id="{C29DF58F-30EF-4D94-B76C-D9C6A81AAC2B}"/>
                  </a:ext>
                </a:extLst>
              </p:cNvPr>
              <p:cNvSpPr/>
              <p:nvPr/>
            </p:nvSpPr>
            <p:spPr>
              <a:xfrm>
                <a:off x="2740025" y="1349105"/>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学級経営</a:t>
                </a:r>
              </a:p>
            </p:txBody>
          </p:sp>
          <p:sp>
            <p:nvSpPr>
              <p:cNvPr id="38" name="楕円 37">
                <a:extLst>
                  <a:ext uri="{FF2B5EF4-FFF2-40B4-BE49-F238E27FC236}">
                    <a16:creationId xmlns:a16="http://schemas.microsoft.com/office/drawing/2014/main" id="{65D6FF8D-3DEE-4C98-AD1F-595554BD0069}"/>
                  </a:ext>
                </a:extLst>
              </p:cNvPr>
              <p:cNvSpPr/>
              <p:nvPr/>
            </p:nvSpPr>
            <p:spPr>
              <a:xfrm>
                <a:off x="2740026" y="2229300"/>
                <a:ext cx="1397789"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不登校の予防</a:t>
                </a:r>
              </a:p>
            </p:txBody>
          </p:sp>
        </p:grpSp>
      </p:grpSp>
      <p:sp>
        <p:nvSpPr>
          <p:cNvPr id="18" name="テキスト ボックス 17">
            <a:extLst>
              <a:ext uri="{FF2B5EF4-FFF2-40B4-BE49-F238E27FC236}">
                <a16:creationId xmlns:a16="http://schemas.microsoft.com/office/drawing/2014/main" id="{6E6F1FE8-874E-4810-9126-0FB4DD824790}"/>
              </a:ext>
            </a:extLst>
          </p:cNvPr>
          <p:cNvSpPr txBox="1"/>
          <p:nvPr/>
        </p:nvSpPr>
        <p:spPr>
          <a:xfrm>
            <a:off x="323528" y="1124744"/>
            <a:ext cx="8720575"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いかに既存の取組と統合させるか</a:t>
            </a:r>
          </a:p>
        </p:txBody>
      </p:sp>
      <p:sp>
        <p:nvSpPr>
          <p:cNvPr id="19" name="テキスト ボックス 18">
            <a:extLst>
              <a:ext uri="{FF2B5EF4-FFF2-40B4-BE49-F238E27FC236}">
                <a16:creationId xmlns:a16="http://schemas.microsoft.com/office/drawing/2014/main" id="{FA0DE8F0-A63E-423F-9153-7004E69B7E82}"/>
              </a:ext>
            </a:extLst>
          </p:cNvPr>
          <p:cNvSpPr txBox="1"/>
          <p:nvPr/>
        </p:nvSpPr>
        <p:spPr>
          <a:xfrm>
            <a:off x="1038280" y="6318232"/>
            <a:ext cx="743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学校・園のどのような活動にもなじみます</a:t>
            </a:r>
          </a:p>
        </p:txBody>
      </p:sp>
      <p:pic>
        <p:nvPicPr>
          <p:cNvPr id="5" name="図 4">
            <a:extLst>
              <a:ext uri="{FF2B5EF4-FFF2-40B4-BE49-F238E27FC236}">
                <a16:creationId xmlns:a16="http://schemas.microsoft.com/office/drawing/2014/main" id="{9504F6FD-B3A9-41E3-A06F-306E3A26EA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290" y="3018638"/>
            <a:ext cx="2002011" cy="2709998"/>
          </a:xfrm>
          <a:prstGeom prst="rect">
            <a:avLst/>
          </a:prstGeom>
        </p:spPr>
      </p:pic>
    </p:spTree>
    <p:extLst>
      <p:ext uri="{BB962C8B-B14F-4D97-AF65-F5344CB8AC3E}">
        <p14:creationId xmlns:p14="http://schemas.microsoft.com/office/powerpoint/2010/main" val="2628189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AutoShape 7"/>
          <p:cNvSpPr>
            <a:spLocks noChangeArrowheads="1"/>
          </p:cNvSpPr>
          <p:nvPr/>
        </p:nvSpPr>
        <p:spPr>
          <a:xfrm>
            <a:off x="58038" y="1386090"/>
            <a:ext cx="3319383" cy="1898461"/>
          </a:xfrm>
          <a:prstGeom prst="roundRect">
            <a:avLst>
              <a:gd name="adj" fmla="val 6757"/>
            </a:avLst>
          </a:prstGeom>
          <a:ln w="3175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・朝のあいさつができたら、教職員か</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らシールをもらえることを周知。</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・「人権委員会のあいさつ隊」が毎朝各</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学級にあいさつに行ったとき、学級全体　</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ですばらしいあいさつができたら、あいさ</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a:t>
            </a:r>
            <a:r>
              <a:rPr lang="ja-JP" altLang="en-US" sz="1400" b="1" dirty="0" err="1">
                <a:latin typeface="UD デジタル 教科書体 NK-R" panose="02020400000000000000" pitchFamily="18" charset="-128"/>
                <a:ea typeface="UD デジタル 教科書体 NK-R" panose="02020400000000000000" pitchFamily="18" charset="-128"/>
              </a:rPr>
              <a:t>つ</a:t>
            </a:r>
            <a:r>
              <a:rPr lang="ja-JP" altLang="en-US" sz="1400" b="1" dirty="0">
                <a:latin typeface="UD デジタル 教科書体 NK-R" panose="02020400000000000000" pitchFamily="18" charset="-128"/>
                <a:ea typeface="UD デジタル 教科書体 NK-R" panose="02020400000000000000" pitchFamily="18" charset="-128"/>
              </a:rPr>
              <a:t>隊からゴールドシールがもらえることを</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周知。</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1152" name="AutoShape 6"/>
          <p:cNvSpPr>
            <a:spLocks noChangeArrowheads="1"/>
          </p:cNvSpPr>
          <p:nvPr/>
        </p:nvSpPr>
        <p:spPr>
          <a:xfrm>
            <a:off x="5674423" y="1378159"/>
            <a:ext cx="3421109" cy="1998938"/>
          </a:xfrm>
          <a:prstGeom prst="roundRect">
            <a:avLst>
              <a:gd name="adj" fmla="val 6047"/>
            </a:avLst>
          </a:prstGeom>
          <a:solidFill>
            <a:schemeClr val="bg1"/>
          </a:solidFill>
          <a:ln w="3175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・もらったシールは各学級でけやきの葉に</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貼って貯めていく。シールがいっぱいな</a:t>
            </a:r>
            <a:r>
              <a:rPr lang="ja-JP" altLang="en-US" sz="1400" b="1" dirty="0" err="1">
                <a:latin typeface="UD デジタル 教科書体 NK-R" panose="02020400000000000000" pitchFamily="18" charset="-128"/>
                <a:ea typeface="UD デジタル 教科書体 NK-R" panose="02020400000000000000" pitchFamily="18" charset="-128"/>
              </a:rPr>
              <a:t>っ</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a:t>
            </a:r>
            <a:r>
              <a:rPr lang="ja-JP" altLang="en-US" sz="1400" b="1" dirty="0" err="1">
                <a:latin typeface="UD デジタル 教科書体 NK-R" panose="02020400000000000000" pitchFamily="18" charset="-128"/>
                <a:ea typeface="UD デジタル 教科書体 NK-R" panose="02020400000000000000" pitchFamily="18" charset="-128"/>
              </a:rPr>
              <a:t>た</a:t>
            </a:r>
            <a:r>
              <a:rPr lang="ja-JP" altLang="en-US" sz="1400" b="1" dirty="0">
                <a:latin typeface="UD デジタル 教科書体 NK-R" panose="02020400000000000000" pitchFamily="18" charset="-128"/>
                <a:ea typeface="UD デジタル 教科書体 NK-R" panose="02020400000000000000" pitchFamily="18" charset="-128"/>
              </a:rPr>
              <a:t>葉は、ふれあいルームの学校キャラク</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ター「ケヤッキー」の木に貼って、葉っぱが</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いっぱいのけやきの木にしていく（個人が</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もらったシールは、学級や学校全体の「で</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きた」につながるしくみ）。</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・葉が増えるごとに眠っていた「ケヤッキー」</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が目を覚まし、どんどん笑顔になっていく。</a:t>
            </a:r>
          </a:p>
        </p:txBody>
      </p:sp>
      <p:sp>
        <p:nvSpPr>
          <p:cNvPr id="1153" name="Freeform 4"/>
          <p:cNvSpPr/>
          <p:nvPr/>
        </p:nvSpPr>
        <p:spPr>
          <a:xfrm>
            <a:off x="3578054" y="1523287"/>
            <a:ext cx="1925571" cy="944185"/>
          </a:xfrm>
          <a:custGeom>
            <a:avLst/>
            <a:gdLst>
              <a:gd name="T0" fmla="*/ 2147483520 w 8554"/>
              <a:gd name="T1" fmla="*/ 2147483520 h 4536"/>
              <a:gd name="T2" fmla="*/ 2147483520 w 8554"/>
              <a:gd name="T3" fmla="*/ 2147483520 h 4536"/>
              <a:gd name="T4" fmla="*/ 2147483520 w 8554"/>
              <a:gd name="T5" fmla="*/ 2147483520 h 4536"/>
              <a:gd name="T6" fmla="*/ 2147483520 w 8554"/>
              <a:gd name="T7" fmla="*/ 2147483520 h 4536"/>
              <a:gd name="T8" fmla="*/ 2147483520 w 8554"/>
              <a:gd name="T9" fmla="*/ 2147483520 h 4536"/>
              <a:gd name="T10" fmla="*/ 2147483520 w 8554"/>
              <a:gd name="T11" fmla="*/ 2147483520 h 4536"/>
              <a:gd name="T12" fmla="*/ 2147483520 w 8554"/>
              <a:gd name="T13" fmla="*/ 2147483520 h 4536"/>
              <a:gd name="T14" fmla="*/ 2147483520 w 8554"/>
              <a:gd name="T15" fmla="*/ 2147483520 h 4536"/>
              <a:gd name="T16" fmla="*/ 2147483520 w 8554"/>
              <a:gd name="T17" fmla="*/ 2147483520 h 4536"/>
              <a:gd name="T18" fmla="*/ 0 w 8554"/>
              <a:gd name="T19" fmla="*/ 2147483520 h 4536"/>
              <a:gd name="T20" fmla="*/ 2147483520 w 8554"/>
              <a:gd name="T21" fmla="*/ 2147483520 h 4536"/>
              <a:gd name="T22" fmla="*/ 2147483520 w 8554"/>
              <a:gd name="T23" fmla="*/ 2147483520 h 4536"/>
              <a:gd name="T24" fmla="*/ 2147483520 w 8554"/>
              <a:gd name="T25" fmla="*/ 2147483520 h 4536"/>
              <a:gd name="T26" fmla="*/ 2147483520 w 8554"/>
              <a:gd name="T27" fmla="*/ 2147483520 h 4536"/>
              <a:gd name="T28" fmla="*/ 2147483520 w 8554"/>
              <a:gd name="T29" fmla="*/ 2147483520 h 4536"/>
              <a:gd name="T30" fmla="*/ 2147483520 w 8554"/>
              <a:gd name="T31" fmla="*/ 2147483520 h 4536"/>
              <a:gd name="T32" fmla="*/ 2147483520 w 8554"/>
              <a:gd name="T33" fmla="*/ 2147483520 h 4536"/>
              <a:gd name="T34" fmla="*/ 2147483520 w 8554"/>
              <a:gd name="T35" fmla="*/ 2147483520 h 4536"/>
              <a:gd name="T36" fmla="*/ 2147483520 w 8554"/>
              <a:gd name="T37" fmla="*/ 2147483520 h 4536"/>
              <a:gd name="T38" fmla="*/ 2147483520 w 8554"/>
              <a:gd name="T39" fmla="*/ 2147483520 h 4536"/>
              <a:gd name="T40" fmla="*/ 2147483520 w 8554"/>
              <a:gd name="T41" fmla="*/ 2147483520 h 4536"/>
              <a:gd name="T42" fmla="*/ 2147483520 w 8554"/>
              <a:gd name="T43" fmla="*/ 2147483520 h 4536"/>
              <a:gd name="T44" fmla="*/ 2147483520 w 8554"/>
              <a:gd name="T45" fmla="*/ 2147483520 h 4536"/>
              <a:gd name="T46" fmla="*/ 2147483520 w 8554"/>
              <a:gd name="T47" fmla="*/ 2147483520 h 4536"/>
              <a:gd name="T48" fmla="*/ 2147483520 w 8554"/>
              <a:gd name="T49" fmla="*/ 2147483520 h 4536"/>
              <a:gd name="T50" fmla="*/ 2147483520 w 8554"/>
              <a:gd name="T51" fmla="*/ 2147483520 h 4536"/>
              <a:gd name="T52" fmla="*/ 2147483520 w 8554"/>
              <a:gd name="T53" fmla="*/ 2147483520 h 4536"/>
              <a:gd name="T54" fmla="*/ 2147483520 w 8554"/>
              <a:gd name="T55" fmla="*/ 2147483520 h 4536"/>
              <a:gd name="T56" fmla="*/ 2147483520 w 8554"/>
              <a:gd name="T57" fmla="*/ 2147483520 h 4536"/>
              <a:gd name="T58" fmla="*/ 2147483520 w 8554"/>
              <a:gd name="T59" fmla="*/ 2147483520 h 4536"/>
              <a:gd name="T60" fmla="*/ 2147483520 w 8554"/>
              <a:gd name="T61" fmla="*/ 2147483520 h 4536"/>
              <a:gd name="T62" fmla="*/ 2147483520 w 8554"/>
              <a:gd name="T63" fmla="*/ 2147483520 h 4536"/>
              <a:gd name="T64" fmla="*/ 2147483520 w 8554"/>
              <a:gd name="T65" fmla="*/ 2147483520 h 4536"/>
              <a:gd name="T66" fmla="*/ 2147483520 w 8554"/>
              <a:gd name="T67" fmla="*/ 2147483520 h 4536"/>
              <a:gd name="T68" fmla="*/ 2147483520 w 8554"/>
              <a:gd name="T69" fmla="*/ 2147483520 h 4536"/>
              <a:gd name="T70" fmla="*/ 2147483520 w 8554"/>
              <a:gd name="T71" fmla="*/ 2147483520 h 4536"/>
              <a:gd name="T72" fmla="*/ 2147483520 w 8554"/>
              <a:gd name="T73" fmla="*/ 2147483520 h 4536"/>
              <a:gd name="T74" fmla="*/ 2147483520 w 8554"/>
              <a:gd name="T75" fmla="*/ 2147483520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CCFFCC"/>
          </a:solidFill>
          <a:ln w="0">
            <a:solidFill>
              <a:srgbClr val="00B050"/>
            </a:solidFill>
            <a:prstDash val="solid"/>
            <a:round/>
            <a:headEnd/>
            <a:tailEnd/>
          </a:ln>
        </p:spPr>
        <p:txBody>
          <a:bodyPr anchor="ctr" anchorCtr="0"/>
          <a:lstStyle/>
          <a:p>
            <a:pPr algn="ctr" fontAlgn="base">
              <a:spcBef>
                <a:spcPct val="0"/>
              </a:spcBef>
              <a:spcAft>
                <a:spcPct val="0"/>
              </a:spcAft>
              <a:defRPr/>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あ</a:t>
            </a:r>
            <a:r>
              <a:rPr lang="ja-JP" altLang="en-US" dirty="0">
                <a:latin typeface="HGP創英角ｺﾞｼｯｸUB" panose="020B0900000000000000" pitchFamily="50" charset="-128"/>
                <a:ea typeface="HGP創英角ｺﾞｼｯｸUB" panose="020B0900000000000000" pitchFamily="50" charset="-128"/>
              </a:rPr>
              <a:t>かるく　</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い</a:t>
            </a:r>
            <a:r>
              <a:rPr lang="ja-JP" altLang="en-US" dirty="0">
                <a:latin typeface="HGP創英角ｺﾞｼｯｸUB" panose="020B0900000000000000" pitchFamily="50" charset="-128"/>
                <a:ea typeface="HGP創英角ｺﾞｼｯｸUB" panose="020B0900000000000000" pitchFamily="50" charset="-128"/>
              </a:rPr>
              <a:t>つでも　</a:t>
            </a:r>
            <a:endParaRPr lang="en-US" altLang="ja-JP" dirty="0">
              <a:latin typeface="HGP創英角ｺﾞｼｯｸUB" panose="020B0900000000000000" pitchFamily="50" charset="-128"/>
              <a:ea typeface="HGP創英角ｺﾞｼｯｸUB" panose="020B0900000000000000" pitchFamily="50" charset="-128"/>
            </a:endParaRPr>
          </a:p>
          <a:p>
            <a:pPr algn="ctr" fontAlgn="base">
              <a:spcBef>
                <a:spcPct val="0"/>
              </a:spcBef>
              <a:spcAft>
                <a:spcPct val="0"/>
              </a:spcAft>
              <a:defRPr/>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　さ</a:t>
            </a:r>
            <a:r>
              <a:rPr lang="ja-JP" altLang="en-US" dirty="0">
                <a:latin typeface="HGP創英角ｺﾞｼｯｸUB" panose="020B0900000000000000" pitchFamily="50" charset="-128"/>
                <a:ea typeface="HGP創英角ｺﾞｼｯｸUB" panose="020B0900000000000000" pitchFamily="50" charset="-128"/>
              </a:rPr>
              <a:t>きに　</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つ</a:t>
            </a:r>
            <a:r>
              <a:rPr lang="ja-JP" altLang="en-US" dirty="0">
                <a:latin typeface="HGP創英角ｺﾞｼｯｸUB" panose="020B0900000000000000" pitchFamily="50" charset="-128"/>
                <a:ea typeface="HGP創英角ｺﾞｼｯｸUB" panose="020B0900000000000000" pitchFamily="50" charset="-128"/>
              </a:rPr>
              <a:t>づけて</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155" name="Freeform 14"/>
          <p:cNvSpPr/>
          <p:nvPr/>
        </p:nvSpPr>
        <p:spPr>
          <a:xfrm>
            <a:off x="5498038" y="1887148"/>
            <a:ext cx="193042" cy="225669"/>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013">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6" name="テキスト ボックス 12"/>
          <p:cNvSpPr txBox="1"/>
          <p:nvPr/>
        </p:nvSpPr>
        <p:spPr>
          <a:xfrm>
            <a:off x="118829" y="1070382"/>
            <a:ext cx="3323764" cy="307777"/>
          </a:xfrm>
          <a:prstGeom prst="rect">
            <a:avLst/>
          </a:prstGeom>
          <a:noFill/>
        </p:spPr>
        <p:txBody>
          <a:bodyPr wrap="square" rtlCol="0">
            <a:spAutoFit/>
          </a:bodyPr>
          <a:lstStyle/>
          <a:p>
            <a:pPr algn="ctr">
              <a:defRPr/>
            </a:pPr>
            <a:r>
              <a:rPr lang="ja-JP" altLang="en-US" sz="1400" b="1" dirty="0">
                <a:latin typeface="UD デジタル 教科書体 NK-R" panose="02020400000000000000" pitchFamily="18" charset="-128"/>
                <a:ea typeface="UD デジタル 教科書体 NK-R" panose="02020400000000000000" pitchFamily="18" charset="-128"/>
              </a:rPr>
              <a:t>望ましい行動を</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7" name="テキスト ボックス 13"/>
          <p:cNvSpPr txBox="1"/>
          <p:nvPr/>
        </p:nvSpPr>
        <p:spPr>
          <a:xfrm>
            <a:off x="5598090" y="1084192"/>
            <a:ext cx="3258976" cy="307777"/>
          </a:xfrm>
          <a:prstGeom prst="rect">
            <a:avLst/>
          </a:prstGeom>
          <a:noFill/>
        </p:spPr>
        <p:txBody>
          <a:bodyPr wrap="square" rtlCol="0">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8" name="正方形/長方形 14"/>
          <p:cNvSpPr/>
          <p:nvPr/>
        </p:nvSpPr>
        <p:spPr>
          <a:xfrm>
            <a:off x="3493176" y="1099029"/>
            <a:ext cx="2133599" cy="307777"/>
          </a:xfrm>
          <a:prstGeom prst="rect">
            <a:avLst/>
          </a:prstGeom>
        </p:spPr>
        <p:txBody>
          <a:bodyPr wrap="square">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児童の望ましい</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行動</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endPar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59" name="AutoShape 7"/>
          <p:cNvSpPr>
            <a:spLocks noChangeArrowheads="1"/>
          </p:cNvSpPr>
          <p:nvPr/>
        </p:nvSpPr>
        <p:spPr>
          <a:xfrm>
            <a:off x="3482844" y="2541009"/>
            <a:ext cx="2115246" cy="2793703"/>
          </a:xfrm>
          <a:prstGeom prst="roundRect">
            <a:avLst>
              <a:gd name="adj" fmla="val 6757"/>
            </a:avLst>
          </a:prstGeom>
          <a:noFill/>
          <a:ln w="50800">
            <a:solidFill>
              <a:srgbClr val="00B05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5" indent="0">
              <a:spcBef>
                <a:spcPct val="0"/>
              </a:spcBef>
              <a:buNone/>
              <a:defRPr/>
            </a:pPr>
            <a:endParaRPr lang="ja-JP" altLang="en-US" sz="1013"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0" name="AutoShape 7"/>
          <p:cNvSpPr>
            <a:spLocks noChangeArrowheads="1"/>
          </p:cNvSpPr>
          <p:nvPr/>
        </p:nvSpPr>
        <p:spPr>
          <a:xfrm>
            <a:off x="6606865" y="5462411"/>
            <a:ext cx="2488667" cy="1344481"/>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取組の発信！</a:t>
            </a:r>
            <a:r>
              <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・職員会で成果と</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　課題を共有</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・ＨＰや学校便り等</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　に掲載</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・正面玄関に掲示物</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1" name="テキスト ボックス 20"/>
          <p:cNvSpPr txBox="1"/>
          <p:nvPr/>
        </p:nvSpPr>
        <p:spPr>
          <a:xfrm>
            <a:off x="3578055" y="2522569"/>
            <a:ext cx="2011054"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児童の様子</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2" name="AutoShape 7"/>
          <p:cNvSpPr>
            <a:spLocks noChangeArrowheads="1"/>
          </p:cNvSpPr>
          <p:nvPr/>
        </p:nvSpPr>
        <p:spPr>
          <a:xfrm>
            <a:off x="67587" y="3345142"/>
            <a:ext cx="3302962" cy="1796197"/>
          </a:xfrm>
          <a:prstGeom prst="roundRect">
            <a:avLst>
              <a:gd name="adj" fmla="val 6757"/>
            </a:avLst>
          </a:prstGeom>
          <a:ln w="5080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17985" lvl="2" indent="-160735" fontAlgn="base">
              <a:spcBef>
                <a:spcPct val="0"/>
              </a:spcBef>
              <a:spcAft>
                <a:spcPct val="0"/>
              </a:spcAft>
              <a:defRPr/>
            </a:pPr>
            <a:endParaRPr lang="ja-JP" altLang="en-US" sz="1013"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3" name="AutoShape 7"/>
          <p:cNvSpPr>
            <a:spLocks noChangeArrowheads="1"/>
          </p:cNvSpPr>
          <p:nvPr/>
        </p:nvSpPr>
        <p:spPr>
          <a:xfrm>
            <a:off x="5701963" y="3429000"/>
            <a:ext cx="3366028" cy="1777445"/>
          </a:xfrm>
          <a:prstGeom prst="roundRect">
            <a:avLst>
              <a:gd name="adj" fmla="val 6757"/>
            </a:avLst>
          </a:prstGeom>
          <a:noFill/>
          <a:ln w="5080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017985" lvl="2" indent="-160735" fontAlgn="base">
              <a:spcBef>
                <a:spcPct val="0"/>
              </a:spcBef>
              <a:spcAft>
                <a:spcPct val="0"/>
              </a:spcAft>
              <a:defRPr/>
            </a:pPr>
            <a:endParaRPr lang="ja-JP" altLang="en-US" sz="1013"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4" name="テキスト ボックス 20"/>
          <p:cNvSpPr txBox="1"/>
          <p:nvPr/>
        </p:nvSpPr>
        <p:spPr>
          <a:xfrm>
            <a:off x="173010" y="3377097"/>
            <a:ext cx="3204411"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5" name="テキスト ボックス 20"/>
          <p:cNvSpPr txBox="1"/>
          <p:nvPr/>
        </p:nvSpPr>
        <p:spPr>
          <a:xfrm>
            <a:off x="5748237" y="3514988"/>
            <a:ext cx="3208675"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6" name="AutoShape 7"/>
          <p:cNvSpPr>
            <a:spLocks noChangeArrowheads="1"/>
          </p:cNvSpPr>
          <p:nvPr/>
        </p:nvSpPr>
        <p:spPr>
          <a:xfrm>
            <a:off x="132029" y="5462411"/>
            <a:ext cx="6383297" cy="1300747"/>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成功のポイント</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p:txBody>
      </p:sp>
      <p:sp>
        <p:nvSpPr>
          <p:cNvPr id="1167" name="テキスト ボックス 3"/>
          <p:cNvSpPr txBox="1"/>
          <p:nvPr/>
        </p:nvSpPr>
        <p:spPr>
          <a:xfrm>
            <a:off x="224954" y="185915"/>
            <a:ext cx="5153537" cy="707886"/>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ja-JP" altLang="en-US" sz="2000" b="1" i="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「おはようケヤッキー」 </a:t>
            </a:r>
            <a:endParaRPr lang="en-US" altLang="ja-JP" sz="2000" b="1" i="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自他を大切にするあいさつを広げよう</a:t>
            </a:r>
          </a:p>
        </p:txBody>
      </p:sp>
      <p:sp>
        <p:nvSpPr>
          <p:cNvPr id="1168" name="テキスト ボックス 4"/>
          <p:cNvSpPr txBox="1"/>
          <p:nvPr/>
        </p:nvSpPr>
        <p:spPr>
          <a:xfrm>
            <a:off x="5511177" y="141501"/>
            <a:ext cx="3643097" cy="830997"/>
          </a:xfrm>
          <a:prstGeom prst="rect">
            <a:avLst/>
          </a:prstGeom>
          <a:noFill/>
        </p:spPr>
        <p:txBody>
          <a:bodyPr wrap="square" rtlCol="0">
            <a:spAutoFit/>
          </a:bodyPr>
          <a:lstStyle/>
          <a:p>
            <a:r>
              <a:rPr lang="ja-JP" altLang="en-US" sz="1600" b="1" dirty="0">
                <a:latin typeface="UD デジタル 教科書体 NK-R" panose="02020400000000000000" pitchFamily="18" charset="-128"/>
                <a:ea typeface="UD デジタル 教科書体 NK-R" panose="02020400000000000000" pitchFamily="18" charset="-128"/>
              </a:rPr>
              <a:t>学校名（吉野川市立飯尾敷地小学校）　　</a:t>
            </a:r>
            <a:endParaRPr lang="en-US" altLang="ja-JP" sz="1600" b="1" dirty="0">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対象（学校全体・学年・学級・その他）</a:t>
            </a:r>
            <a:endParaRPr lang="en-US" altLang="ja-JP" sz="16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　</a:t>
            </a:r>
          </a:p>
        </p:txBody>
      </p:sp>
      <p:sp>
        <p:nvSpPr>
          <p:cNvPr id="2" name="楕円 1"/>
          <p:cNvSpPr/>
          <p:nvPr/>
        </p:nvSpPr>
        <p:spPr>
          <a:xfrm>
            <a:off x="6126592" y="427890"/>
            <a:ext cx="859835" cy="25064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579" y="3646238"/>
            <a:ext cx="1107659" cy="977855"/>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64" y="3669641"/>
            <a:ext cx="1145629" cy="978828"/>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0654" y="2819633"/>
            <a:ext cx="1955005" cy="791456"/>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8220" y="3855429"/>
            <a:ext cx="852402" cy="1041989"/>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583023" y="3842860"/>
            <a:ext cx="1045251" cy="1059875"/>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957605" y="4078232"/>
            <a:ext cx="1045247" cy="560540"/>
          </a:xfrm>
          <a:prstGeom prst="rect">
            <a:avLst/>
          </a:prstGeom>
        </p:spPr>
      </p:pic>
      <p:sp>
        <p:nvSpPr>
          <p:cNvPr id="16" name="角丸四角形吹き出し 15"/>
          <p:cNvSpPr/>
          <p:nvPr/>
        </p:nvSpPr>
        <p:spPr>
          <a:xfrm>
            <a:off x="209907" y="5747806"/>
            <a:ext cx="1779672" cy="924279"/>
          </a:xfrm>
          <a:prstGeom prst="wedgeRoundRectCallout">
            <a:avLst>
              <a:gd name="adj1" fmla="val 66533"/>
              <a:gd name="adj2" fmla="val 32867"/>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長年の取り組み「あいさつ隊」がロールモデルになって、縦のつながりができている。</a:t>
            </a:r>
          </a:p>
        </p:txBody>
      </p:sp>
      <p:sp>
        <p:nvSpPr>
          <p:cNvPr id="37" name="角丸四角形吹き出し 36"/>
          <p:cNvSpPr/>
          <p:nvPr/>
        </p:nvSpPr>
        <p:spPr>
          <a:xfrm>
            <a:off x="2965603" y="5457252"/>
            <a:ext cx="2849377" cy="1376500"/>
          </a:xfrm>
          <a:prstGeom prst="wedgeRoundRectCallout">
            <a:avLst>
              <a:gd name="adj1" fmla="val 52761"/>
              <a:gd name="adj2" fmla="val 7901"/>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大好きな「ケヤッキー」の葉が増え、幸せな笑顔に変わっていくことで、あいさつができている評価として見える。一人のあいさつが学級で葉になり、学級全体の成果（葉）が、あいさつの木「おはようケヤッキー」となって、誰にでも一体感（スクールワイド）が確認できる。</a:t>
            </a:r>
          </a:p>
        </p:txBody>
      </p:sp>
      <p:pic>
        <p:nvPicPr>
          <p:cNvPr id="17" name="図 16"/>
          <p:cNvPicPr>
            <a:picLocks noChangeAspect="1"/>
          </p:cNvPicPr>
          <p:nvPr/>
        </p:nvPicPr>
        <p:blipFill>
          <a:blip r:embed="rId9"/>
          <a:stretch>
            <a:fillRect/>
          </a:stretch>
        </p:blipFill>
        <p:spPr>
          <a:xfrm>
            <a:off x="8391395" y="608714"/>
            <a:ext cx="633776" cy="561887"/>
          </a:xfrm>
          <a:prstGeom prst="rect">
            <a:avLst/>
          </a:prstGeom>
        </p:spPr>
      </p:pic>
      <p:sp>
        <p:nvSpPr>
          <p:cNvPr id="18" name="波線 17"/>
          <p:cNvSpPr/>
          <p:nvPr/>
        </p:nvSpPr>
        <p:spPr>
          <a:xfrm>
            <a:off x="8257806" y="1100572"/>
            <a:ext cx="863301" cy="295163"/>
          </a:xfrm>
          <a:prstGeom prst="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2">
                    <a:lumMod val="75000"/>
                  </a:schemeClr>
                </a:solidFill>
                <a:latin typeface="HGP創英角ﾎﾟｯﾌﾟ体" panose="040B0A00000000000000" pitchFamily="50" charset="-128"/>
                <a:ea typeface="HGP創英角ﾎﾟｯﾌﾟ体" panose="040B0A00000000000000" pitchFamily="50" charset="-128"/>
              </a:rPr>
              <a:t>ケヤッキー</a:t>
            </a:r>
          </a:p>
        </p:txBody>
      </p:sp>
      <p:pic>
        <p:nvPicPr>
          <p:cNvPr id="8" name="図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3287" y="5514599"/>
            <a:ext cx="1040368" cy="924278"/>
          </a:xfrm>
          <a:prstGeom prst="rect">
            <a:avLst/>
          </a:prstGeom>
        </p:spPr>
      </p:pic>
      <p:sp>
        <p:nvSpPr>
          <p:cNvPr id="10" name="正方形/長方形 9"/>
          <p:cNvSpPr/>
          <p:nvPr/>
        </p:nvSpPr>
        <p:spPr>
          <a:xfrm>
            <a:off x="3542213" y="3539938"/>
            <a:ext cx="2132210" cy="52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シールは教室で葉っぱの上に貼ります。</a:t>
            </a:r>
          </a:p>
        </p:txBody>
      </p:sp>
      <p:sp>
        <p:nvSpPr>
          <p:cNvPr id="38" name="正方形/長方形 37"/>
          <p:cNvSpPr/>
          <p:nvPr/>
        </p:nvSpPr>
        <p:spPr>
          <a:xfrm>
            <a:off x="3440773" y="4938459"/>
            <a:ext cx="2245036" cy="251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「人権委員会のあいさつ隊です。○年生のみなさん、おはようございます。」</a:t>
            </a:r>
          </a:p>
        </p:txBody>
      </p:sp>
      <p:pic>
        <p:nvPicPr>
          <p:cNvPr id="14" name="図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68463" y="3995360"/>
            <a:ext cx="1684005" cy="781356"/>
          </a:xfrm>
          <a:prstGeom prst="rect">
            <a:avLst/>
          </a:prstGeom>
        </p:spPr>
      </p:pic>
      <p:sp>
        <p:nvSpPr>
          <p:cNvPr id="39" name="正方形/長方形 38"/>
          <p:cNvSpPr/>
          <p:nvPr/>
        </p:nvSpPr>
        <p:spPr>
          <a:xfrm>
            <a:off x="61011" y="4585457"/>
            <a:ext cx="3372529" cy="639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人権委員が集会で取組内容を説明。ケヤッキーには葉っぱもないし、眠い表情です。</a:t>
            </a:r>
          </a:p>
        </p:txBody>
      </p:sp>
      <p:sp>
        <p:nvSpPr>
          <p:cNvPr id="40" name="正方形/長方形 39"/>
          <p:cNvSpPr/>
          <p:nvPr/>
        </p:nvSpPr>
        <p:spPr>
          <a:xfrm>
            <a:off x="5874808" y="4832717"/>
            <a:ext cx="3037184" cy="460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子どもたちは「ケヤッキー」が大好き</a:t>
            </a:r>
          </a:p>
        </p:txBody>
      </p:sp>
      <p:sp>
        <p:nvSpPr>
          <p:cNvPr id="41" name="Freeform 14">
            <a:extLst>
              <a:ext uri="{FF2B5EF4-FFF2-40B4-BE49-F238E27FC236}">
                <a16:creationId xmlns:a16="http://schemas.microsoft.com/office/drawing/2014/main" id="{1D8DE6B5-E60B-449E-84D9-DCE38EBF93F2}"/>
              </a:ext>
            </a:extLst>
          </p:cNvPr>
          <p:cNvSpPr/>
          <p:nvPr/>
        </p:nvSpPr>
        <p:spPr>
          <a:xfrm>
            <a:off x="3390598" y="1856508"/>
            <a:ext cx="193042" cy="225669"/>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013">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82525" y="5706860"/>
            <a:ext cx="776764" cy="942233"/>
          </a:xfrm>
          <a:prstGeom prst="rect">
            <a:avLst/>
          </a:prstGeom>
        </p:spPr>
      </p:pic>
      <p:pic>
        <p:nvPicPr>
          <p:cNvPr id="13" name="図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0703" y="5706081"/>
            <a:ext cx="933361" cy="943012"/>
          </a:xfrm>
          <a:prstGeom prst="rect">
            <a:avLst/>
          </a:prstGeom>
        </p:spPr>
      </p:pic>
    </p:spTree>
    <p:extLst>
      <p:ext uri="{BB962C8B-B14F-4D97-AF65-F5344CB8AC3E}">
        <p14:creationId xmlns:p14="http://schemas.microsoft.com/office/powerpoint/2010/main" val="3940592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AutoShape 7"/>
          <p:cNvSpPr>
            <a:spLocks noChangeArrowheads="1"/>
          </p:cNvSpPr>
          <p:nvPr/>
        </p:nvSpPr>
        <p:spPr>
          <a:xfrm>
            <a:off x="56539" y="989444"/>
            <a:ext cx="3030823" cy="2159123"/>
          </a:xfrm>
          <a:prstGeom prst="roundRect">
            <a:avLst>
              <a:gd name="adj" fmla="val 6757"/>
            </a:avLst>
          </a:prstGeom>
          <a:ln w="3175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・児童会がポスターを作成し、目標の　</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掲示をする。</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・「なかいいパスポート」の実施。</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・全校朝会で児童会から周知。</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・目標を達成した日はシールを貼る　</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ようにする。台紙は全校児童が貼れ</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a:t>
            </a:r>
            <a:r>
              <a:rPr lang="ja-JP" altLang="en-US" sz="1400" b="1" dirty="0" err="1">
                <a:latin typeface="UD デジタル 教科書体 NK-R" panose="02020400000000000000" pitchFamily="18" charset="-128"/>
                <a:ea typeface="UD デジタル 教科書体 NK-R" panose="02020400000000000000" pitchFamily="18" charset="-128"/>
              </a:rPr>
              <a:t>る</a:t>
            </a:r>
            <a:r>
              <a:rPr lang="ja-JP" altLang="en-US" sz="1400" b="1" dirty="0">
                <a:latin typeface="UD デジタル 教科書体 NK-R" panose="02020400000000000000" pitchFamily="18" charset="-128"/>
                <a:ea typeface="UD デジタル 教科書体 NK-R" panose="02020400000000000000" pitchFamily="18" charset="-128"/>
              </a:rPr>
              <a:t>ものにする。「まほうのキャンディー</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ポット」と名付け、たまっていくことが</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楽しみになるよう意欲付けをする。</a:t>
            </a:r>
            <a:br>
              <a:rPr lang="en-US" altLang="ja-JP" sz="1400" b="1" dirty="0">
                <a:latin typeface="UD デジタル 教科書体 NK-R" panose="02020400000000000000" pitchFamily="18" charset="-128"/>
                <a:ea typeface="UD デジタル 教科書体 NK-R" panose="02020400000000000000" pitchFamily="18" charset="-128"/>
              </a:rPr>
            </a:b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2" name="AutoShape 6"/>
          <p:cNvSpPr>
            <a:spLocks noChangeArrowheads="1"/>
          </p:cNvSpPr>
          <p:nvPr/>
        </p:nvSpPr>
        <p:spPr>
          <a:xfrm>
            <a:off x="6179842" y="1027826"/>
            <a:ext cx="2931562" cy="1883353"/>
          </a:xfrm>
          <a:prstGeom prst="roundRect">
            <a:avLst>
              <a:gd name="adj" fmla="val 6047"/>
            </a:avLst>
          </a:prstGeom>
          <a:solidFill>
            <a:schemeClr val="bg1"/>
          </a:solidFill>
          <a:ln w="3175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・「心の花カード」は廊下に七色の花</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になるように掲示し、児童が「あり　</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がとう」と言うことができた場面</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を周知する。</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・個人ではがんばりカードに一日</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一つ色塗りをする。</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・目標が達成できたらシールを貼る。</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1153" name="Freeform 4"/>
          <p:cNvSpPr/>
          <p:nvPr/>
        </p:nvSpPr>
        <p:spPr>
          <a:xfrm>
            <a:off x="3514939" y="1004631"/>
            <a:ext cx="2161511" cy="999829"/>
          </a:xfrm>
          <a:custGeom>
            <a:avLst/>
            <a:gdLst>
              <a:gd name="T0" fmla="*/ 2147483520 w 8554"/>
              <a:gd name="T1" fmla="*/ 2147483520 h 4536"/>
              <a:gd name="T2" fmla="*/ 2147483520 w 8554"/>
              <a:gd name="T3" fmla="*/ 2147483520 h 4536"/>
              <a:gd name="T4" fmla="*/ 2147483520 w 8554"/>
              <a:gd name="T5" fmla="*/ 2147483520 h 4536"/>
              <a:gd name="T6" fmla="*/ 2147483520 w 8554"/>
              <a:gd name="T7" fmla="*/ 2147483520 h 4536"/>
              <a:gd name="T8" fmla="*/ 2147483520 w 8554"/>
              <a:gd name="T9" fmla="*/ 2147483520 h 4536"/>
              <a:gd name="T10" fmla="*/ 2147483520 w 8554"/>
              <a:gd name="T11" fmla="*/ 2147483520 h 4536"/>
              <a:gd name="T12" fmla="*/ 2147483520 w 8554"/>
              <a:gd name="T13" fmla="*/ 2147483520 h 4536"/>
              <a:gd name="T14" fmla="*/ 2147483520 w 8554"/>
              <a:gd name="T15" fmla="*/ 2147483520 h 4536"/>
              <a:gd name="T16" fmla="*/ 2147483520 w 8554"/>
              <a:gd name="T17" fmla="*/ 2147483520 h 4536"/>
              <a:gd name="T18" fmla="*/ 0 w 8554"/>
              <a:gd name="T19" fmla="*/ 2147483520 h 4536"/>
              <a:gd name="T20" fmla="*/ 2147483520 w 8554"/>
              <a:gd name="T21" fmla="*/ 2147483520 h 4536"/>
              <a:gd name="T22" fmla="*/ 2147483520 w 8554"/>
              <a:gd name="T23" fmla="*/ 2147483520 h 4536"/>
              <a:gd name="T24" fmla="*/ 2147483520 w 8554"/>
              <a:gd name="T25" fmla="*/ 2147483520 h 4536"/>
              <a:gd name="T26" fmla="*/ 2147483520 w 8554"/>
              <a:gd name="T27" fmla="*/ 2147483520 h 4536"/>
              <a:gd name="T28" fmla="*/ 2147483520 w 8554"/>
              <a:gd name="T29" fmla="*/ 2147483520 h 4536"/>
              <a:gd name="T30" fmla="*/ 2147483520 w 8554"/>
              <a:gd name="T31" fmla="*/ 2147483520 h 4536"/>
              <a:gd name="T32" fmla="*/ 2147483520 w 8554"/>
              <a:gd name="T33" fmla="*/ 2147483520 h 4536"/>
              <a:gd name="T34" fmla="*/ 2147483520 w 8554"/>
              <a:gd name="T35" fmla="*/ 2147483520 h 4536"/>
              <a:gd name="T36" fmla="*/ 2147483520 w 8554"/>
              <a:gd name="T37" fmla="*/ 2147483520 h 4536"/>
              <a:gd name="T38" fmla="*/ 2147483520 w 8554"/>
              <a:gd name="T39" fmla="*/ 2147483520 h 4536"/>
              <a:gd name="T40" fmla="*/ 2147483520 w 8554"/>
              <a:gd name="T41" fmla="*/ 2147483520 h 4536"/>
              <a:gd name="T42" fmla="*/ 2147483520 w 8554"/>
              <a:gd name="T43" fmla="*/ 2147483520 h 4536"/>
              <a:gd name="T44" fmla="*/ 2147483520 w 8554"/>
              <a:gd name="T45" fmla="*/ 2147483520 h 4536"/>
              <a:gd name="T46" fmla="*/ 2147483520 w 8554"/>
              <a:gd name="T47" fmla="*/ 2147483520 h 4536"/>
              <a:gd name="T48" fmla="*/ 2147483520 w 8554"/>
              <a:gd name="T49" fmla="*/ 2147483520 h 4536"/>
              <a:gd name="T50" fmla="*/ 2147483520 w 8554"/>
              <a:gd name="T51" fmla="*/ 2147483520 h 4536"/>
              <a:gd name="T52" fmla="*/ 2147483520 w 8554"/>
              <a:gd name="T53" fmla="*/ 2147483520 h 4536"/>
              <a:gd name="T54" fmla="*/ 2147483520 w 8554"/>
              <a:gd name="T55" fmla="*/ 2147483520 h 4536"/>
              <a:gd name="T56" fmla="*/ 2147483520 w 8554"/>
              <a:gd name="T57" fmla="*/ 2147483520 h 4536"/>
              <a:gd name="T58" fmla="*/ 2147483520 w 8554"/>
              <a:gd name="T59" fmla="*/ 2147483520 h 4536"/>
              <a:gd name="T60" fmla="*/ 2147483520 w 8554"/>
              <a:gd name="T61" fmla="*/ 2147483520 h 4536"/>
              <a:gd name="T62" fmla="*/ 2147483520 w 8554"/>
              <a:gd name="T63" fmla="*/ 2147483520 h 4536"/>
              <a:gd name="T64" fmla="*/ 2147483520 w 8554"/>
              <a:gd name="T65" fmla="*/ 2147483520 h 4536"/>
              <a:gd name="T66" fmla="*/ 2147483520 w 8554"/>
              <a:gd name="T67" fmla="*/ 2147483520 h 4536"/>
              <a:gd name="T68" fmla="*/ 2147483520 w 8554"/>
              <a:gd name="T69" fmla="*/ 2147483520 h 4536"/>
              <a:gd name="T70" fmla="*/ 2147483520 w 8554"/>
              <a:gd name="T71" fmla="*/ 2147483520 h 4536"/>
              <a:gd name="T72" fmla="*/ 2147483520 w 8554"/>
              <a:gd name="T73" fmla="*/ 2147483520 h 4536"/>
              <a:gd name="T74" fmla="*/ 2147483520 w 8554"/>
              <a:gd name="T75" fmla="*/ 2147483520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CCFFCC"/>
          </a:solidFill>
          <a:ln w="0">
            <a:solidFill>
              <a:srgbClr val="00B050"/>
            </a:solidFill>
            <a:prstDash val="solid"/>
            <a:round/>
            <a:headEnd/>
            <a:tailEnd/>
          </a:ln>
        </p:spPr>
        <p:txBody>
          <a:bodyPr anchor="ctr" anchorCtr="0"/>
          <a:lstStyle/>
          <a:p>
            <a:pPr algn="ctr" fontAlgn="base">
              <a:spcBef>
                <a:spcPct val="0"/>
              </a:spcBef>
              <a:spcAft>
                <a:spcPct val="0"/>
              </a:spcAft>
              <a:defRPr/>
            </a:pPr>
            <a:r>
              <a:rPr lang="ja-JP" altLang="en-US" sz="1600" b="1" dirty="0">
                <a:latin typeface="UD デジタル 教科書体 NK-R" panose="02020400000000000000" pitchFamily="18" charset="-128"/>
                <a:ea typeface="UD デジタル 教科書体 NK-R" panose="02020400000000000000" pitchFamily="18" charset="-128"/>
              </a:rPr>
              <a:t>自ら進んで「ありがとう」が言え、感謝の気持ちが持てる子</a:t>
            </a:r>
            <a:endParaRPr lang="en-US" altLang="ja-JP" sz="1600" b="1" dirty="0">
              <a:latin typeface="UD デジタル 教科書体 NK-R" panose="02020400000000000000" pitchFamily="18" charset="-128"/>
              <a:ea typeface="UD デジタル 教科書体 NK-R" panose="02020400000000000000" pitchFamily="18" charset="-128"/>
            </a:endParaRPr>
          </a:p>
        </p:txBody>
      </p:sp>
      <p:sp>
        <p:nvSpPr>
          <p:cNvPr id="1154" name="Freeform 12"/>
          <p:cNvSpPr/>
          <p:nvPr/>
        </p:nvSpPr>
        <p:spPr>
          <a:xfrm>
            <a:off x="3137958" y="1293625"/>
            <a:ext cx="339233"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5" name="Freeform 14"/>
          <p:cNvSpPr/>
          <p:nvPr/>
        </p:nvSpPr>
        <p:spPr>
          <a:xfrm>
            <a:off x="5753980" y="1367020"/>
            <a:ext cx="348332"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6" name="テキスト ボックス 12"/>
          <p:cNvSpPr txBox="1"/>
          <p:nvPr/>
        </p:nvSpPr>
        <p:spPr>
          <a:xfrm>
            <a:off x="81010" y="681667"/>
            <a:ext cx="2955644" cy="307777"/>
          </a:xfrm>
          <a:prstGeom prst="rect">
            <a:avLst/>
          </a:prstGeom>
          <a:noFill/>
        </p:spPr>
        <p:txBody>
          <a:bodyPr wrap="square" rtlCol="0">
            <a:spAutoFit/>
          </a:bodyPr>
          <a:lstStyle/>
          <a:p>
            <a:pPr algn="ctr">
              <a:defRPr/>
            </a:pPr>
            <a:r>
              <a:rPr lang="ja-JP" altLang="en-US" sz="1400" b="1" dirty="0">
                <a:latin typeface="UD デジタル 教科書体 NK-R" panose="02020400000000000000" pitchFamily="18" charset="-128"/>
                <a:ea typeface="UD デジタル 教科書体 NK-R" panose="02020400000000000000" pitchFamily="18" charset="-128"/>
              </a:rPr>
              <a:t>望ましい行動を</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7" name="テキスト ボックス 13"/>
          <p:cNvSpPr txBox="1"/>
          <p:nvPr/>
        </p:nvSpPr>
        <p:spPr>
          <a:xfrm>
            <a:off x="6181569" y="723008"/>
            <a:ext cx="2881421" cy="307777"/>
          </a:xfrm>
          <a:prstGeom prst="rect">
            <a:avLst/>
          </a:prstGeom>
          <a:noFill/>
        </p:spPr>
        <p:txBody>
          <a:bodyPr wrap="square" rtlCol="0">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8" name="正方形/長方形 14"/>
          <p:cNvSpPr/>
          <p:nvPr/>
        </p:nvSpPr>
        <p:spPr>
          <a:xfrm>
            <a:off x="3330411" y="722696"/>
            <a:ext cx="2560445" cy="307777"/>
          </a:xfrm>
          <a:prstGeom prst="rect">
            <a:avLst/>
          </a:prstGeom>
        </p:spPr>
        <p:txBody>
          <a:bodyPr wrap="square">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児童の望ましい</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行動</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endPar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59" name="AutoShape 7"/>
          <p:cNvSpPr>
            <a:spLocks noChangeArrowheads="1"/>
          </p:cNvSpPr>
          <p:nvPr/>
        </p:nvSpPr>
        <p:spPr>
          <a:xfrm>
            <a:off x="3168569" y="2060442"/>
            <a:ext cx="2884130" cy="3307243"/>
          </a:xfrm>
          <a:prstGeom prst="roundRect">
            <a:avLst>
              <a:gd name="adj" fmla="val 6757"/>
            </a:avLst>
          </a:prstGeom>
          <a:noFill/>
          <a:ln w="50800">
            <a:solidFill>
              <a:srgbClr val="00B05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5" indent="0">
              <a:spcBef>
                <a:spcPct val="0"/>
              </a:spcBef>
              <a:buNone/>
              <a:defRPr/>
            </a:pPr>
            <a:endParaRPr lang="ja-JP" altLang="en-US" sz="135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0" name="AutoShape 7"/>
          <p:cNvSpPr>
            <a:spLocks noChangeArrowheads="1"/>
          </p:cNvSpPr>
          <p:nvPr/>
        </p:nvSpPr>
        <p:spPr>
          <a:xfrm>
            <a:off x="6786049" y="5458885"/>
            <a:ext cx="2284626" cy="1302144"/>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取組の発信！</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・学校のＨＰへ活動内容の</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　掲載</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・校長室だよりに取組を掲</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　載</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1" name="テキスト ボックス 20"/>
          <p:cNvSpPr txBox="1"/>
          <p:nvPr/>
        </p:nvSpPr>
        <p:spPr>
          <a:xfrm>
            <a:off x="3164892" y="2069584"/>
            <a:ext cx="2831059"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児童の様子</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2" name="AutoShape 7"/>
          <p:cNvSpPr>
            <a:spLocks noChangeArrowheads="1"/>
          </p:cNvSpPr>
          <p:nvPr/>
        </p:nvSpPr>
        <p:spPr>
          <a:xfrm>
            <a:off x="85932" y="3228499"/>
            <a:ext cx="2884131" cy="2101029"/>
          </a:xfrm>
          <a:prstGeom prst="roundRect">
            <a:avLst>
              <a:gd name="adj" fmla="val 6757"/>
            </a:avLst>
          </a:prstGeom>
          <a:ln w="5080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3" name="AutoShape 7"/>
          <p:cNvSpPr>
            <a:spLocks noChangeArrowheads="1"/>
          </p:cNvSpPr>
          <p:nvPr/>
        </p:nvSpPr>
        <p:spPr>
          <a:xfrm>
            <a:off x="6229308" y="3228499"/>
            <a:ext cx="2853230" cy="2101029"/>
          </a:xfrm>
          <a:prstGeom prst="roundRect">
            <a:avLst>
              <a:gd name="adj" fmla="val 6757"/>
            </a:avLst>
          </a:prstGeom>
          <a:noFill/>
          <a:ln w="5080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4" name="テキスト ボックス 20"/>
          <p:cNvSpPr txBox="1"/>
          <p:nvPr/>
        </p:nvSpPr>
        <p:spPr>
          <a:xfrm>
            <a:off x="132974" y="3237184"/>
            <a:ext cx="2837089"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5" name="テキスト ボックス 20"/>
          <p:cNvSpPr txBox="1"/>
          <p:nvPr/>
        </p:nvSpPr>
        <p:spPr>
          <a:xfrm>
            <a:off x="6279037" y="3278632"/>
            <a:ext cx="2779032"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6" name="AutoShape 7"/>
          <p:cNvSpPr>
            <a:spLocks noChangeArrowheads="1"/>
          </p:cNvSpPr>
          <p:nvPr/>
        </p:nvSpPr>
        <p:spPr>
          <a:xfrm>
            <a:off x="111464" y="5458885"/>
            <a:ext cx="6566738" cy="1302144"/>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成功のポイント</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p:txBody>
      </p:sp>
      <p:sp>
        <p:nvSpPr>
          <p:cNvPr id="1167" name="テキスト ボックス 3"/>
          <p:cNvSpPr txBox="1"/>
          <p:nvPr/>
        </p:nvSpPr>
        <p:spPr>
          <a:xfrm>
            <a:off x="147727" y="99272"/>
            <a:ext cx="5029141" cy="40011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支えてくれた人に「ありがとう」を言おう</a:t>
            </a:r>
          </a:p>
        </p:txBody>
      </p:sp>
      <p:sp>
        <p:nvSpPr>
          <p:cNvPr id="1168" name="テキスト ボックス 4"/>
          <p:cNvSpPr txBox="1"/>
          <p:nvPr/>
        </p:nvSpPr>
        <p:spPr>
          <a:xfrm>
            <a:off x="5318060" y="123974"/>
            <a:ext cx="4098586" cy="830104"/>
          </a:xfrm>
          <a:prstGeom prst="rect">
            <a:avLst/>
          </a:prstGeom>
          <a:noFill/>
        </p:spPr>
        <p:txBody>
          <a:bodyPr wrap="square" rtlCol="0">
            <a:spAutoFit/>
          </a:bodyPr>
          <a:lstStyle/>
          <a:p>
            <a:r>
              <a:rPr lang="ja-JP" altLang="en-US" sz="1600" b="1" dirty="0">
                <a:latin typeface="UD デジタル 教科書体 NK-R" panose="02020400000000000000" pitchFamily="18" charset="-128"/>
                <a:ea typeface="UD デジタル 教科書体 NK-R" panose="02020400000000000000" pitchFamily="18" charset="-128"/>
              </a:rPr>
              <a:t>学校名（三好市立西井川小学校）　　</a:t>
            </a:r>
            <a:endParaRPr lang="en-US" altLang="ja-JP" sz="1600" b="1" dirty="0">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対象（学校全体・学年・学級・その他）</a:t>
            </a:r>
            <a:endParaRPr lang="en-US" altLang="ja-JP" sz="16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　</a:t>
            </a:r>
          </a:p>
        </p:txBody>
      </p:sp>
      <p:pic>
        <p:nvPicPr>
          <p:cNvPr id="10" name="図 9" descr="ダイアグラム&#10;&#10;自動的に生成された説明">
            <a:extLst>
              <a:ext uri="{FF2B5EF4-FFF2-40B4-BE49-F238E27FC236}">
                <a16:creationId xmlns:a16="http://schemas.microsoft.com/office/drawing/2014/main" id="{13674BD2-2EBB-7451-4E4A-3FE932F9410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7724141" y="3939374"/>
            <a:ext cx="1365489" cy="1014363"/>
          </a:xfrm>
          <a:prstGeom prst="rect">
            <a:avLst/>
          </a:prstGeom>
        </p:spPr>
      </p:pic>
      <p:sp>
        <p:nvSpPr>
          <p:cNvPr id="11" name="テキスト ボックス 12">
            <a:extLst>
              <a:ext uri="{FF2B5EF4-FFF2-40B4-BE49-F238E27FC236}">
                <a16:creationId xmlns:a16="http://schemas.microsoft.com/office/drawing/2014/main" id="{51EC490B-E7EE-D190-23B2-0145C6E9F27E}"/>
              </a:ext>
            </a:extLst>
          </p:cNvPr>
          <p:cNvSpPr txBox="1"/>
          <p:nvPr/>
        </p:nvSpPr>
        <p:spPr>
          <a:xfrm>
            <a:off x="7724635" y="4962018"/>
            <a:ext cx="1301376" cy="307777"/>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がんばりカード</a:t>
            </a:r>
          </a:p>
        </p:txBody>
      </p:sp>
      <p:pic>
        <p:nvPicPr>
          <p:cNvPr id="13" name="図 12" descr="机の上に座っている子供&#10;&#10;中程度の精度で自動的に生成された説明">
            <a:extLst>
              <a:ext uri="{FF2B5EF4-FFF2-40B4-BE49-F238E27FC236}">
                <a16:creationId xmlns:a16="http://schemas.microsoft.com/office/drawing/2014/main" id="{0AC66FF7-0E11-6C63-6B99-8D5971F020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4335" y="3525474"/>
            <a:ext cx="1503957" cy="1164506"/>
          </a:xfrm>
          <a:prstGeom prst="rect">
            <a:avLst/>
          </a:prstGeom>
        </p:spPr>
      </p:pic>
      <p:pic>
        <p:nvPicPr>
          <p:cNvPr id="15" name="図 14" descr="屋内, テーブル, 人, 座る が含まれている画像&#10;&#10;自動的に生成された説明">
            <a:extLst>
              <a:ext uri="{FF2B5EF4-FFF2-40B4-BE49-F238E27FC236}">
                <a16:creationId xmlns:a16="http://schemas.microsoft.com/office/drawing/2014/main" id="{670B72D3-2414-871A-4E54-4DB75D77A6C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90002" y="2309934"/>
            <a:ext cx="2079782" cy="1056729"/>
          </a:xfrm>
          <a:prstGeom prst="rect">
            <a:avLst/>
          </a:prstGeom>
        </p:spPr>
      </p:pic>
      <p:pic>
        <p:nvPicPr>
          <p:cNvPr id="21" name="図 20" descr="屋内, 建物, テーブル, 座る が含まれている画像&#10;&#10;自動的に生成された説明">
            <a:extLst>
              <a:ext uri="{FF2B5EF4-FFF2-40B4-BE49-F238E27FC236}">
                <a16:creationId xmlns:a16="http://schemas.microsoft.com/office/drawing/2014/main" id="{257DDFAE-9384-E661-1017-C8D95C35928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354673" y="3569709"/>
            <a:ext cx="1267606" cy="950705"/>
          </a:xfrm>
          <a:prstGeom prst="rect">
            <a:avLst/>
          </a:prstGeom>
        </p:spPr>
      </p:pic>
      <p:pic>
        <p:nvPicPr>
          <p:cNvPr id="23" name="図 22" descr="床, 屋内, 子供, 人 が含まれている画像&#10;&#10;自動的に生成された説明">
            <a:extLst>
              <a:ext uri="{FF2B5EF4-FFF2-40B4-BE49-F238E27FC236}">
                <a16:creationId xmlns:a16="http://schemas.microsoft.com/office/drawing/2014/main" id="{8AF33682-091A-B742-72A6-D941DE13149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79782" y="5509119"/>
            <a:ext cx="1554110" cy="1214334"/>
          </a:xfrm>
          <a:prstGeom prst="rect">
            <a:avLst/>
          </a:prstGeom>
        </p:spPr>
      </p:pic>
      <p:sp>
        <p:nvSpPr>
          <p:cNvPr id="27" name="テキスト ボックス 12">
            <a:extLst>
              <a:ext uri="{FF2B5EF4-FFF2-40B4-BE49-F238E27FC236}">
                <a16:creationId xmlns:a16="http://schemas.microsoft.com/office/drawing/2014/main" id="{E8B980B6-3015-32E4-AAA3-DDA0A269DF51}"/>
              </a:ext>
            </a:extLst>
          </p:cNvPr>
          <p:cNvSpPr txBox="1"/>
          <p:nvPr/>
        </p:nvSpPr>
        <p:spPr>
          <a:xfrm>
            <a:off x="136278" y="5905513"/>
            <a:ext cx="1559695" cy="523220"/>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全校集会での</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縦割り班での発表</a:t>
            </a:r>
          </a:p>
        </p:txBody>
      </p:sp>
      <p:pic>
        <p:nvPicPr>
          <p:cNvPr id="29" name="図 28">
            <a:extLst>
              <a:ext uri="{FF2B5EF4-FFF2-40B4-BE49-F238E27FC236}">
                <a16:creationId xmlns:a16="http://schemas.microsoft.com/office/drawing/2014/main" id="{7C05EA7B-FA74-9DBB-09C8-BF29BF390D3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rot="5400000">
            <a:off x="5057457" y="3880984"/>
            <a:ext cx="928303" cy="979579"/>
          </a:xfrm>
          <a:prstGeom prst="rect">
            <a:avLst/>
          </a:prstGeom>
        </p:spPr>
      </p:pic>
      <p:sp>
        <p:nvSpPr>
          <p:cNvPr id="30" name="テキスト ボックス 12">
            <a:extLst>
              <a:ext uri="{FF2B5EF4-FFF2-40B4-BE49-F238E27FC236}">
                <a16:creationId xmlns:a16="http://schemas.microsoft.com/office/drawing/2014/main" id="{5ED0B56D-1CD1-41F6-2B5A-F665BA67D0CF}"/>
              </a:ext>
            </a:extLst>
          </p:cNvPr>
          <p:cNvSpPr txBox="1"/>
          <p:nvPr/>
        </p:nvSpPr>
        <p:spPr>
          <a:xfrm>
            <a:off x="6361539" y="4577847"/>
            <a:ext cx="1260739" cy="307777"/>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心の花カード</a:t>
            </a:r>
          </a:p>
        </p:txBody>
      </p:sp>
      <p:sp>
        <p:nvSpPr>
          <p:cNvPr id="31" name="テキスト ボックス 12">
            <a:extLst>
              <a:ext uri="{FF2B5EF4-FFF2-40B4-BE49-F238E27FC236}">
                <a16:creationId xmlns:a16="http://schemas.microsoft.com/office/drawing/2014/main" id="{38411B34-B11B-3077-2AB9-49B747E85DF2}"/>
              </a:ext>
            </a:extLst>
          </p:cNvPr>
          <p:cNvSpPr txBox="1"/>
          <p:nvPr/>
        </p:nvSpPr>
        <p:spPr>
          <a:xfrm>
            <a:off x="3084658" y="5444393"/>
            <a:ext cx="3701391" cy="1384995"/>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・全校で取り組み、他の学年の活動の様子を</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　知ることで、前向きに進んで取り組もうとする</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　児童が増えていった。</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・色々な活動を全校児童、全職員で取り組んだ</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　ことで、共通の話題として話す機会が増え、教</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　職員が児童を褒める場面が増えた。</a:t>
            </a:r>
          </a:p>
        </p:txBody>
      </p:sp>
      <p:pic>
        <p:nvPicPr>
          <p:cNvPr id="33" name="図 32" descr="部屋の中に立っている女性&#10;&#10;中程度の精度で自動的に生成された説明">
            <a:extLst>
              <a:ext uri="{FF2B5EF4-FFF2-40B4-BE49-F238E27FC236}">
                <a16:creationId xmlns:a16="http://schemas.microsoft.com/office/drawing/2014/main" id="{48B58A3E-4A61-AEFF-5CAE-642C2B05E46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a:off x="3188776" y="3872904"/>
            <a:ext cx="1766754" cy="1011928"/>
          </a:xfrm>
          <a:prstGeom prst="rect">
            <a:avLst/>
          </a:prstGeom>
        </p:spPr>
      </p:pic>
      <p:sp>
        <p:nvSpPr>
          <p:cNvPr id="34" name="テキスト ボックス 12">
            <a:extLst>
              <a:ext uri="{FF2B5EF4-FFF2-40B4-BE49-F238E27FC236}">
                <a16:creationId xmlns:a16="http://schemas.microsoft.com/office/drawing/2014/main" id="{52886C95-C087-B815-878D-9721EEE3E541}"/>
              </a:ext>
            </a:extLst>
          </p:cNvPr>
          <p:cNvSpPr txBox="1"/>
          <p:nvPr/>
        </p:nvSpPr>
        <p:spPr>
          <a:xfrm>
            <a:off x="3741091" y="3354869"/>
            <a:ext cx="2012889" cy="523220"/>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「なかいいパスポート」　</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　で一日の振り返り</a:t>
            </a:r>
          </a:p>
        </p:txBody>
      </p:sp>
      <p:sp>
        <p:nvSpPr>
          <p:cNvPr id="35" name="テキスト ボックス 12">
            <a:extLst>
              <a:ext uri="{FF2B5EF4-FFF2-40B4-BE49-F238E27FC236}">
                <a16:creationId xmlns:a16="http://schemas.microsoft.com/office/drawing/2014/main" id="{77D40706-626B-B01E-AC0B-8866CC592ACD}"/>
              </a:ext>
            </a:extLst>
          </p:cNvPr>
          <p:cNvSpPr txBox="1"/>
          <p:nvPr/>
        </p:nvSpPr>
        <p:spPr>
          <a:xfrm>
            <a:off x="3852304" y="4874687"/>
            <a:ext cx="2157806" cy="523220"/>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目標が達成できた日は</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シールを貼る</a:t>
            </a:r>
          </a:p>
        </p:txBody>
      </p:sp>
      <p:pic>
        <p:nvPicPr>
          <p:cNvPr id="36" name="図 35" descr="テキスト, 手紙&#10;&#10;自動的に生成された説明">
            <a:extLst>
              <a:ext uri="{FF2B5EF4-FFF2-40B4-BE49-F238E27FC236}">
                <a16:creationId xmlns:a16="http://schemas.microsoft.com/office/drawing/2014/main" id="{D8E67E2F-2820-5FE7-2DA4-F801756E6FD9}"/>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a:ext>
            </a:extLst>
          </a:blip>
          <a:srcRect/>
          <a:stretch/>
        </p:blipFill>
        <p:spPr>
          <a:xfrm>
            <a:off x="1914030" y="3506045"/>
            <a:ext cx="885613" cy="1163348"/>
          </a:xfrm>
          <a:prstGeom prst="rect">
            <a:avLst/>
          </a:prstGeom>
        </p:spPr>
      </p:pic>
      <p:sp>
        <p:nvSpPr>
          <p:cNvPr id="37" name="テキスト ボックス 12">
            <a:extLst>
              <a:ext uri="{FF2B5EF4-FFF2-40B4-BE49-F238E27FC236}">
                <a16:creationId xmlns:a16="http://schemas.microsoft.com/office/drawing/2014/main" id="{293DDE36-F036-2136-37D0-0C7E1FA9B5E9}"/>
              </a:ext>
            </a:extLst>
          </p:cNvPr>
          <p:cNvSpPr txBox="1"/>
          <p:nvPr/>
        </p:nvSpPr>
        <p:spPr>
          <a:xfrm>
            <a:off x="140065" y="4641098"/>
            <a:ext cx="2837090" cy="738664"/>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「ありがとうといいたいこと」「協力できたこと」「やさしくできたこと」などを書く</a:t>
            </a:r>
          </a:p>
        </p:txBody>
      </p:sp>
      <p:sp>
        <p:nvSpPr>
          <p:cNvPr id="38" name="楕円 37">
            <a:extLst>
              <a:ext uri="{FF2B5EF4-FFF2-40B4-BE49-F238E27FC236}">
                <a16:creationId xmlns:a16="http://schemas.microsoft.com/office/drawing/2014/main" id="{80DDB901-0315-4FF7-A018-67509A37706B}"/>
              </a:ext>
            </a:extLst>
          </p:cNvPr>
          <p:cNvSpPr/>
          <p:nvPr/>
        </p:nvSpPr>
        <p:spPr>
          <a:xfrm>
            <a:off x="5857778" y="367197"/>
            <a:ext cx="928271" cy="3004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Tree>
    <p:extLst>
      <p:ext uri="{BB962C8B-B14F-4D97-AF65-F5344CB8AC3E}">
        <p14:creationId xmlns:p14="http://schemas.microsoft.com/office/powerpoint/2010/main" val="2065077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AutoShape 7"/>
          <p:cNvSpPr>
            <a:spLocks noChangeArrowheads="1"/>
          </p:cNvSpPr>
          <p:nvPr/>
        </p:nvSpPr>
        <p:spPr>
          <a:xfrm>
            <a:off x="85931" y="1277114"/>
            <a:ext cx="2901203" cy="2000811"/>
          </a:xfrm>
          <a:prstGeom prst="roundRect">
            <a:avLst>
              <a:gd name="adj" fmla="val 6757"/>
            </a:avLst>
          </a:prstGeom>
          <a:ln w="3175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　学校全体の課題から、５年生で</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・あいさつ運動</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・「トイレのスリッパ揃え隊」</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・「廊下を歩きたくなる大作戦！」</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・「ふわふわ言葉を使おう」</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・「聞き方名人になろう」</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の班を結成し、学校生活をよりよくするため、班の目標に向かった活動を児童が主体となって行った。</a:t>
            </a:r>
          </a:p>
        </p:txBody>
      </p:sp>
      <p:sp>
        <p:nvSpPr>
          <p:cNvPr id="1152" name="AutoShape 6"/>
          <p:cNvSpPr>
            <a:spLocks noChangeArrowheads="1"/>
          </p:cNvSpPr>
          <p:nvPr/>
        </p:nvSpPr>
        <p:spPr>
          <a:xfrm>
            <a:off x="6026248" y="1295741"/>
            <a:ext cx="3044427" cy="1545377"/>
          </a:xfrm>
          <a:prstGeom prst="roundRect">
            <a:avLst>
              <a:gd name="adj" fmla="val 6047"/>
            </a:avLst>
          </a:prstGeom>
          <a:solidFill>
            <a:schemeClr val="bg1"/>
          </a:solidFill>
          <a:ln w="3175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・シールを掲示用の紙に貼る。</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・掲示用紙は親しみやすいものに。</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・紙芝居を作り低学年に読み聞かせ。</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・廊下に置く鶴を低学年と作る。</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・挨拶運動は地域の方と一緒に。</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・迷路やパズル・プログラミングした  </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 </a:t>
            </a:r>
            <a:r>
              <a:rPr lang="ja-JP" altLang="en-US"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rPr>
              <a:t>ゲームで楽しく取り組める。</a:t>
            </a: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400" b="1" dirty="0">
              <a:solidFill>
                <a:schemeClr val="tx1">
                  <a:lumMod val="85000"/>
                  <a:lumOff val="15000"/>
                </a:schemeClr>
              </a:solidFill>
              <a:latin typeface="UD デジタル 教科書体 NK-R" panose="02020400000000000000" pitchFamily="18" charset="-128"/>
              <a:ea typeface="UD デジタル 教科書体 NK-R" panose="02020400000000000000" pitchFamily="18" charset="-128"/>
            </a:endParaRPr>
          </a:p>
        </p:txBody>
      </p:sp>
      <p:sp>
        <p:nvSpPr>
          <p:cNvPr id="1154" name="Freeform 12"/>
          <p:cNvSpPr/>
          <p:nvPr/>
        </p:nvSpPr>
        <p:spPr>
          <a:xfrm>
            <a:off x="3143866" y="1917983"/>
            <a:ext cx="339233"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5" name="Freeform 14"/>
          <p:cNvSpPr/>
          <p:nvPr/>
        </p:nvSpPr>
        <p:spPr>
          <a:xfrm>
            <a:off x="5591789" y="1886400"/>
            <a:ext cx="348332"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6" name="テキスト ボックス 12"/>
          <p:cNvSpPr txBox="1"/>
          <p:nvPr/>
        </p:nvSpPr>
        <p:spPr>
          <a:xfrm>
            <a:off x="73326" y="988390"/>
            <a:ext cx="2913810" cy="307777"/>
          </a:xfrm>
          <a:prstGeom prst="rect">
            <a:avLst/>
          </a:prstGeom>
          <a:noFill/>
        </p:spPr>
        <p:txBody>
          <a:bodyPr wrap="square" rtlCol="0">
            <a:spAutoFit/>
          </a:bodyPr>
          <a:lstStyle/>
          <a:p>
            <a:pPr algn="ctr">
              <a:defRPr/>
            </a:pPr>
            <a:r>
              <a:rPr lang="ja-JP" altLang="en-US" sz="1400" b="1" dirty="0">
                <a:latin typeface="UD デジタル 教科書体 NK-R" panose="02020400000000000000" pitchFamily="18" charset="-128"/>
                <a:ea typeface="UD デジタル 教科書体 NK-R" panose="02020400000000000000" pitchFamily="18" charset="-128"/>
              </a:rPr>
              <a:t>望ましい行動を</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7" name="テキスト ボックス 13"/>
          <p:cNvSpPr txBox="1"/>
          <p:nvPr/>
        </p:nvSpPr>
        <p:spPr>
          <a:xfrm>
            <a:off x="6014488" y="1001525"/>
            <a:ext cx="3040968" cy="307777"/>
          </a:xfrm>
          <a:prstGeom prst="rect">
            <a:avLst/>
          </a:prstGeom>
          <a:noFill/>
        </p:spPr>
        <p:txBody>
          <a:bodyPr wrap="square" rtlCol="0">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8" name="正方形/長方形 14"/>
          <p:cNvSpPr/>
          <p:nvPr/>
        </p:nvSpPr>
        <p:spPr>
          <a:xfrm>
            <a:off x="2981821" y="929831"/>
            <a:ext cx="3044427" cy="307777"/>
          </a:xfrm>
          <a:prstGeom prst="rect">
            <a:avLst/>
          </a:prstGeom>
        </p:spPr>
        <p:txBody>
          <a:bodyPr wrap="square">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児童の望ましい</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行動</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endPar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59" name="AutoShape 7"/>
          <p:cNvSpPr>
            <a:spLocks noChangeArrowheads="1"/>
          </p:cNvSpPr>
          <p:nvPr/>
        </p:nvSpPr>
        <p:spPr>
          <a:xfrm>
            <a:off x="3168569" y="3277925"/>
            <a:ext cx="2884130" cy="2051603"/>
          </a:xfrm>
          <a:prstGeom prst="roundRect">
            <a:avLst>
              <a:gd name="adj" fmla="val 6757"/>
            </a:avLst>
          </a:prstGeom>
          <a:noFill/>
          <a:ln w="50800">
            <a:solidFill>
              <a:srgbClr val="00B05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5" indent="0">
              <a:spcBef>
                <a:spcPct val="0"/>
              </a:spcBef>
              <a:buNone/>
              <a:defRPr/>
            </a:pPr>
            <a:endParaRPr lang="ja-JP" altLang="en-US" sz="135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0" name="AutoShape 7"/>
          <p:cNvSpPr>
            <a:spLocks noChangeArrowheads="1"/>
          </p:cNvSpPr>
          <p:nvPr/>
        </p:nvSpPr>
        <p:spPr>
          <a:xfrm>
            <a:off x="6210216" y="5408082"/>
            <a:ext cx="2860459" cy="1399115"/>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取組の発信！</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・職員内での共有</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・朝会での発信</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・他学年への啓発</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・学校</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HP</a:t>
            </a:r>
            <a:r>
              <a:rPr lang="ja-JP" altLang="en-US" sz="1400" b="1" dirty="0" err="1">
                <a:solidFill>
                  <a:prstClr val="black"/>
                </a:solidFill>
                <a:latin typeface="UD デジタル 教科書体 NK-R" panose="02020400000000000000" pitchFamily="18" charset="-128"/>
                <a:ea typeface="UD デジタル 教科書体 NK-R" panose="02020400000000000000" pitchFamily="18" charset="-128"/>
              </a:rPr>
              <a:t>への</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掲載</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・地域の方と一緒に実践</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1" name="テキスト ボックス 20"/>
          <p:cNvSpPr txBox="1"/>
          <p:nvPr/>
        </p:nvSpPr>
        <p:spPr>
          <a:xfrm>
            <a:off x="3666353" y="3309067"/>
            <a:ext cx="1974846" cy="300082"/>
          </a:xfrm>
          <a:prstGeom prst="rect">
            <a:avLst/>
          </a:prstGeom>
          <a:noFill/>
        </p:spPr>
        <p:txBody>
          <a:bodyPr wrap="square" rtlCol="0">
            <a:spAutoFit/>
          </a:bodyPr>
          <a:lstStyle/>
          <a:p>
            <a:pPr algn="ctr"/>
            <a:r>
              <a:rPr lang="en-US" altLang="ja-JP" sz="1350" b="1" dirty="0">
                <a:latin typeface="UD デジタル 教科書体 NK-R" panose="02020400000000000000" pitchFamily="18" charset="-128"/>
                <a:ea typeface="UD デジタル 教科書体 NK-R" panose="02020400000000000000" pitchFamily="18" charset="-128"/>
              </a:rPr>
              <a:t>【</a:t>
            </a:r>
            <a:r>
              <a:rPr lang="ja-JP" altLang="en-US" sz="1350" b="1" dirty="0">
                <a:latin typeface="UD デジタル 教科書体 NK-R" panose="02020400000000000000" pitchFamily="18" charset="-128"/>
                <a:ea typeface="UD デジタル 教科書体 NK-R" panose="02020400000000000000" pitchFamily="18" charset="-128"/>
              </a:rPr>
              <a:t>児童の様子</a:t>
            </a:r>
            <a:r>
              <a:rPr lang="en-US" altLang="ja-JP" sz="1350" b="1" dirty="0">
                <a:latin typeface="UD デジタル 教科書体 NK-R" panose="02020400000000000000" pitchFamily="18" charset="-128"/>
                <a:ea typeface="UD デジタル 教科書体 NK-R" panose="02020400000000000000" pitchFamily="18" charset="-128"/>
              </a:rPr>
              <a:t>】</a:t>
            </a:r>
            <a:endParaRPr lang="ja-JP" altLang="en-US" sz="1350" b="1" dirty="0">
              <a:latin typeface="UD デジタル 教科書体 NK-R" panose="02020400000000000000" pitchFamily="18" charset="-128"/>
              <a:ea typeface="UD デジタル 教科書体 NK-R" panose="02020400000000000000" pitchFamily="18" charset="-128"/>
            </a:endParaRPr>
          </a:p>
        </p:txBody>
      </p:sp>
      <p:sp>
        <p:nvSpPr>
          <p:cNvPr id="1162" name="AutoShape 7"/>
          <p:cNvSpPr>
            <a:spLocks noChangeArrowheads="1"/>
          </p:cNvSpPr>
          <p:nvPr/>
        </p:nvSpPr>
        <p:spPr>
          <a:xfrm>
            <a:off x="85932" y="3366265"/>
            <a:ext cx="2884131" cy="1963264"/>
          </a:xfrm>
          <a:prstGeom prst="roundRect">
            <a:avLst>
              <a:gd name="adj" fmla="val 6757"/>
            </a:avLst>
          </a:prstGeom>
          <a:ln w="5080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3" name="AutoShape 7"/>
          <p:cNvSpPr>
            <a:spLocks noChangeArrowheads="1"/>
          </p:cNvSpPr>
          <p:nvPr/>
        </p:nvSpPr>
        <p:spPr>
          <a:xfrm>
            <a:off x="6229308" y="3079545"/>
            <a:ext cx="2853230" cy="2249983"/>
          </a:xfrm>
          <a:prstGeom prst="roundRect">
            <a:avLst>
              <a:gd name="adj" fmla="val 6757"/>
            </a:avLst>
          </a:prstGeom>
          <a:noFill/>
          <a:ln w="5080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4" name="テキスト ボックス 20"/>
          <p:cNvSpPr txBox="1"/>
          <p:nvPr/>
        </p:nvSpPr>
        <p:spPr>
          <a:xfrm>
            <a:off x="524808" y="3381876"/>
            <a:ext cx="1907801" cy="300082"/>
          </a:xfrm>
          <a:prstGeom prst="rect">
            <a:avLst/>
          </a:prstGeom>
          <a:noFill/>
        </p:spPr>
        <p:txBody>
          <a:bodyPr wrap="square" rtlCol="0">
            <a:spAutoFit/>
          </a:bodyPr>
          <a:lstStyle/>
          <a:p>
            <a:r>
              <a:rPr lang="en-US" altLang="ja-JP" sz="1350" b="1" dirty="0">
                <a:latin typeface="UD デジタル 教科書体 NK-R" panose="02020400000000000000" pitchFamily="18" charset="-128"/>
                <a:ea typeface="UD デジタル 教科書体 NK-R" panose="02020400000000000000" pitchFamily="18" charset="-128"/>
              </a:rPr>
              <a:t>【</a:t>
            </a:r>
            <a:r>
              <a:rPr lang="ja-JP" altLang="en-US" sz="1350" b="1" dirty="0">
                <a:latin typeface="UD デジタル 教科書体 NK-R" panose="02020400000000000000" pitchFamily="18" charset="-128"/>
                <a:ea typeface="UD デジタル 教科書体 NK-R" panose="02020400000000000000" pitchFamily="18" charset="-128"/>
              </a:rPr>
              <a:t>引き出す工夫の写真</a:t>
            </a:r>
            <a:r>
              <a:rPr lang="en-US" altLang="ja-JP" sz="1350" b="1" dirty="0">
                <a:latin typeface="UD デジタル 教科書体 NK-R" panose="02020400000000000000" pitchFamily="18" charset="-128"/>
                <a:ea typeface="UD デジタル 教科書体 NK-R" panose="02020400000000000000" pitchFamily="18" charset="-128"/>
              </a:rPr>
              <a:t>】</a:t>
            </a:r>
            <a:endParaRPr lang="ja-JP" altLang="en-US" sz="1350" b="1" dirty="0">
              <a:latin typeface="UD デジタル 教科書体 NK-R" panose="02020400000000000000" pitchFamily="18" charset="-128"/>
              <a:ea typeface="UD デジタル 教科書体 NK-R" panose="02020400000000000000" pitchFamily="18" charset="-128"/>
            </a:endParaRPr>
          </a:p>
        </p:txBody>
      </p:sp>
      <p:sp>
        <p:nvSpPr>
          <p:cNvPr id="1165" name="テキスト ボックス 20"/>
          <p:cNvSpPr txBox="1"/>
          <p:nvPr/>
        </p:nvSpPr>
        <p:spPr>
          <a:xfrm>
            <a:off x="6399140" y="3157261"/>
            <a:ext cx="3290785" cy="300082"/>
          </a:xfrm>
          <a:prstGeom prst="rect">
            <a:avLst/>
          </a:prstGeom>
          <a:noFill/>
        </p:spPr>
        <p:txBody>
          <a:bodyPr wrap="square" rtlCol="0">
            <a:spAutoFit/>
          </a:bodyPr>
          <a:lstStyle/>
          <a:p>
            <a:r>
              <a:rPr lang="en-US" altLang="ja-JP" sz="1350" b="1" dirty="0">
                <a:latin typeface="UD デジタル 教科書体 NK-R" panose="02020400000000000000" pitchFamily="18" charset="-128"/>
                <a:ea typeface="UD デジタル 教科書体 NK-R" panose="02020400000000000000" pitchFamily="18" charset="-128"/>
              </a:rPr>
              <a:t>【</a:t>
            </a:r>
            <a:r>
              <a:rPr lang="ja-JP" altLang="en-US" sz="1350" b="1" dirty="0">
                <a:latin typeface="UD デジタル 教科書体 NK-R" panose="02020400000000000000" pitchFamily="18" charset="-128"/>
                <a:ea typeface="UD デジタル 教科書体 NK-R" panose="02020400000000000000" pitchFamily="18" charset="-128"/>
              </a:rPr>
              <a:t>繰り返しやすくする工夫の写真</a:t>
            </a:r>
            <a:r>
              <a:rPr lang="en-US" altLang="ja-JP" sz="1350" b="1" dirty="0">
                <a:latin typeface="UD デジタル 教科書体 NK-R" panose="02020400000000000000" pitchFamily="18" charset="-128"/>
                <a:ea typeface="UD デジタル 教科書体 NK-R" panose="02020400000000000000" pitchFamily="18" charset="-128"/>
              </a:rPr>
              <a:t>】</a:t>
            </a:r>
            <a:endParaRPr lang="ja-JP" altLang="en-US" sz="1350" b="1" dirty="0">
              <a:latin typeface="UD デジタル 教科書体 NK-R" panose="02020400000000000000" pitchFamily="18" charset="-128"/>
              <a:ea typeface="UD デジタル 教科書体 NK-R" panose="02020400000000000000" pitchFamily="18" charset="-128"/>
            </a:endParaRPr>
          </a:p>
        </p:txBody>
      </p:sp>
      <p:sp>
        <p:nvSpPr>
          <p:cNvPr id="1166" name="AutoShape 7"/>
          <p:cNvSpPr>
            <a:spLocks noChangeArrowheads="1"/>
          </p:cNvSpPr>
          <p:nvPr/>
        </p:nvSpPr>
        <p:spPr>
          <a:xfrm>
            <a:off x="111464" y="5408082"/>
            <a:ext cx="5990848" cy="1399115"/>
          </a:xfrm>
          <a:prstGeom prst="roundRect">
            <a:avLst>
              <a:gd name="adj" fmla="val 6757"/>
            </a:avLst>
          </a:prstGeom>
          <a:noFill/>
          <a:ln w="57150">
            <a:solidFill>
              <a:srgbClr val="FFCCFF"/>
            </a:solidFill>
            <a:round/>
            <a:headEnd/>
            <a:tailEnd/>
          </a:ln>
        </p:spPr>
        <p:txBody>
          <a:bodyPr wrap="square"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成功のポイント</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・児童が主体となって行うことで、責任感を持って活動に取り組めるようになる。</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・自信を持って取り組むために、「うまくいかなくても改善して取り組もう」という</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　意識の醸成。</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・無理なく持続的に活動するために、モジュール時間等を活用する。</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7" name="テキスト ボックス 3"/>
          <p:cNvSpPr txBox="1"/>
          <p:nvPr/>
        </p:nvSpPr>
        <p:spPr>
          <a:xfrm>
            <a:off x="111464" y="222724"/>
            <a:ext cx="5029141" cy="40011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ja-JP" altLang="en-US" sz="2000" b="1" dirty="0">
                <a:ea typeface="UD デジタル 教科書体 NK-R" panose="02020400000000000000" pitchFamily="18" charset="-128"/>
              </a:rPr>
              <a:t>児童発信の</a:t>
            </a:r>
            <a:r>
              <a:rPr lang="en-US" altLang="ja-JP" sz="2000" b="1" dirty="0">
                <a:ea typeface="UD デジタル 教科書体 NK-R" panose="02020400000000000000" pitchFamily="18" charset="-128"/>
              </a:rPr>
              <a:t>PBS</a:t>
            </a:r>
            <a:r>
              <a:rPr lang="ja-JP" altLang="en-US" sz="2000" b="1" dirty="0">
                <a:ea typeface="UD デジタル 教科書体 NK-R" panose="02020400000000000000" pitchFamily="18" charset="-128"/>
              </a:rPr>
              <a:t>プロジェクト</a:t>
            </a:r>
            <a:endParaRPr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68" name="テキスト ボックス 4"/>
          <p:cNvSpPr txBox="1"/>
          <p:nvPr/>
        </p:nvSpPr>
        <p:spPr>
          <a:xfrm>
            <a:off x="5532831" y="139081"/>
            <a:ext cx="3873460" cy="830104"/>
          </a:xfrm>
          <a:prstGeom prst="rect">
            <a:avLst/>
          </a:prstGeom>
          <a:noFill/>
        </p:spPr>
        <p:txBody>
          <a:bodyPr wrap="square" rtlCol="0">
            <a:spAutoFit/>
          </a:bodyPr>
          <a:lstStyle/>
          <a:p>
            <a:r>
              <a:rPr lang="ja-JP" altLang="en-US" sz="1600" b="1" dirty="0">
                <a:latin typeface="UD デジタル 教科書体 NK-R" panose="02020400000000000000" pitchFamily="18" charset="-128"/>
                <a:ea typeface="UD デジタル 教科書体 NK-R" panose="02020400000000000000" pitchFamily="18" charset="-128"/>
              </a:rPr>
              <a:t>学校名（吉野川市立高越小学校）　</a:t>
            </a:r>
            <a:endParaRPr lang="en-US" altLang="ja-JP" sz="1600" b="1" dirty="0">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対象（学校全体・学年・学級・その他）</a:t>
            </a:r>
            <a:endParaRPr lang="en-US" altLang="ja-JP" sz="16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　</a:t>
            </a:r>
          </a:p>
        </p:txBody>
      </p:sp>
      <p:graphicFrame>
        <p:nvGraphicFramePr>
          <p:cNvPr id="27" name="図表 26"/>
          <p:cNvGraphicFramePr/>
          <p:nvPr/>
        </p:nvGraphicFramePr>
        <p:xfrm>
          <a:off x="2188455" y="1207484"/>
          <a:ext cx="4839532" cy="1920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図 2"/>
          <p:cNvPicPr>
            <a:picLocks noChangeAspect="1"/>
          </p:cNvPicPr>
          <p:nvPr/>
        </p:nvPicPr>
        <p:blipFill rotWithShape="1">
          <a:blip r:embed="rId8" cstate="print">
            <a:extLst>
              <a:ext uri="{28A0092B-C50C-407E-A947-70E740481C1C}">
                <a14:useLocalDpi xmlns:a14="http://schemas.microsoft.com/office/drawing/2010/main" val="0"/>
              </a:ext>
            </a:extLst>
          </a:blip>
          <a:srcRect l="24000" t="2095" r="17857" b="51048"/>
          <a:stretch/>
        </p:blipFill>
        <p:spPr>
          <a:xfrm>
            <a:off x="6269789" y="3518148"/>
            <a:ext cx="1373633" cy="830255"/>
          </a:xfrm>
          <a:prstGeom prst="rect">
            <a:avLst/>
          </a:prstGeom>
        </p:spPr>
      </p:pic>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4184" y="4384184"/>
            <a:ext cx="1135377" cy="851533"/>
          </a:xfrm>
          <a:prstGeom prst="rect">
            <a:avLst/>
          </a:prstGeom>
        </p:spPr>
      </p:pic>
      <p:pic>
        <p:nvPicPr>
          <p:cNvPr id="5" name="図 4"/>
          <p:cNvPicPr>
            <a:picLocks noChangeAspect="1"/>
          </p:cNvPicPr>
          <p:nvPr/>
        </p:nvPicPr>
        <p:blipFill rotWithShape="1">
          <a:blip r:embed="rId10" cstate="print">
            <a:extLst>
              <a:ext uri="{28A0092B-C50C-407E-A947-70E740481C1C}">
                <a14:useLocalDpi xmlns:a14="http://schemas.microsoft.com/office/drawing/2010/main" val="0"/>
              </a:ext>
            </a:extLst>
          </a:blip>
          <a:srcRect l="26724" t="27395" r="18248" b="29502"/>
          <a:stretch/>
        </p:blipFill>
        <p:spPr>
          <a:xfrm>
            <a:off x="7632283" y="4380743"/>
            <a:ext cx="1342904" cy="788912"/>
          </a:xfrm>
          <a:prstGeom prst="rect">
            <a:avLst/>
          </a:prstGeom>
        </p:spPr>
      </p:pic>
      <p:pic>
        <p:nvPicPr>
          <p:cNvPr id="7" name="図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6963" y="3888657"/>
            <a:ext cx="1558332" cy="1168749"/>
          </a:xfrm>
          <a:prstGeom prst="rect">
            <a:avLst/>
          </a:prstGeom>
        </p:spPr>
      </p:pic>
      <p:pic>
        <p:nvPicPr>
          <p:cNvPr id="8" name="図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85295" y="3547868"/>
            <a:ext cx="1229193" cy="1638924"/>
          </a:xfrm>
          <a:prstGeom prst="rect">
            <a:avLst/>
          </a:prstGeom>
        </p:spPr>
      </p:pic>
      <p:pic>
        <p:nvPicPr>
          <p:cNvPr id="9" name="図 8"/>
          <p:cNvPicPr>
            <a:picLocks noChangeAspect="1"/>
          </p:cNvPicPr>
          <p:nvPr/>
        </p:nvPicPr>
        <p:blipFill rotWithShape="1">
          <a:blip r:embed="rId13" cstate="print">
            <a:extLst>
              <a:ext uri="{28A0092B-C50C-407E-A947-70E740481C1C}">
                <a14:useLocalDpi xmlns:a14="http://schemas.microsoft.com/office/drawing/2010/main" val="0"/>
              </a:ext>
            </a:extLst>
          </a:blip>
          <a:srcRect l="6617" t="2941" r="3474" b="17073"/>
          <a:stretch/>
        </p:blipFill>
        <p:spPr>
          <a:xfrm>
            <a:off x="115355" y="3865067"/>
            <a:ext cx="1538050" cy="1026233"/>
          </a:xfrm>
          <a:prstGeom prst="rect">
            <a:avLst/>
          </a:prstGeom>
        </p:spPr>
      </p:pic>
      <p:pic>
        <p:nvPicPr>
          <p:cNvPr id="10" name="図 9"/>
          <p:cNvPicPr>
            <a:picLocks noChangeAspect="1"/>
          </p:cNvPicPr>
          <p:nvPr/>
        </p:nvPicPr>
        <p:blipFill rotWithShape="1">
          <a:blip r:embed="rId14" cstate="print">
            <a:extLst>
              <a:ext uri="{28A0092B-C50C-407E-A947-70E740481C1C}">
                <a14:useLocalDpi xmlns:a14="http://schemas.microsoft.com/office/drawing/2010/main" val="0"/>
              </a:ext>
            </a:extLst>
          </a:blip>
          <a:srcRect r="3870" b="23931"/>
          <a:stretch/>
        </p:blipFill>
        <p:spPr>
          <a:xfrm>
            <a:off x="7701227" y="3547868"/>
            <a:ext cx="1354229" cy="803702"/>
          </a:xfrm>
          <a:prstGeom prst="rect">
            <a:avLst/>
          </a:prstGeom>
        </p:spPr>
      </p:pic>
      <p:pic>
        <p:nvPicPr>
          <p:cNvPr id="11" name="図 10"/>
          <p:cNvPicPr>
            <a:picLocks noChangeAspect="1"/>
          </p:cNvPicPr>
          <p:nvPr/>
        </p:nvPicPr>
        <p:blipFill rotWithShape="1">
          <a:blip r:embed="rId15" cstate="print">
            <a:extLst>
              <a:ext uri="{28A0092B-C50C-407E-A947-70E740481C1C}">
                <a14:useLocalDpi xmlns:a14="http://schemas.microsoft.com/office/drawing/2010/main" val="0"/>
              </a:ext>
            </a:extLst>
          </a:blip>
          <a:srcRect l="10572" t="762" r="9714" b="20000"/>
          <a:stretch/>
        </p:blipFill>
        <p:spPr>
          <a:xfrm>
            <a:off x="1663546" y="4336102"/>
            <a:ext cx="1258756" cy="938428"/>
          </a:xfrm>
          <a:prstGeom prst="rect">
            <a:avLst/>
          </a:prstGeom>
        </p:spPr>
      </p:pic>
      <p:sp>
        <p:nvSpPr>
          <p:cNvPr id="30" name="楕円 29">
            <a:extLst>
              <a:ext uri="{FF2B5EF4-FFF2-40B4-BE49-F238E27FC236}">
                <a16:creationId xmlns:a16="http://schemas.microsoft.com/office/drawing/2014/main" id="{E29D3495-19AD-4B4A-8CDA-5EA63AE7C8ED}"/>
              </a:ext>
            </a:extLst>
          </p:cNvPr>
          <p:cNvSpPr/>
          <p:nvPr/>
        </p:nvSpPr>
        <p:spPr>
          <a:xfrm>
            <a:off x="7534972" y="387776"/>
            <a:ext cx="592089" cy="3327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150D287F-B40E-4A00-B517-2F37B40BC21B}"/>
              </a:ext>
            </a:extLst>
          </p:cNvPr>
          <p:cNvPicPr>
            <a:picLocks noChangeAspect="1"/>
          </p:cNvPicPr>
          <p:nvPr/>
        </p:nvPicPr>
        <p:blipFill rotWithShape="1">
          <a:blip r:embed="rId16"/>
          <a:srcRect l="12505" t="12866" r="47721" b="22777"/>
          <a:stretch/>
        </p:blipFill>
        <p:spPr>
          <a:xfrm>
            <a:off x="2214061" y="3481835"/>
            <a:ext cx="716332" cy="700982"/>
          </a:xfrm>
          <a:prstGeom prst="ellipse">
            <a:avLst/>
          </a:prstGeom>
        </p:spPr>
      </p:pic>
      <p:sp>
        <p:nvSpPr>
          <p:cNvPr id="2" name="矢印: 下 1">
            <a:extLst>
              <a:ext uri="{FF2B5EF4-FFF2-40B4-BE49-F238E27FC236}">
                <a16:creationId xmlns:a16="http://schemas.microsoft.com/office/drawing/2014/main" id="{2B031E96-FECD-45DE-B5D2-585B2BD2A322}"/>
              </a:ext>
            </a:extLst>
          </p:cNvPr>
          <p:cNvSpPr/>
          <p:nvPr/>
        </p:nvSpPr>
        <p:spPr>
          <a:xfrm>
            <a:off x="2660864" y="4084561"/>
            <a:ext cx="176609" cy="304254"/>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20">
            <a:extLst>
              <a:ext uri="{FF2B5EF4-FFF2-40B4-BE49-F238E27FC236}">
                <a16:creationId xmlns:a16="http://schemas.microsoft.com/office/drawing/2014/main" id="{B654491F-2904-4E34-81E3-9D9530557163}"/>
              </a:ext>
            </a:extLst>
          </p:cNvPr>
          <p:cNvSpPr txBox="1"/>
          <p:nvPr/>
        </p:nvSpPr>
        <p:spPr>
          <a:xfrm>
            <a:off x="1666373" y="4111789"/>
            <a:ext cx="1129779" cy="261610"/>
          </a:xfrm>
          <a:prstGeom prst="rect">
            <a:avLst/>
          </a:prstGeom>
          <a:noFill/>
        </p:spPr>
        <p:txBody>
          <a:bodyPr wrap="square" rtlCol="0">
            <a:spAutoFit/>
          </a:bodyPr>
          <a:lstStyle/>
          <a:p>
            <a:pPr algn="ctr"/>
            <a:r>
              <a:rPr lang="ja-JP" altLang="en-US" sz="1100" b="1" dirty="0">
                <a:latin typeface="UD デジタル 教科書体 NK-R" panose="02020400000000000000" pitchFamily="18" charset="-128"/>
                <a:ea typeface="UD デジタル 教科書体 NK-R" panose="02020400000000000000" pitchFamily="18" charset="-128"/>
              </a:rPr>
              <a:t>折り鶴を廊下へ</a:t>
            </a:r>
          </a:p>
        </p:txBody>
      </p:sp>
    </p:spTree>
    <p:extLst>
      <p:ext uri="{BB962C8B-B14F-4D97-AF65-F5344CB8AC3E}">
        <p14:creationId xmlns:p14="http://schemas.microsoft.com/office/powerpoint/2010/main" val="477764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AutoShape 7"/>
          <p:cNvSpPr>
            <a:spLocks noChangeArrowheads="1"/>
          </p:cNvSpPr>
          <p:nvPr/>
        </p:nvSpPr>
        <p:spPr>
          <a:xfrm>
            <a:off x="85931" y="1277114"/>
            <a:ext cx="2901203" cy="2000811"/>
          </a:xfrm>
          <a:prstGeom prst="roundRect">
            <a:avLst>
              <a:gd name="adj" fmla="val 6757"/>
            </a:avLst>
          </a:prstGeom>
          <a:ln w="3175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・保健委員会より全校に周知。</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・外遊びをすることの良さを伝える。</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・集会で提示したスライドを廊下に</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掲示。</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・外遊びチャレンジ週間の設定。</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・養護教諭や担任からの声かけ。</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・全校朝会で校長先生より</a:t>
            </a:r>
            <a:r>
              <a:rPr lang="en-US" altLang="ja-JP" sz="1400" b="1" dirty="0">
                <a:latin typeface="UD デジタル 教科書体 NK-R" panose="02020400000000000000" pitchFamily="18" charset="-128"/>
                <a:ea typeface="UD デジタル 教科書体 NK-R" panose="02020400000000000000" pitchFamily="18" charset="-128"/>
              </a:rPr>
              <a:t>KSP</a:t>
            </a:r>
            <a:r>
              <a:rPr lang="ja-JP" altLang="en-US" sz="1000" b="1" dirty="0">
                <a:latin typeface="UD デジタル 教科書体 NK-R" panose="02020400000000000000" pitchFamily="18" charset="-128"/>
                <a:ea typeface="UD デジタル 教科書体 NK-R" panose="02020400000000000000" pitchFamily="18" charset="-128"/>
              </a:rPr>
              <a:t>（</a:t>
            </a:r>
            <a:r>
              <a:rPr lang="ja-JP" altLang="en-US" sz="1000" b="1" dirty="0" err="1">
                <a:latin typeface="UD デジタル 教科書体 NK-R" panose="02020400000000000000" pitchFamily="18" charset="-128"/>
                <a:ea typeface="UD デジタル 教科書体 NK-R" panose="02020400000000000000" pitchFamily="18" charset="-128"/>
              </a:rPr>
              <a:t>か</a:t>
            </a:r>
            <a:endParaRPr lang="en-US" altLang="ja-JP" sz="10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000" b="1" dirty="0">
                <a:latin typeface="UD デジタル 教科書体 NK-R" panose="02020400000000000000" pitchFamily="18" charset="-128"/>
                <a:ea typeface="UD デジタル 教科書体 NK-R" panose="02020400000000000000" pitchFamily="18" charset="-128"/>
              </a:rPr>
              <a:t>　　</a:t>
            </a:r>
            <a:r>
              <a:rPr lang="ja-JP" altLang="en-US" sz="1000" b="1" dirty="0" err="1">
                <a:latin typeface="UD デジタル 教科書体 NK-R" panose="02020400000000000000" pitchFamily="18" charset="-128"/>
                <a:ea typeface="UD デジタル 教科書体 NK-R" panose="02020400000000000000" pitchFamily="18" charset="-128"/>
              </a:rPr>
              <a:t>もっこ</a:t>
            </a:r>
            <a:r>
              <a:rPr lang="ja-JP" altLang="en-US" sz="1000" b="1" dirty="0">
                <a:latin typeface="UD デジタル 教科書体 NK-R" panose="02020400000000000000" pitchFamily="18" charset="-128"/>
                <a:ea typeface="UD デジタル 教科書体 NK-R" panose="02020400000000000000" pitchFamily="18" charset="-128"/>
              </a:rPr>
              <a:t>スマイルプロジェクト）</a:t>
            </a:r>
            <a:r>
              <a:rPr lang="ja-JP" altLang="en-US" sz="1400" b="1" dirty="0">
                <a:latin typeface="UD デジタル 教科書体 NK-R" panose="02020400000000000000" pitchFamily="18" charset="-128"/>
                <a:ea typeface="UD デジタル 教科書体 NK-R" panose="02020400000000000000" pitchFamily="18" charset="-128"/>
              </a:rPr>
              <a:t>のお話。</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1152" name="AutoShape 6"/>
          <p:cNvSpPr>
            <a:spLocks noChangeArrowheads="1"/>
          </p:cNvSpPr>
          <p:nvPr/>
        </p:nvSpPr>
        <p:spPr>
          <a:xfrm>
            <a:off x="6229308" y="1277114"/>
            <a:ext cx="2853230" cy="2000811"/>
          </a:xfrm>
          <a:prstGeom prst="roundRect">
            <a:avLst>
              <a:gd name="adj" fmla="val 6047"/>
            </a:avLst>
          </a:prstGeom>
          <a:solidFill>
            <a:schemeClr val="bg1"/>
          </a:solidFill>
          <a:ln w="3175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・休み時間に外で遊んだら名簿に</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シールを貼る。→学年で３０ポイン</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ト貯めたら、すくすくタワーに１ポイ</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ント。</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・取組後にすくすくチャンピオンの学</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年を表彰（トロフィー贈呈）。</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・養護教諭や担任からの声かけ。</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1153" name="Freeform 4"/>
          <p:cNvSpPr/>
          <p:nvPr/>
        </p:nvSpPr>
        <p:spPr>
          <a:xfrm>
            <a:off x="3515520" y="1270620"/>
            <a:ext cx="2161511" cy="774752"/>
          </a:xfrm>
          <a:custGeom>
            <a:avLst/>
            <a:gdLst>
              <a:gd name="T0" fmla="*/ 2147483520 w 8554"/>
              <a:gd name="T1" fmla="*/ 2147483520 h 4536"/>
              <a:gd name="T2" fmla="*/ 2147483520 w 8554"/>
              <a:gd name="T3" fmla="*/ 2147483520 h 4536"/>
              <a:gd name="T4" fmla="*/ 2147483520 w 8554"/>
              <a:gd name="T5" fmla="*/ 2147483520 h 4536"/>
              <a:gd name="T6" fmla="*/ 2147483520 w 8554"/>
              <a:gd name="T7" fmla="*/ 2147483520 h 4536"/>
              <a:gd name="T8" fmla="*/ 2147483520 w 8554"/>
              <a:gd name="T9" fmla="*/ 2147483520 h 4536"/>
              <a:gd name="T10" fmla="*/ 2147483520 w 8554"/>
              <a:gd name="T11" fmla="*/ 2147483520 h 4536"/>
              <a:gd name="T12" fmla="*/ 2147483520 w 8554"/>
              <a:gd name="T13" fmla="*/ 2147483520 h 4536"/>
              <a:gd name="T14" fmla="*/ 2147483520 w 8554"/>
              <a:gd name="T15" fmla="*/ 2147483520 h 4536"/>
              <a:gd name="T16" fmla="*/ 2147483520 w 8554"/>
              <a:gd name="T17" fmla="*/ 2147483520 h 4536"/>
              <a:gd name="T18" fmla="*/ 0 w 8554"/>
              <a:gd name="T19" fmla="*/ 2147483520 h 4536"/>
              <a:gd name="T20" fmla="*/ 2147483520 w 8554"/>
              <a:gd name="T21" fmla="*/ 2147483520 h 4536"/>
              <a:gd name="T22" fmla="*/ 2147483520 w 8554"/>
              <a:gd name="T23" fmla="*/ 2147483520 h 4536"/>
              <a:gd name="T24" fmla="*/ 2147483520 w 8554"/>
              <a:gd name="T25" fmla="*/ 2147483520 h 4536"/>
              <a:gd name="T26" fmla="*/ 2147483520 w 8554"/>
              <a:gd name="T27" fmla="*/ 2147483520 h 4536"/>
              <a:gd name="T28" fmla="*/ 2147483520 w 8554"/>
              <a:gd name="T29" fmla="*/ 2147483520 h 4536"/>
              <a:gd name="T30" fmla="*/ 2147483520 w 8554"/>
              <a:gd name="T31" fmla="*/ 2147483520 h 4536"/>
              <a:gd name="T32" fmla="*/ 2147483520 w 8554"/>
              <a:gd name="T33" fmla="*/ 2147483520 h 4536"/>
              <a:gd name="T34" fmla="*/ 2147483520 w 8554"/>
              <a:gd name="T35" fmla="*/ 2147483520 h 4536"/>
              <a:gd name="T36" fmla="*/ 2147483520 w 8554"/>
              <a:gd name="T37" fmla="*/ 2147483520 h 4536"/>
              <a:gd name="T38" fmla="*/ 2147483520 w 8554"/>
              <a:gd name="T39" fmla="*/ 2147483520 h 4536"/>
              <a:gd name="T40" fmla="*/ 2147483520 w 8554"/>
              <a:gd name="T41" fmla="*/ 2147483520 h 4536"/>
              <a:gd name="T42" fmla="*/ 2147483520 w 8554"/>
              <a:gd name="T43" fmla="*/ 2147483520 h 4536"/>
              <a:gd name="T44" fmla="*/ 2147483520 w 8554"/>
              <a:gd name="T45" fmla="*/ 2147483520 h 4536"/>
              <a:gd name="T46" fmla="*/ 2147483520 w 8554"/>
              <a:gd name="T47" fmla="*/ 2147483520 h 4536"/>
              <a:gd name="T48" fmla="*/ 2147483520 w 8554"/>
              <a:gd name="T49" fmla="*/ 2147483520 h 4536"/>
              <a:gd name="T50" fmla="*/ 2147483520 w 8554"/>
              <a:gd name="T51" fmla="*/ 2147483520 h 4536"/>
              <a:gd name="T52" fmla="*/ 2147483520 w 8554"/>
              <a:gd name="T53" fmla="*/ 2147483520 h 4536"/>
              <a:gd name="T54" fmla="*/ 2147483520 w 8554"/>
              <a:gd name="T55" fmla="*/ 2147483520 h 4536"/>
              <a:gd name="T56" fmla="*/ 2147483520 w 8554"/>
              <a:gd name="T57" fmla="*/ 2147483520 h 4536"/>
              <a:gd name="T58" fmla="*/ 2147483520 w 8554"/>
              <a:gd name="T59" fmla="*/ 2147483520 h 4536"/>
              <a:gd name="T60" fmla="*/ 2147483520 w 8554"/>
              <a:gd name="T61" fmla="*/ 2147483520 h 4536"/>
              <a:gd name="T62" fmla="*/ 2147483520 w 8554"/>
              <a:gd name="T63" fmla="*/ 2147483520 h 4536"/>
              <a:gd name="T64" fmla="*/ 2147483520 w 8554"/>
              <a:gd name="T65" fmla="*/ 2147483520 h 4536"/>
              <a:gd name="T66" fmla="*/ 2147483520 w 8554"/>
              <a:gd name="T67" fmla="*/ 2147483520 h 4536"/>
              <a:gd name="T68" fmla="*/ 2147483520 w 8554"/>
              <a:gd name="T69" fmla="*/ 2147483520 h 4536"/>
              <a:gd name="T70" fmla="*/ 2147483520 w 8554"/>
              <a:gd name="T71" fmla="*/ 2147483520 h 4536"/>
              <a:gd name="T72" fmla="*/ 2147483520 w 8554"/>
              <a:gd name="T73" fmla="*/ 2147483520 h 4536"/>
              <a:gd name="T74" fmla="*/ 2147483520 w 8554"/>
              <a:gd name="T75" fmla="*/ 2147483520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CCFFCC"/>
          </a:solidFill>
          <a:ln w="0">
            <a:solidFill>
              <a:srgbClr val="00B050"/>
            </a:solidFill>
            <a:prstDash val="solid"/>
            <a:round/>
            <a:headEnd/>
            <a:tailEnd/>
          </a:ln>
        </p:spPr>
        <p:txBody>
          <a:bodyPr anchor="ctr" anchorCtr="0"/>
          <a:lstStyle/>
          <a:p>
            <a:pPr algn="ctr" fontAlgn="base">
              <a:spcBef>
                <a:spcPct val="0"/>
              </a:spcBef>
              <a:spcAft>
                <a:spcPct val="0"/>
              </a:spcAft>
              <a:defRPr/>
            </a:pPr>
            <a:r>
              <a:rPr lang="ja-JP" altLang="en-US" b="1" dirty="0">
                <a:latin typeface="UD デジタル 教科書体 NK-R" panose="02020400000000000000" pitchFamily="18" charset="-128"/>
                <a:ea typeface="UD デジタル 教科書体 NK-R" panose="02020400000000000000" pitchFamily="18" charset="-128"/>
              </a:rPr>
              <a:t>休み時間に外で</a:t>
            </a:r>
            <a:endParaRPr lang="en-US" altLang="ja-JP" b="1" dirty="0">
              <a:latin typeface="UD デジタル 教科書体 NK-R" panose="02020400000000000000" pitchFamily="18" charset="-128"/>
              <a:ea typeface="UD デジタル 教科書体 NK-R" panose="02020400000000000000" pitchFamily="18" charset="-128"/>
            </a:endParaRPr>
          </a:p>
          <a:p>
            <a:pPr algn="ctr" fontAlgn="base">
              <a:spcBef>
                <a:spcPct val="0"/>
              </a:spcBef>
              <a:spcAft>
                <a:spcPct val="0"/>
              </a:spcAft>
              <a:defRPr/>
            </a:pPr>
            <a:r>
              <a:rPr lang="ja-JP" altLang="en-US" b="1" dirty="0">
                <a:latin typeface="UD デジタル 教科書体 NK-R" panose="02020400000000000000" pitchFamily="18" charset="-128"/>
                <a:ea typeface="UD デジタル 教科書体 NK-R" panose="02020400000000000000" pitchFamily="18" charset="-128"/>
              </a:rPr>
              <a:t>遊ぶ</a:t>
            </a:r>
            <a:endParaRPr lang="en-US" altLang="ja-JP" b="1" dirty="0">
              <a:latin typeface="UD デジタル 教科書体 NK-R" panose="02020400000000000000" pitchFamily="18" charset="-128"/>
              <a:ea typeface="UD デジタル 教科書体 NK-R" panose="02020400000000000000" pitchFamily="18" charset="-128"/>
            </a:endParaRPr>
          </a:p>
        </p:txBody>
      </p:sp>
      <p:sp>
        <p:nvSpPr>
          <p:cNvPr id="1154" name="Freeform 12"/>
          <p:cNvSpPr/>
          <p:nvPr/>
        </p:nvSpPr>
        <p:spPr>
          <a:xfrm>
            <a:off x="3087363" y="1514331"/>
            <a:ext cx="339233"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5" name="Freeform 14"/>
          <p:cNvSpPr/>
          <p:nvPr/>
        </p:nvSpPr>
        <p:spPr>
          <a:xfrm>
            <a:off x="5753980" y="1521755"/>
            <a:ext cx="348332"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6" name="テキスト ボックス 12"/>
          <p:cNvSpPr txBox="1"/>
          <p:nvPr/>
        </p:nvSpPr>
        <p:spPr>
          <a:xfrm>
            <a:off x="111464" y="988390"/>
            <a:ext cx="2875671" cy="307777"/>
          </a:xfrm>
          <a:prstGeom prst="rect">
            <a:avLst/>
          </a:prstGeom>
          <a:noFill/>
        </p:spPr>
        <p:txBody>
          <a:bodyPr wrap="square" rtlCol="0">
            <a:spAutoFit/>
          </a:bodyPr>
          <a:lstStyle/>
          <a:p>
            <a:pPr algn="ctr">
              <a:defRPr/>
            </a:pPr>
            <a:r>
              <a:rPr lang="ja-JP" altLang="en-US" sz="1400" b="1" dirty="0">
                <a:latin typeface="UD デジタル 教科書体 NK-R" panose="02020400000000000000" pitchFamily="18" charset="-128"/>
                <a:ea typeface="UD デジタル 教科書体 NK-R" panose="02020400000000000000" pitchFamily="18" charset="-128"/>
              </a:rPr>
              <a:t>望ましい行動を</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7" name="テキスト ボックス 13"/>
          <p:cNvSpPr txBox="1"/>
          <p:nvPr/>
        </p:nvSpPr>
        <p:spPr>
          <a:xfrm>
            <a:off x="6229308" y="1001525"/>
            <a:ext cx="2841367" cy="307777"/>
          </a:xfrm>
          <a:prstGeom prst="rect">
            <a:avLst/>
          </a:prstGeom>
          <a:noFill/>
        </p:spPr>
        <p:txBody>
          <a:bodyPr wrap="square" rtlCol="0">
            <a:spAutoFit/>
          </a:bodyPr>
          <a:lstStyle/>
          <a:p>
            <a:pP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8" name="正方形/長方形 14"/>
          <p:cNvSpPr/>
          <p:nvPr/>
        </p:nvSpPr>
        <p:spPr>
          <a:xfrm>
            <a:off x="2987134" y="968894"/>
            <a:ext cx="3223082" cy="307777"/>
          </a:xfrm>
          <a:prstGeom prst="rect">
            <a:avLst/>
          </a:prstGeom>
        </p:spPr>
        <p:txBody>
          <a:bodyPr wrap="square">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児童の望ましい</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行動</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endPar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59" name="AutoShape 7"/>
          <p:cNvSpPr>
            <a:spLocks noChangeArrowheads="1"/>
          </p:cNvSpPr>
          <p:nvPr/>
        </p:nvSpPr>
        <p:spPr>
          <a:xfrm>
            <a:off x="3168569" y="2174729"/>
            <a:ext cx="2884130" cy="3154799"/>
          </a:xfrm>
          <a:prstGeom prst="roundRect">
            <a:avLst>
              <a:gd name="adj" fmla="val 6757"/>
            </a:avLst>
          </a:prstGeom>
          <a:noFill/>
          <a:ln w="50800">
            <a:solidFill>
              <a:srgbClr val="00B05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5" indent="0">
              <a:spcBef>
                <a:spcPct val="0"/>
              </a:spcBef>
              <a:buNone/>
              <a:defRPr/>
            </a:pPr>
            <a:endParaRPr lang="en-US" altLang="ja-JP" sz="135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0" name="AutoShape 7"/>
          <p:cNvSpPr>
            <a:spLocks noChangeArrowheads="1"/>
          </p:cNvSpPr>
          <p:nvPr/>
        </p:nvSpPr>
        <p:spPr>
          <a:xfrm>
            <a:off x="6210216" y="5458885"/>
            <a:ext cx="2860459" cy="1302144"/>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取組の発信！</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・学校の</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HP</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に取組を掲載した。</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・保健集会で取組結果の発表。</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・取組結果を廊下に掲示。</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1" name="テキスト ボックス 20"/>
          <p:cNvSpPr txBox="1"/>
          <p:nvPr/>
        </p:nvSpPr>
        <p:spPr>
          <a:xfrm>
            <a:off x="3634395" y="2171642"/>
            <a:ext cx="2078830"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児童の様子</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2" name="AutoShape 7"/>
          <p:cNvSpPr>
            <a:spLocks noChangeArrowheads="1"/>
          </p:cNvSpPr>
          <p:nvPr/>
        </p:nvSpPr>
        <p:spPr>
          <a:xfrm>
            <a:off x="85932" y="3429000"/>
            <a:ext cx="2884131" cy="1900528"/>
          </a:xfrm>
          <a:prstGeom prst="roundRect">
            <a:avLst>
              <a:gd name="adj" fmla="val 6757"/>
            </a:avLst>
          </a:prstGeom>
          <a:ln w="5080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3" name="AutoShape 7"/>
          <p:cNvSpPr>
            <a:spLocks noChangeArrowheads="1"/>
          </p:cNvSpPr>
          <p:nvPr/>
        </p:nvSpPr>
        <p:spPr>
          <a:xfrm>
            <a:off x="6229308" y="3418699"/>
            <a:ext cx="2853230" cy="1910829"/>
          </a:xfrm>
          <a:prstGeom prst="roundRect">
            <a:avLst>
              <a:gd name="adj" fmla="val 6757"/>
            </a:avLst>
          </a:prstGeom>
          <a:noFill/>
          <a:ln w="5080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4" name="テキスト ボックス 20"/>
          <p:cNvSpPr txBox="1"/>
          <p:nvPr/>
        </p:nvSpPr>
        <p:spPr>
          <a:xfrm>
            <a:off x="111464" y="3474132"/>
            <a:ext cx="2750601"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5" name="テキスト ボックス 20"/>
          <p:cNvSpPr txBox="1"/>
          <p:nvPr/>
        </p:nvSpPr>
        <p:spPr>
          <a:xfrm>
            <a:off x="6178552" y="3464586"/>
            <a:ext cx="2767465"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6" name="AutoShape 7"/>
          <p:cNvSpPr>
            <a:spLocks noChangeArrowheads="1"/>
          </p:cNvSpPr>
          <p:nvPr/>
        </p:nvSpPr>
        <p:spPr>
          <a:xfrm>
            <a:off x="111464" y="5458885"/>
            <a:ext cx="5990848" cy="1356520"/>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成功のポイント</a:t>
            </a:r>
            <a:r>
              <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・外遊びの良さを具体的に伝えたこと。</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・毎日シールを貼ったり、すくすくタワーに</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　ポイントを貯めたりすることでがんばりを</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　見える化したこと。</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・取組前に養護教諭より、目的や方法等を</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　教職員に周知し、共通理解を図れたこと。</a:t>
            </a:r>
            <a:endParaRPr lang="en-US" altLang="ja-JP" sz="12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7" name="テキスト ボックス 3"/>
          <p:cNvSpPr txBox="1"/>
          <p:nvPr/>
        </p:nvSpPr>
        <p:spPr>
          <a:xfrm>
            <a:off x="129694" y="119495"/>
            <a:ext cx="5029141" cy="40011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外遊びチャレンジをしよう</a:t>
            </a:r>
          </a:p>
        </p:txBody>
      </p:sp>
      <p:sp>
        <p:nvSpPr>
          <p:cNvPr id="1168" name="テキスト ボックス 4"/>
          <p:cNvSpPr txBox="1"/>
          <p:nvPr/>
        </p:nvSpPr>
        <p:spPr>
          <a:xfrm>
            <a:off x="5512991" y="42595"/>
            <a:ext cx="4098586" cy="830104"/>
          </a:xfrm>
          <a:prstGeom prst="rect">
            <a:avLst/>
          </a:prstGeom>
          <a:noFill/>
        </p:spPr>
        <p:txBody>
          <a:bodyPr wrap="square" rtlCol="0">
            <a:spAutoFit/>
          </a:bodyPr>
          <a:lstStyle/>
          <a:p>
            <a:r>
              <a:rPr lang="ja-JP" altLang="en-US" sz="1600" b="1" dirty="0">
                <a:latin typeface="UD デジタル 教科書体 NK-R" panose="02020400000000000000" pitchFamily="18" charset="-128"/>
                <a:ea typeface="UD デジタル 教科書体 NK-R" panose="02020400000000000000" pitchFamily="18" charset="-128"/>
              </a:rPr>
              <a:t>学校名（東みよし町立加茂小学校）　　</a:t>
            </a:r>
            <a:endParaRPr lang="en-US" altLang="ja-JP" sz="1600" b="1" dirty="0">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対象（学校全体・学年・学級・その他）</a:t>
            </a:r>
            <a:endParaRPr lang="en-US" altLang="ja-JP" sz="16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　</a:t>
            </a:r>
          </a:p>
        </p:txBody>
      </p:sp>
      <p:sp>
        <p:nvSpPr>
          <p:cNvPr id="2" name="楕円 1">
            <a:extLst>
              <a:ext uri="{FF2B5EF4-FFF2-40B4-BE49-F238E27FC236}">
                <a16:creationId xmlns:a16="http://schemas.microsoft.com/office/drawing/2014/main" id="{41F6E12E-CE83-EDA9-419D-3C82CF43101D}"/>
              </a:ext>
            </a:extLst>
          </p:cNvPr>
          <p:cNvSpPr/>
          <p:nvPr/>
        </p:nvSpPr>
        <p:spPr>
          <a:xfrm>
            <a:off x="6102312" y="305614"/>
            <a:ext cx="918118" cy="276999"/>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B693FC1-7F4D-77EC-73F7-A15C3875FB0C}"/>
              </a:ext>
            </a:extLst>
          </p:cNvPr>
          <p:cNvSpPr txBox="1"/>
          <p:nvPr/>
        </p:nvSpPr>
        <p:spPr>
          <a:xfrm>
            <a:off x="3155543" y="4566000"/>
            <a:ext cx="2946769" cy="738664"/>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・寒い日にも外で遊ぶ児童が増えた。</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・友達に声をかけて、一緒に外に出て</a:t>
            </a:r>
            <a:endParaRPr kumimoji="1" lang="en-US" altLang="ja-JP" sz="1400" b="1" dirty="0">
              <a:latin typeface="UD デジタル 教科書体 NK-R" panose="02020400000000000000" pitchFamily="18" charset="-128"/>
              <a:ea typeface="UD デジタル 教科書体 NK-R" panose="02020400000000000000" pitchFamily="18" charset="-128"/>
            </a:endParaRPr>
          </a:p>
          <a:p>
            <a:r>
              <a:rPr kumimoji="1" lang="ja-JP" altLang="en-US" sz="1400" b="1" dirty="0">
                <a:latin typeface="UD デジタル 教科書体 NK-R" panose="02020400000000000000" pitchFamily="18" charset="-128"/>
                <a:ea typeface="UD デジタル 教科書体 NK-R" panose="02020400000000000000" pitchFamily="18" charset="-128"/>
              </a:rPr>
              <a:t>　いく姿が多く見られた。</a:t>
            </a:r>
            <a:endParaRPr kumimoji="1"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31" name="テキスト ボックス 30">
            <a:extLst>
              <a:ext uri="{FF2B5EF4-FFF2-40B4-BE49-F238E27FC236}">
                <a16:creationId xmlns:a16="http://schemas.microsoft.com/office/drawing/2014/main" id="{45C01E08-991D-51DC-09B6-2DC362DB7AF5}"/>
              </a:ext>
            </a:extLst>
          </p:cNvPr>
          <p:cNvSpPr txBox="1"/>
          <p:nvPr/>
        </p:nvSpPr>
        <p:spPr>
          <a:xfrm>
            <a:off x="59385" y="4905193"/>
            <a:ext cx="1427379" cy="307777"/>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保健集会で周知</a:t>
            </a:r>
            <a:endParaRPr kumimoji="1"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32" name="テキスト ボックス 31">
            <a:extLst>
              <a:ext uri="{FF2B5EF4-FFF2-40B4-BE49-F238E27FC236}">
                <a16:creationId xmlns:a16="http://schemas.microsoft.com/office/drawing/2014/main" id="{4C6688EA-22AC-9F92-8368-CA88D886B299}"/>
              </a:ext>
            </a:extLst>
          </p:cNvPr>
          <p:cNvSpPr txBox="1"/>
          <p:nvPr/>
        </p:nvSpPr>
        <p:spPr>
          <a:xfrm>
            <a:off x="1619736" y="4909165"/>
            <a:ext cx="1217355" cy="307777"/>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廊下に掲示</a:t>
            </a:r>
            <a:endParaRPr kumimoji="1" lang="en-US" altLang="ja-JP" sz="1400" b="1" dirty="0">
              <a:latin typeface="UD デジタル 教科書体 NK-R" panose="02020400000000000000" pitchFamily="18" charset="-128"/>
              <a:ea typeface="UD デジタル 教科書体 NK-R" panose="02020400000000000000" pitchFamily="18" charset="-128"/>
            </a:endParaRPr>
          </a:p>
        </p:txBody>
      </p:sp>
      <p:pic>
        <p:nvPicPr>
          <p:cNvPr id="9" name="図 8" descr="野球をしている人達&#10;&#10;中程度の精度で自動的に生成された説明">
            <a:extLst>
              <a:ext uri="{FF2B5EF4-FFF2-40B4-BE49-F238E27FC236}">
                <a16:creationId xmlns:a16="http://schemas.microsoft.com/office/drawing/2014/main" id="{D8BD9C95-4CB5-7CDB-07B0-DC08E86FD2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2" r="25573" b="42646"/>
          <a:stretch/>
        </p:blipFill>
        <p:spPr>
          <a:xfrm>
            <a:off x="3256979" y="2445979"/>
            <a:ext cx="1875313" cy="1140430"/>
          </a:xfrm>
          <a:prstGeom prst="rect">
            <a:avLst/>
          </a:prstGeom>
        </p:spPr>
      </p:pic>
      <p:pic>
        <p:nvPicPr>
          <p:cNvPr id="4" name="図 3" descr="建物, 屋外, 道路, 人 が含まれている画像&#10;&#10;自動的に生成された説明">
            <a:extLst>
              <a:ext uri="{FF2B5EF4-FFF2-40B4-BE49-F238E27FC236}">
                <a16:creationId xmlns:a16="http://schemas.microsoft.com/office/drawing/2014/main" id="{F3034240-BE42-E72C-FB92-B53B8C2C2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596" y="3418699"/>
            <a:ext cx="1580232" cy="1185174"/>
          </a:xfrm>
          <a:prstGeom prst="rect">
            <a:avLst/>
          </a:prstGeom>
        </p:spPr>
      </p:pic>
      <p:pic>
        <p:nvPicPr>
          <p:cNvPr id="12" name="図 11" descr="カレンダー&#10;&#10;自動的に生成された説明">
            <a:extLst>
              <a:ext uri="{FF2B5EF4-FFF2-40B4-BE49-F238E27FC236}">
                <a16:creationId xmlns:a16="http://schemas.microsoft.com/office/drawing/2014/main" id="{C98523CC-C49A-0C9A-89C2-F82FA9529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314" y="3831434"/>
            <a:ext cx="1363618" cy="1022713"/>
          </a:xfrm>
          <a:prstGeom prst="rect">
            <a:avLst/>
          </a:prstGeom>
        </p:spPr>
      </p:pic>
      <p:pic>
        <p:nvPicPr>
          <p:cNvPr id="14" name="図 13" descr="人, 立つ, 民衆, フロント が含まれている画像&#10;&#10;自動的に生成された説明">
            <a:extLst>
              <a:ext uri="{FF2B5EF4-FFF2-40B4-BE49-F238E27FC236}">
                <a16:creationId xmlns:a16="http://schemas.microsoft.com/office/drawing/2014/main" id="{EDF35812-32BF-7238-D95E-AACC8355EC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78" r="7406" b="13119"/>
          <a:stretch/>
        </p:blipFill>
        <p:spPr>
          <a:xfrm>
            <a:off x="170358" y="3824819"/>
            <a:ext cx="1279932" cy="1003433"/>
          </a:xfrm>
          <a:prstGeom prst="rect">
            <a:avLst/>
          </a:prstGeom>
        </p:spPr>
      </p:pic>
      <p:pic>
        <p:nvPicPr>
          <p:cNvPr id="18" name="図 17" descr="帽子をかぶった男性と子供&#10;&#10;低い精度で自動的に生成された説明">
            <a:extLst>
              <a:ext uri="{FF2B5EF4-FFF2-40B4-BE49-F238E27FC236}">
                <a16:creationId xmlns:a16="http://schemas.microsoft.com/office/drawing/2014/main" id="{E5EEB6D8-2B7C-6825-4414-1DA386CBDE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950" y="3824819"/>
            <a:ext cx="1302838" cy="977129"/>
          </a:xfrm>
          <a:prstGeom prst="rect">
            <a:avLst/>
          </a:prstGeom>
        </p:spPr>
      </p:pic>
      <p:pic>
        <p:nvPicPr>
          <p:cNvPr id="22" name="図 21" descr="人, 草, 屋外, 建物 が含まれている画像&#10;&#10;自動的に生成された説明">
            <a:extLst>
              <a:ext uri="{FF2B5EF4-FFF2-40B4-BE49-F238E27FC236}">
                <a16:creationId xmlns:a16="http://schemas.microsoft.com/office/drawing/2014/main" id="{4C2A5916-7575-F79E-F070-650A933D6F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3210" y="3837971"/>
            <a:ext cx="1302838" cy="977128"/>
          </a:xfrm>
          <a:prstGeom prst="rect">
            <a:avLst/>
          </a:prstGeom>
        </p:spPr>
      </p:pic>
      <p:pic>
        <p:nvPicPr>
          <p:cNvPr id="26" name="図 25" descr="テーブル, 小さい, 座る, 少し が含まれている画像&#10;&#10;自動的に生成された説明">
            <a:extLst>
              <a:ext uri="{FF2B5EF4-FFF2-40B4-BE49-F238E27FC236}">
                <a16:creationId xmlns:a16="http://schemas.microsoft.com/office/drawing/2014/main" id="{2651D353-023B-ED7E-2F19-5186601DE6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3691" b="27642"/>
          <a:stretch/>
        </p:blipFill>
        <p:spPr>
          <a:xfrm>
            <a:off x="2953761" y="5985718"/>
            <a:ext cx="1885192" cy="688087"/>
          </a:xfrm>
          <a:prstGeom prst="rect">
            <a:avLst/>
          </a:prstGeom>
        </p:spPr>
      </p:pic>
      <p:pic>
        <p:nvPicPr>
          <p:cNvPr id="29" name="図 28" descr="テキスト&#10;&#10;自動的に生成された説明">
            <a:extLst>
              <a:ext uri="{FF2B5EF4-FFF2-40B4-BE49-F238E27FC236}">
                <a16:creationId xmlns:a16="http://schemas.microsoft.com/office/drawing/2014/main" id="{249A2795-75DD-2E73-0C76-C27F743621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8953" y="5526868"/>
            <a:ext cx="1202166" cy="901624"/>
          </a:xfrm>
          <a:prstGeom prst="rect">
            <a:avLst/>
          </a:prstGeom>
        </p:spPr>
      </p:pic>
      <p:sp>
        <p:nvSpPr>
          <p:cNvPr id="34" name="テキスト ボックス 33">
            <a:extLst>
              <a:ext uri="{FF2B5EF4-FFF2-40B4-BE49-F238E27FC236}">
                <a16:creationId xmlns:a16="http://schemas.microsoft.com/office/drawing/2014/main" id="{02F28EEA-3185-6BD2-F110-263462FE402B}"/>
              </a:ext>
            </a:extLst>
          </p:cNvPr>
          <p:cNvSpPr txBox="1"/>
          <p:nvPr/>
        </p:nvSpPr>
        <p:spPr>
          <a:xfrm>
            <a:off x="6483899" y="4880707"/>
            <a:ext cx="941460" cy="307777"/>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結果発表</a:t>
            </a:r>
            <a:endParaRPr kumimoji="1"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a:extLst>
              <a:ext uri="{FF2B5EF4-FFF2-40B4-BE49-F238E27FC236}">
                <a16:creationId xmlns:a16="http://schemas.microsoft.com/office/drawing/2014/main" id="{BD149745-074D-B8B8-CF47-CE6229E72409}"/>
              </a:ext>
            </a:extLst>
          </p:cNvPr>
          <p:cNvSpPr txBox="1"/>
          <p:nvPr/>
        </p:nvSpPr>
        <p:spPr>
          <a:xfrm>
            <a:off x="7679950" y="4892930"/>
            <a:ext cx="1266067" cy="307777"/>
          </a:xfrm>
          <a:prstGeom prst="rect">
            <a:avLst/>
          </a:prstGeom>
          <a:noFill/>
        </p:spPr>
        <p:txBody>
          <a:bodyPr wrap="square" rtlCol="0">
            <a:spAutoFit/>
          </a:bodyPr>
          <a:lstStyle/>
          <a:p>
            <a:r>
              <a:rPr kumimoji="1" lang="ja-JP" altLang="en-US" sz="1400" b="1" dirty="0">
                <a:latin typeface="UD デジタル 教科書体 NK-R" panose="02020400000000000000" pitchFamily="18" charset="-128"/>
                <a:ea typeface="UD デジタル 教科書体 NK-R" panose="02020400000000000000" pitchFamily="18" charset="-128"/>
              </a:rPr>
              <a:t>トロフィー贈呈</a:t>
            </a:r>
            <a:endParaRPr kumimoji="1" lang="en-US" altLang="ja-JP" sz="14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19100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90491" y="2997200"/>
            <a:ext cx="3313112" cy="1441451"/>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「どうにか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　　しなければ・・・！」</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とあせってしまう。</a:t>
            </a:r>
          </a:p>
        </p:txBody>
      </p:sp>
      <p:sp>
        <p:nvSpPr>
          <p:cNvPr id="88067" name="Rectangle 3"/>
          <p:cNvSpPr>
            <a:spLocks noChangeArrowheads="1"/>
          </p:cNvSpPr>
          <p:nvPr/>
        </p:nvSpPr>
        <p:spPr bwMode="auto">
          <a:xfrm>
            <a:off x="2120614" y="5498698"/>
            <a:ext cx="4536504" cy="1079500"/>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やる気がなくなったり、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反抗的な言動をとったりする。</a:t>
            </a:r>
          </a:p>
        </p:txBody>
      </p:sp>
      <p:sp>
        <p:nvSpPr>
          <p:cNvPr id="88068" name="Rectangle 4"/>
          <p:cNvSpPr>
            <a:spLocks noChangeArrowheads="1"/>
          </p:cNvSpPr>
          <p:nvPr/>
        </p:nvSpPr>
        <p:spPr bwMode="auto">
          <a:xfrm>
            <a:off x="5700490" y="2997200"/>
            <a:ext cx="3313113" cy="1295400"/>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注意されて嫌になる。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自信がなくなる。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（自尊感情の低下）</a:t>
            </a:r>
          </a:p>
        </p:txBody>
      </p:sp>
      <p:sp>
        <p:nvSpPr>
          <p:cNvPr id="88069" name="Rectangle 5"/>
          <p:cNvSpPr>
            <a:spLocks noChangeArrowheads="1"/>
          </p:cNvSpPr>
          <p:nvPr/>
        </p:nvSpPr>
        <p:spPr bwMode="auto">
          <a:xfrm>
            <a:off x="1690245" y="761150"/>
            <a:ext cx="5759451" cy="987408"/>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defRPr/>
            </a:pPr>
            <a:r>
              <a:rPr lang="ja-JP" altLang="en-US" sz="2800" dirty="0">
                <a:solidFill>
                  <a:srgbClr val="000066"/>
                </a:solidFill>
                <a:latin typeface="UD デジタル 教科書体 NK-R" panose="02020400000000000000" pitchFamily="18" charset="-128"/>
                <a:ea typeface="UD デジタル 教科書体 NK-R" panose="02020400000000000000" pitchFamily="18" charset="-128"/>
              </a:rPr>
              <a:t>注意したり、叱ったりすることが多い。</a:t>
            </a:r>
            <a:endParaRPr lang="en-US" altLang="ja-JP" sz="2800" dirty="0">
              <a:solidFill>
                <a:srgbClr val="000066"/>
              </a:solidFill>
              <a:latin typeface="UD デジタル 教科書体 NK-R" panose="02020400000000000000" pitchFamily="18" charset="-128"/>
              <a:ea typeface="UD デジタル 教科書体 NK-R" panose="02020400000000000000" pitchFamily="18" charset="-128"/>
            </a:endParaRPr>
          </a:p>
          <a:p>
            <a:pPr algn="ctr" eaLnBrk="1" fontAlgn="base" hangingPunct="1">
              <a:spcBef>
                <a:spcPct val="0"/>
              </a:spcBef>
              <a:spcAft>
                <a:spcPct val="0"/>
              </a:spcAft>
              <a:defRPr/>
            </a:pPr>
            <a:r>
              <a:rPr lang="ja-JP" altLang="en-US" sz="2800" dirty="0">
                <a:solidFill>
                  <a:srgbClr val="000066"/>
                </a:solidFill>
                <a:latin typeface="UD デジタル 教科書体 NK-R" panose="02020400000000000000" pitchFamily="18" charset="-128"/>
                <a:ea typeface="UD デジタル 教科書体 NK-R" panose="02020400000000000000" pitchFamily="18" charset="-128"/>
              </a:rPr>
              <a:t>「わからない」「できない」事が多い。</a:t>
            </a:r>
          </a:p>
        </p:txBody>
      </p:sp>
      <p:sp>
        <p:nvSpPr>
          <p:cNvPr id="88070" name="AutoShape 6"/>
          <p:cNvSpPr>
            <a:spLocks noChangeArrowheads="1"/>
          </p:cNvSpPr>
          <p:nvPr/>
        </p:nvSpPr>
        <p:spPr bwMode="auto">
          <a:xfrm rot="14113811">
            <a:off x="1558267" y="1828127"/>
            <a:ext cx="1507613" cy="1655719"/>
          </a:xfrm>
          <a:custGeom>
            <a:avLst/>
            <a:gdLst>
              <a:gd name="T0" fmla="*/ 951733 w 21600"/>
              <a:gd name="T1" fmla="*/ 311609 h 21600"/>
              <a:gd name="T2" fmla="*/ 722585 w 21600"/>
              <a:gd name="T3" fmla="*/ 223622 h 21600"/>
              <a:gd name="T4" fmla="*/ 727859 w 21600"/>
              <a:gd name="T5" fmla="*/ 443936 h 21600"/>
              <a:gd name="T6" fmla="*/ 1134071 w 21600"/>
              <a:gd name="T7" fmla="*/ 576263 h 21600"/>
              <a:gd name="T8" fmla="*/ 882055 w 21600"/>
              <a:gd name="T9" fmla="*/ 864394 h 21600"/>
              <a:gd name="T10" fmla="*/ 630039 w 21600"/>
              <a:gd name="T11" fmla="*/ 5762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9463" name="Text Box 7"/>
          <p:cNvSpPr txBox="1">
            <a:spLocks noChangeArrowheads="1"/>
          </p:cNvSpPr>
          <p:nvPr/>
        </p:nvSpPr>
        <p:spPr bwMode="auto">
          <a:xfrm>
            <a:off x="251520" y="20786"/>
            <a:ext cx="76899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a:solidFill>
                  <a:prstClr val="black"/>
                </a:solidFill>
                <a:latin typeface="UD デジタル 教科書体 NK-R" panose="02020400000000000000" pitchFamily="18" charset="-128"/>
                <a:ea typeface="UD デジタル 教科書体 NK-R" panose="02020400000000000000" pitchFamily="18" charset="-128"/>
              </a:rPr>
              <a:t>困った</a:t>
            </a: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r>
              <a:rPr kumimoji="1" lang="ja-JP" altLang="en-US" sz="4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ばかりに</a:t>
            </a: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目を向けると</a:t>
            </a:r>
            <a:r>
              <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sp>
        <p:nvSpPr>
          <p:cNvPr id="88072" name="AutoShape 8"/>
          <p:cNvSpPr>
            <a:spLocks noChangeArrowheads="1"/>
          </p:cNvSpPr>
          <p:nvPr/>
        </p:nvSpPr>
        <p:spPr bwMode="auto">
          <a:xfrm rot="9378003">
            <a:off x="1316680" y="3825656"/>
            <a:ext cx="1456093" cy="1921411"/>
          </a:xfrm>
          <a:custGeom>
            <a:avLst/>
            <a:gdLst>
              <a:gd name="T0" fmla="*/ 953040 w 21600"/>
              <a:gd name="T1" fmla="*/ 432315 h 21600"/>
              <a:gd name="T2" fmla="*/ 726039 w 21600"/>
              <a:gd name="T3" fmla="*/ 311291 h 21600"/>
              <a:gd name="T4" fmla="*/ 728512 w 21600"/>
              <a:gd name="T5" fmla="*/ 612239 h 21600"/>
              <a:gd name="T6" fmla="*/ 1134071 w 21600"/>
              <a:gd name="T7" fmla="*/ 792163 h 21600"/>
              <a:gd name="T8" fmla="*/ 882055 w 21600"/>
              <a:gd name="T9" fmla="*/ 1188244 h 21600"/>
              <a:gd name="T10" fmla="*/ 630039 w 21600"/>
              <a:gd name="T11" fmla="*/ 7921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70"/>
                  <a:pt x="15371" y="7445"/>
                  <a:pt x="13971" y="6429"/>
                </a:cubicBezTo>
                <a:lnTo>
                  <a:pt x="17143" y="2059"/>
                </a:lnTo>
                <a:cubicBezTo>
                  <a:pt x="19942" y="4090"/>
                  <a:pt x="21599" y="7340"/>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8073" name="AutoShape 9"/>
          <p:cNvSpPr>
            <a:spLocks noChangeArrowheads="1"/>
          </p:cNvSpPr>
          <p:nvPr/>
        </p:nvSpPr>
        <p:spPr bwMode="auto">
          <a:xfrm rot="-1339629">
            <a:off x="5535361" y="1928706"/>
            <a:ext cx="1656905" cy="1546599"/>
          </a:xfrm>
          <a:custGeom>
            <a:avLst/>
            <a:gdLst>
              <a:gd name="T0" fmla="*/ 951732 w 21600"/>
              <a:gd name="T1" fmla="*/ 330923 h 21600"/>
              <a:gd name="T2" fmla="*/ 722584 w 21600"/>
              <a:gd name="T3" fmla="*/ 237483 h 21600"/>
              <a:gd name="T4" fmla="*/ 727858 w 21600"/>
              <a:gd name="T5" fmla="*/ 471452 h 21600"/>
              <a:gd name="T6" fmla="*/ 1134070 w 21600"/>
              <a:gd name="T7" fmla="*/ 611982 h 21600"/>
              <a:gd name="T8" fmla="*/ 882054 w 21600"/>
              <a:gd name="T9" fmla="*/ 917972 h 21600"/>
              <a:gd name="T10" fmla="*/ 630039 w 21600"/>
              <a:gd name="T11" fmla="*/ 61198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8074" name="AutoShape 10"/>
          <p:cNvSpPr>
            <a:spLocks noChangeArrowheads="1"/>
          </p:cNvSpPr>
          <p:nvPr/>
        </p:nvSpPr>
        <p:spPr bwMode="auto">
          <a:xfrm rot="1735962">
            <a:off x="5871236" y="3985873"/>
            <a:ext cx="1416629" cy="1688349"/>
          </a:xfrm>
          <a:custGeom>
            <a:avLst/>
            <a:gdLst>
              <a:gd name="T0" fmla="*/ 951732 w 21600"/>
              <a:gd name="T1" fmla="*/ 392730 h 21600"/>
              <a:gd name="T2" fmla="*/ 722584 w 21600"/>
              <a:gd name="T3" fmla="*/ 281837 h 21600"/>
              <a:gd name="T4" fmla="*/ 727858 w 21600"/>
              <a:gd name="T5" fmla="*/ 559505 h 21600"/>
              <a:gd name="T6" fmla="*/ 1134070 w 21600"/>
              <a:gd name="T7" fmla="*/ 726281 h 21600"/>
              <a:gd name="T8" fmla="*/ 882054 w 21600"/>
              <a:gd name="T9" fmla="*/ 1089421 h 21600"/>
              <a:gd name="T10" fmla="*/ 630039 w 21600"/>
              <a:gd name="T11" fmla="*/ 72628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8" name="Oval 10"/>
          <p:cNvSpPr>
            <a:spLocks noChangeArrowheads="1"/>
          </p:cNvSpPr>
          <p:nvPr/>
        </p:nvSpPr>
        <p:spPr bwMode="auto">
          <a:xfrm>
            <a:off x="3581290" y="2403549"/>
            <a:ext cx="1947391" cy="1667778"/>
          </a:xfrm>
          <a:prstGeom prst="donut">
            <a:avLst/>
          </a:prstGeom>
          <a:solidFill>
            <a:srgbClr val="81C9FF"/>
          </a:solidFill>
          <a:ln w="9525">
            <a:noFill/>
            <a:round/>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マイナスの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サイクル</a:t>
            </a:r>
          </a:p>
        </p:txBody>
      </p:sp>
      <p:sp>
        <p:nvSpPr>
          <p:cNvPr id="2" name="テキスト ボックス 1"/>
          <p:cNvSpPr txBox="1"/>
          <p:nvPr/>
        </p:nvSpPr>
        <p:spPr>
          <a:xfrm>
            <a:off x="92756" y="2603707"/>
            <a:ext cx="18160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さらに強く！</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696" y="1434079"/>
            <a:ext cx="1649436" cy="1451504"/>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7146" y="4187717"/>
            <a:ext cx="1258884" cy="1258884"/>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26" y="5034950"/>
            <a:ext cx="1967846" cy="1561978"/>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10" y="1306470"/>
            <a:ext cx="1420825" cy="1250327"/>
          </a:xfrm>
          <a:prstGeom prst="rect">
            <a:avLst/>
          </a:prstGeom>
        </p:spPr>
      </p:pic>
      <p:sp>
        <p:nvSpPr>
          <p:cNvPr id="6" name="スライド番号プレースホルダー 5">
            <a:extLst>
              <a:ext uri="{FF2B5EF4-FFF2-40B4-BE49-F238E27FC236}">
                <a16:creationId xmlns:a16="http://schemas.microsoft.com/office/drawing/2014/main" id="{164122BC-ECF9-35D7-1C68-C9A7E69F5DA2}"/>
              </a:ext>
            </a:extLst>
          </p:cNvPr>
          <p:cNvSpPr>
            <a:spLocks noGrp="1"/>
          </p:cNvSpPr>
          <p:nvPr>
            <p:ph type="sldNum" sz="quarter" idx="12"/>
          </p:nvPr>
        </p:nvSpPr>
        <p:spPr>
          <a:xfrm>
            <a:off x="6541056" y="6472089"/>
            <a:ext cx="2133600" cy="365125"/>
          </a:xfrm>
        </p:spPr>
        <p:txBody>
          <a:bodyPr/>
          <a:lstStyle/>
          <a:p>
            <a:fld id="{D2D8002D-B5B0-4BAC-B1F6-782DDCCE6D9C}" type="slidenum">
              <a:rPr lang="ja-JP" altLang="en-US" smtClean="0">
                <a:solidFill>
                  <a:prstClr val="black">
                    <a:tint val="75000"/>
                  </a:prstClr>
                </a:solidFill>
              </a:rPr>
              <a:pPr/>
              <a:t>6</a:t>
            </a:fld>
            <a:endParaRPr lang="ja-JP" altLang="en-US">
              <a:solidFill>
                <a:prstClr val="black">
                  <a:tint val="75000"/>
                </a:prstClr>
              </a:solidFill>
            </a:endParaRPr>
          </a:p>
        </p:txBody>
      </p:sp>
    </p:spTree>
    <p:extLst>
      <p:ext uri="{BB962C8B-B14F-4D97-AF65-F5344CB8AC3E}">
        <p14:creationId xmlns:p14="http://schemas.microsoft.com/office/powerpoint/2010/main" val="62504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73"/>
                                        </p:tgtEl>
                                        <p:attrNameLst>
                                          <p:attrName>style.visibility</p:attrName>
                                        </p:attrNameLst>
                                      </p:cBhvr>
                                      <p:to>
                                        <p:strVal val="visible"/>
                                      </p:to>
                                    </p:set>
                                    <p:animEffect transition="in" filter="fade">
                                      <p:cBhvr>
                                        <p:cTn id="7" dur="500"/>
                                        <p:tgtEl>
                                          <p:spTgt spid="880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68"/>
                                        </p:tgtEl>
                                        <p:attrNameLst>
                                          <p:attrName>style.visibility</p:attrName>
                                        </p:attrNameLst>
                                      </p:cBhvr>
                                      <p:to>
                                        <p:strVal val="visible"/>
                                      </p:to>
                                    </p:set>
                                    <p:animEffect transition="in" filter="fade">
                                      <p:cBhvr>
                                        <p:cTn id="10" dur="500"/>
                                        <p:tgtEl>
                                          <p:spTgt spid="8806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8074"/>
                                        </p:tgtEl>
                                        <p:attrNameLst>
                                          <p:attrName>style.visibility</p:attrName>
                                        </p:attrNameLst>
                                      </p:cBhvr>
                                      <p:to>
                                        <p:strVal val="visible"/>
                                      </p:to>
                                    </p:set>
                                    <p:animEffect transition="in" filter="fade">
                                      <p:cBhvr>
                                        <p:cTn id="18" dur="500"/>
                                        <p:tgtEl>
                                          <p:spTgt spid="880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067"/>
                                        </p:tgtEl>
                                        <p:attrNameLst>
                                          <p:attrName>style.visibility</p:attrName>
                                        </p:attrNameLst>
                                      </p:cBhvr>
                                      <p:to>
                                        <p:strVal val="visible"/>
                                      </p:to>
                                    </p:set>
                                    <p:animEffect transition="in" filter="fade">
                                      <p:cBhvr>
                                        <p:cTn id="21" dur="500"/>
                                        <p:tgtEl>
                                          <p:spTgt spid="88067"/>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8072"/>
                                        </p:tgtEl>
                                        <p:attrNameLst>
                                          <p:attrName>style.visibility</p:attrName>
                                        </p:attrNameLst>
                                      </p:cBhvr>
                                      <p:to>
                                        <p:strVal val="visible"/>
                                      </p:to>
                                    </p:set>
                                    <p:animEffect transition="in" filter="fade">
                                      <p:cBhvr>
                                        <p:cTn id="29" dur="500"/>
                                        <p:tgtEl>
                                          <p:spTgt spid="880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8066"/>
                                        </p:tgtEl>
                                        <p:attrNameLst>
                                          <p:attrName>style.visibility</p:attrName>
                                        </p:attrNameLst>
                                      </p:cBhvr>
                                      <p:to>
                                        <p:strVal val="visible"/>
                                      </p:to>
                                    </p:set>
                                    <p:animEffect transition="in" filter="fade">
                                      <p:cBhvr>
                                        <p:cTn id="32" dur="500"/>
                                        <p:tgtEl>
                                          <p:spTgt spid="88066"/>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8070"/>
                                        </p:tgtEl>
                                        <p:attrNameLst>
                                          <p:attrName>style.visibility</p:attrName>
                                        </p:attrNameLst>
                                      </p:cBhvr>
                                      <p:to>
                                        <p:strVal val="visible"/>
                                      </p:to>
                                    </p:set>
                                    <p:animEffect transition="in" filter="fade">
                                      <p:cBhvr>
                                        <p:cTn id="43" dur="500"/>
                                        <p:tgtEl>
                                          <p:spTgt spid="88070"/>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p:bldP spid="88067" grpId="0" animBg="1"/>
      <p:bldP spid="88068" grpId="0" animBg="1"/>
      <p:bldP spid="88070" grpId="0" animBg="1"/>
      <p:bldP spid="88072" grpId="0" animBg="1"/>
      <p:bldP spid="88073" grpId="0" animBg="1"/>
      <p:bldP spid="88074" grpId="0" animBg="1"/>
      <p:bldP spid="1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学級崩壊のイラスト（中学校・高校）">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2598738"/>
            <a:ext cx="3481387"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授業中の学生のイラスト">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650" y="2790825"/>
            <a:ext cx="359727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タイトル 2"/>
          <p:cNvSpPr>
            <a:spLocks noGrp="1"/>
          </p:cNvSpPr>
          <p:nvPr>
            <p:ph type="title"/>
          </p:nvPr>
        </p:nvSpPr>
        <p:spPr>
          <a:xfrm>
            <a:off x="542132" y="1104168"/>
            <a:ext cx="7886700" cy="1325563"/>
          </a:xfrm>
        </p:spPr>
        <p:txBody>
          <a:bodyPr/>
          <a:lstStyle/>
          <a:p>
            <a:pPr eaLnBrk="1" hangingPunct="1"/>
            <a:r>
              <a:rPr lang="ja-JP" altLang="en-US" dirty="0">
                <a:latin typeface="UD デジタル 教科書体 NK-R" panose="02020400000000000000" pitchFamily="18" charset="-128"/>
                <a:ea typeface="UD デジタル 教科書体 NK-R" panose="02020400000000000000" pitchFamily="18" charset="-128"/>
              </a:rPr>
              <a:t>望ましい行動</a:t>
            </a:r>
            <a:r>
              <a:rPr lang="ja-JP" altLang="en-US" sz="4000" dirty="0">
                <a:solidFill>
                  <a:schemeClr val="tx1"/>
                </a:solidFill>
                <a:latin typeface="UD デジタル 教科書体 NK-R" panose="02020400000000000000" pitchFamily="18" charset="-128"/>
                <a:ea typeface="UD デジタル 教科書体 NK-R" panose="02020400000000000000" pitchFamily="18" charset="-128"/>
              </a:rPr>
              <a:t>と</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困った行動</a:t>
            </a:r>
            <a:r>
              <a:rPr lang="ja-JP" altLang="en-US" sz="4000" dirty="0">
                <a:solidFill>
                  <a:schemeClr val="tx1"/>
                </a:solidFill>
                <a:latin typeface="UD デジタル 教科書体 NK-R" panose="02020400000000000000" pitchFamily="18" charset="-128"/>
                <a:ea typeface="UD デジタル 教科書体 NK-R" panose="02020400000000000000" pitchFamily="18" charset="-128"/>
              </a:rPr>
              <a:t>は</a:t>
            </a:r>
            <a:br>
              <a:rPr lang="en-US" altLang="ja-JP" sz="400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同時にはできない</a:t>
            </a:r>
          </a:p>
        </p:txBody>
      </p:sp>
      <p:sp>
        <p:nvSpPr>
          <p:cNvPr id="349189" name="テキスト ボックス 11"/>
          <p:cNvSpPr txBox="1">
            <a:spLocks noChangeArrowheads="1"/>
          </p:cNvSpPr>
          <p:nvPr/>
        </p:nvSpPr>
        <p:spPr bwMode="auto">
          <a:xfrm>
            <a:off x="628650" y="5680075"/>
            <a:ext cx="8004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9pPr>
          </a:lstStyle>
          <a:p>
            <a:pPr fontAlgn="base">
              <a:lnSpc>
                <a:spcPct val="100000"/>
              </a:lnSpc>
              <a:spcBef>
                <a:spcPct val="0"/>
              </a:spcBef>
              <a:spcAft>
                <a:spcPct val="0"/>
              </a:spcAft>
              <a:buFontTx/>
              <a:buNone/>
            </a:pP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体は一つなので、同時にできるのはどちらか片方だけ</a:t>
            </a:r>
            <a:endParaRPr lang="en-US" altLang="ja-JP"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3" name="上下矢印 12"/>
          <p:cNvSpPr/>
          <p:nvPr/>
        </p:nvSpPr>
        <p:spPr>
          <a:xfrm rot="5400000">
            <a:off x="4250532" y="3471068"/>
            <a:ext cx="469900" cy="10144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a:extLst>
              <a:ext uri="{FF2B5EF4-FFF2-40B4-BE49-F238E27FC236}">
                <a16:creationId xmlns:a16="http://schemas.microsoft.com/office/drawing/2014/main" id="{96842089-FA15-4932-8994-33CBEE81BA37}"/>
              </a:ext>
            </a:extLst>
          </p:cNvPr>
          <p:cNvSpPr/>
          <p:nvPr/>
        </p:nvSpPr>
        <p:spPr>
          <a:xfrm>
            <a:off x="-11909" y="-30619"/>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ＰＢＳにおける重要な考え方</a:t>
            </a:r>
          </a:p>
        </p:txBody>
      </p:sp>
      <p:sp>
        <p:nvSpPr>
          <p:cNvPr id="8" name="スライド番号プレースホルダー 7">
            <a:extLst>
              <a:ext uri="{FF2B5EF4-FFF2-40B4-BE49-F238E27FC236}">
                <a16:creationId xmlns:a16="http://schemas.microsoft.com/office/drawing/2014/main" id="{8034C8F1-2617-4C42-9CB3-C66C10B0248F}"/>
              </a:ext>
            </a:extLst>
          </p:cNvPr>
          <p:cNvSpPr>
            <a:spLocks noGrp="1"/>
          </p:cNvSpPr>
          <p:nvPr>
            <p:ph type="sldNum" sz="quarter" idx="12"/>
          </p:nvPr>
        </p:nvSpPr>
        <p:spPr>
          <a:xfrm>
            <a:off x="6553200" y="6356350"/>
            <a:ext cx="2133600" cy="365125"/>
          </a:xfrm>
        </p:spPr>
        <p:txBody>
          <a:bodyPr/>
          <a:lstStyle/>
          <a:p>
            <a:pPr>
              <a:defRPr/>
            </a:pPr>
            <a:fld id="{FF29CA8A-7A1A-416A-A4AE-3A9F387F8DC8}" type="slidenum">
              <a:rPr lang="ja-JP" altLang="en-US" smtClean="0">
                <a:solidFill>
                  <a:prstClr val="black">
                    <a:tint val="75000"/>
                  </a:prstClr>
                </a:solidFill>
              </a:rPr>
              <a:pPr>
                <a:defRPr/>
              </a:pPr>
              <a:t>7</a:t>
            </a:fld>
            <a:endParaRPr lang="ja-JP" altLang="en-US" dirty="0">
              <a:solidFill>
                <a:prstClr val="black">
                  <a:tint val="75000"/>
                </a:prstClr>
              </a:solidFill>
            </a:endParaRPr>
          </a:p>
        </p:txBody>
      </p:sp>
    </p:spTree>
    <p:extLst>
      <p:ext uri="{BB962C8B-B14F-4D97-AF65-F5344CB8AC3E}">
        <p14:creationId xmlns:p14="http://schemas.microsoft.com/office/powerpoint/2010/main" val="390402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コンテンツ プレースホルダー 2"/>
          <p:cNvSpPr>
            <a:spLocks noGrp="1"/>
          </p:cNvSpPr>
          <p:nvPr>
            <p:ph idx="1"/>
          </p:nvPr>
        </p:nvSpPr>
        <p:spPr>
          <a:xfrm>
            <a:off x="181556" y="1150769"/>
            <a:ext cx="9130820" cy="2546695"/>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en-US" sz="3200" dirty="0">
                <a:latin typeface="UD デジタル 教科書体 NK-R" panose="02020400000000000000" pitchFamily="18" charset="-128"/>
                <a:ea typeface="UD デジタル 教科書体 NK-R" panose="02020400000000000000" pitchFamily="18" charset="-128"/>
              </a:rPr>
              <a:t>困った行動への事後的対応だけでなく</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b="1" dirty="0">
                <a:solidFill>
                  <a:srgbClr val="0000FF"/>
                </a:solidFill>
                <a:latin typeface="UD デジタル 教科書体 NK-R" panose="02020400000000000000" pitchFamily="18" charset="-128"/>
                <a:ea typeface="UD デジタル 教科書体 NK-R" panose="02020400000000000000" pitchFamily="18" charset="-128"/>
              </a:rPr>
              <a:t>　　➔</a:t>
            </a:r>
            <a:r>
              <a:rPr lang="ja-JP" altLang="en-US" sz="4000" b="1" dirty="0">
                <a:solidFill>
                  <a:srgbClr val="0000FF"/>
                </a:solidFill>
                <a:latin typeface="UD デジタル 教科書体 NK-R" panose="02020400000000000000" pitchFamily="18" charset="-128"/>
                <a:ea typeface="UD デジタル 教科書体 NK-R" panose="02020400000000000000" pitchFamily="18" charset="-128"/>
              </a:rPr>
              <a:t>望ましい行動を増やすアプロ</a:t>
            </a:r>
            <a:r>
              <a:rPr lang="en-US" altLang="ja-JP" sz="4000" b="1" dirty="0">
                <a:solidFill>
                  <a:srgbClr val="0000FF"/>
                </a:solidFill>
                <a:latin typeface="UD デジタル 教科書体 NK-R" panose="02020400000000000000" pitchFamily="18" charset="-128"/>
                <a:ea typeface="UD デジタル 教科書体 NK-R" panose="02020400000000000000" pitchFamily="18" charset="-128"/>
              </a:rPr>
              <a:t>―</a:t>
            </a:r>
            <a:r>
              <a:rPr lang="ja-JP" altLang="en-US" sz="4000" b="1" dirty="0">
                <a:solidFill>
                  <a:srgbClr val="0000FF"/>
                </a:solidFill>
                <a:latin typeface="UD デジタル 教科書体 NK-R" panose="02020400000000000000" pitchFamily="18" charset="-128"/>
                <a:ea typeface="UD デジタル 教科書体 NK-R" panose="02020400000000000000" pitchFamily="18" charset="-128"/>
              </a:rPr>
              <a:t>チ</a:t>
            </a:r>
            <a:endParaRPr lang="en-US" altLang="ja-JP" sz="3600" b="1" dirty="0">
              <a:solidFill>
                <a:srgbClr val="0000FF"/>
              </a:solidFill>
              <a:latin typeface="UD デジタル 教科書体 NK-R" panose="02020400000000000000" pitchFamily="18" charset="-128"/>
              <a:ea typeface="UD デジタル 教科書体 NK-R" panose="02020400000000000000" pitchFamily="18" charset="-128"/>
            </a:endParaRPr>
          </a:p>
        </p:txBody>
      </p:sp>
      <p:sp>
        <p:nvSpPr>
          <p:cNvPr id="4" name="円/楕円 3"/>
          <p:cNvSpPr/>
          <p:nvPr/>
        </p:nvSpPr>
        <p:spPr bwMode="auto">
          <a:xfrm>
            <a:off x="2630742" y="2849224"/>
            <a:ext cx="3457638" cy="3433454"/>
          </a:xfrm>
          <a:prstGeom prst="ellipse">
            <a:avLst/>
          </a:prstGeom>
          <a:solidFill>
            <a:srgbClr val="FF9966"/>
          </a:solidFill>
          <a:ln w="28575">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 name="円/楕円 5"/>
          <p:cNvSpPr/>
          <p:nvPr/>
        </p:nvSpPr>
        <p:spPr bwMode="auto">
          <a:xfrm>
            <a:off x="3838521" y="4270804"/>
            <a:ext cx="783000" cy="766197"/>
          </a:xfrm>
          <a:prstGeom prst="ellipse">
            <a:avLst/>
          </a:prstGeom>
          <a:solidFill>
            <a:srgbClr val="00B0F0"/>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5369" name="テキスト ボックス 7"/>
          <p:cNvSpPr txBox="1">
            <a:spLocks noChangeArrowheads="1"/>
          </p:cNvSpPr>
          <p:nvPr/>
        </p:nvSpPr>
        <p:spPr bwMode="auto">
          <a:xfrm>
            <a:off x="6808214" y="3384146"/>
            <a:ext cx="2190167" cy="12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a:ln>
                  <a:noFill/>
                </a:ln>
                <a:solidFill>
                  <a:srgbClr val="0000FF"/>
                </a:solidFill>
                <a:effectLst/>
                <a:uLnTx/>
                <a:uFillTx/>
                <a:latin typeface="UD デジタル 教科書体 NK-R" panose="02020400000000000000" pitchFamily="18" charset="-128"/>
                <a:ea typeface="UD デジタル 教科書体 NK-R" panose="02020400000000000000" pitchFamily="18" charset="-128"/>
                <a:cs typeface="+mn-cs"/>
              </a:rPr>
              <a:t>望ましい行動</a:t>
            </a:r>
          </a:p>
        </p:txBody>
      </p:sp>
      <p:sp>
        <p:nvSpPr>
          <p:cNvPr id="15370" name="テキスト ボックス 8"/>
          <p:cNvSpPr txBox="1">
            <a:spLocks noChangeArrowheads="1"/>
          </p:cNvSpPr>
          <p:nvPr/>
        </p:nvSpPr>
        <p:spPr bwMode="auto">
          <a:xfrm>
            <a:off x="234852" y="2519779"/>
            <a:ext cx="27023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a:ln>
                  <a:noFill/>
                </a:ln>
                <a:solidFill>
                  <a:srgbClr val="F10053"/>
                </a:solidFill>
                <a:effectLst/>
                <a:uLnTx/>
                <a:uFillTx/>
                <a:latin typeface="UD デジタル 教科書体 NK-R" panose="02020400000000000000" pitchFamily="18" charset="-128"/>
                <a:ea typeface="UD デジタル 教科書体 NK-R" panose="02020400000000000000" pitchFamily="18" charset="-128"/>
                <a:cs typeface="+mn-cs"/>
              </a:rPr>
              <a:t>困った行動</a:t>
            </a:r>
          </a:p>
        </p:txBody>
      </p:sp>
      <p:cxnSp>
        <p:nvCxnSpPr>
          <p:cNvPr id="11" name="直線コネクタ 10"/>
          <p:cNvCxnSpPr>
            <a:cxnSpLocks/>
            <a:stCxn id="15369" idx="1"/>
            <a:endCxn id="6" idx="6"/>
          </p:cNvCxnSpPr>
          <p:nvPr/>
        </p:nvCxnSpPr>
        <p:spPr bwMode="auto">
          <a:xfrm flipH="1">
            <a:off x="4621521" y="3984311"/>
            <a:ext cx="2186693" cy="669592"/>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4" idx="1"/>
          </p:cNvCxnSpPr>
          <p:nvPr/>
        </p:nvCxnSpPr>
        <p:spPr bwMode="auto">
          <a:xfrm flipH="1" flipV="1">
            <a:off x="2578069" y="3034696"/>
            <a:ext cx="559032" cy="31734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descr="学級崩壊のイラスト（中学校・高校）">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51" y="3167049"/>
            <a:ext cx="2361050" cy="1869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1.bp.blogspot.com/-VQuqn5ubuog/U1T32tPbtvI/AAAAAAAAfYc/d03_lFjRSic/s800/gakkatsu_homero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8214" y="4584476"/>
            <a:ext cx="1837621" cy="194457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BCCE903A-5291-85DA-B716-A2063BAF3B7C}"/>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8</a:t>
            </a:fld>
            <a:endParaRPr lang="ja-JP" altLang="en-US">
              <a:solidFill>
                <a:prstClr val="black">
                  <a:tint val="75000"/>
                </a:prstClr>
              </a:solidFill>
            </a:endParaRPr>
          </a:p>
        </p:txBody>
      </p:sp>
      <p:sp>
        <p:nvSpPr>
          <p:cNvPr id="13" name="正方形/長方形 12">
            <a:extLst>
              <a:ext uri="{FF2B5EF4-FFF2-40B4-BE49-F238E27FC236}">
                <a16:creationId xmlns:a16="http://schemas.microsoft.com/office/drawing/2014/main" id="{1457DE01-4593-4DE9-BA60-7301D35E5F46}"/>
              </a:ext>
            </a:extLst>
          </p:cNvPr>
          <p:cNvSpPr/>
          <p:nvPr/>
        </p:nvSpPr>
        <p:spPr>
          <a:xfrm>
            <a:off x="-11909" y="-30619"/>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ＰＢＳにおける重要な考え方</a:t>
            </a:r>
          </a:p>
        </p:txBody>
      </p:sp>
    </p:spTree>
    <p:extLst>
      <p:ext uri="{BB962C8B-B14F-4D97-AF65-F5344CB8AC3E}">
        <p14:creationId xmlns:p14="http://schemas.microsoft.com/office/powerpoint/2010/main" val="30743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円/楕円 10"/>
          <p:cNvSpPr/>
          <p:nvPr/>
        </p:nvSpPr>
        <p:spPr>
          <a:xfrm>
            <a:off x="139730" y="1225864"/>
            <a:ext cx="4799153" cy="4628981"/>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2" name="円/楕円 11"/>
          <p:cNvSpPr/>
          <p:nvPr/>
        </p:nvSpPr>
        <p:spPr>
          <a:xfrm>
            <a:off x="1717151" y="1992088"/>
            <a:ext cx="2429952" cy="23715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3" name="テキスト ボックス 12"/>
          <p:cNvSpPr txBox="1"/>
          <p:nvPr/>
        </p:nvSpPr>
        <p:spPr>
          <a:xfrm>
            <a:off x="499664" y="4538346"/>
            <a:ext cx="4419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困った行動</a:t>
            </a:r>
          </a:p>
        </p:txBody>
      </p:sp>
      <p:sp>
        <p:nvSpPr>
          <p:cNvPr id="14" name="テキスト ボックス 13"/>
          <p:cNvSpPr txBox="1"/>
          <p:nvPr/>
        </p:nvSpPr>
        <p:spPr>
          <a:xfrm>
            <a:off x="1631781" y="3110435"/>
            <a:ext cx="2683653" cy="1200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望ましい</a:t>
            </a:r>
            <a:endParaRPr kumimoji="1" lang="en-US" altLang="ja-JP"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行動</a:t>
            </a: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66" y="1857243"/>
            <a:ext cx="1759615" cy="1332524"/>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97" y="3324612"/>
            <a:ext cx="1494230" cy="1511349"/>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476" y="1888633"/>
            <a:ext cx="1719921" cy="1266446"/>
          </a:xfrm>
          <a:prstGeom prst="rect">
            <a:avLst/>
          </a:prstGeom>
        </p:spPr>
      </p:pic>
      <p:sp>
        <p:nvSpPr>
          <p:cNvPr id="19" name="正方形/長方形 18"/>
          <p:cNvSpPr/>
          <p:nvPr/>
        </p:nvSpPr>
        <p:spPr>
          <a:xfrm>
            <a:off x="0" y="-3215"/>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ＰＢＳにおける子ども理解の基本</a:t>
            </a:r>
            <a:endParaRPr kumimoji="1" lang="ja-JP" altLang="en-US" sz="4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1" name="テキスト ボックス 20"/>
          <p:cNvSpPr txBox="1"/>
          <p:nvPr/>
        </p:nvSpPr>
        <p:spPr>
          <a:xfrm>
            <a:off x="4499818" y="1363668"/>
            <a:ext cx="467336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できているところに注目</a:t>
            </a:r>
            <a:endParaRPr kumimoji="1" lang="en-US" altLang="ja-JP" sz="36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　（ポジティブになる）</a:t>
            </a:r>
          </a:p>
        </p:txBody>
      </p:sp>
      <p:sp>
        <p:nvSpPr>
          <p:cNvPr id="22" name="左右矢印 21"/>
          <p:cNvSpPr/>
          <p:nvPr/>
        </p:nvSpPr>
        <p:spPr>
          <a:xfrm rot="5400000">
            <a:off x="6245559" y="2703644"/>
            <a:ext cx="1419144" cy="1152128"/>
          </a:xfrm>
          <a:prstGeom prst="leftRightArrow">
            <a:avLst>
              <a:gd name="adj1" fmla="val 47398"/>
              <a:gd name="adj2" fmla="val 343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3" name="テキスト ボックス 22"/>
          <p:cNvSpPr txBox="1"/>
          <p:nvPr/>
        </p:nvSpPr>
        <p:spPr>
          <a:xfrm>
            <a:off x="4765647" y="3958798"/>
            <a:ext cx="429936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できていないところへ注目</a:t>
            </a:r>
            <a:endParaRPr kumimoji="1" lang="en-US" altLang="ja-JP" sz="36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（ネガティブになる）</a:t>
            </a:r>
            <a:endPar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 name="テキスト ボックス 2"/>
          <p:cNvSpPr txBox="1"/>
          <p:nvPr/>
        </p:nvSpPr>
        <p:spPr>
          <a:xfrm>
            <a:off x="-14974" y="5971016"/>
            <a:ext cx="95304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「できていない」</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から</a:t>
            </a:r>
            <a:r>
              <a:rPr kumimoji="1" lang="ja-JP" altLang="en-US" sz="4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「より○○させたい」</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へ</a:t>
            </a:r>
          </a:p>
        </p:txBody>
      </p:sp>
      <p:sp>
        <p:nvSpPr>
          <p:cNvPr id="2" name="スライド番号プレースホルダー 1">
            <a:extLst>
              <a:ext uri="{FF2B5EF4-FFF2-40B4-BE49-F238E27FC236}">
                <a16:creationId xmlns:a16="http://schemas.microsoft.com/office/drawing/2014/main" id="{1069ABC6-81F3-4B35-C3F8-2BB094C7C180}"/>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9</a:t>
            </a:fld>
            <a:endParaRPr lang="ja-JP" altLang="en-US">
              <a:solidFill>
                <a:prstClr val="black">
                  <a:tint val="75000"/>
                </a:prstClr>
              </a:solidFill>
            </a:endParaRPr>
          </a:p>
        </p:txBody>
      </p:sp>
    </p:spTree>
    <p:extLst>
      <p:ext uri="{BB962C8B-B14F-4D97-AF65-F5344CB8AC3E}">
        <p14:creationId xmlns:p14="http://schemas.microsoft.com/office/powerpoint/2010/main" val="22566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25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使い">
      <a:majorFont>
        <a:latin typeface="Franklin Gothic Medium"/>
        <a:ea typeface="メイリオ"/>
        <a:cs typeface=""/>
      </a:majorFont>
      <a:minorFont>
        <a:latin typeface="FrankRueh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docProps/app.xml><?xml version="1.0" encoding="utf-8"?>
<Properties xmlns="http://schemas.openxmlformats.org/officeDocument/2006/extended-properties" xmlns:vt="http://schemas.openxmlformats.org/officeDocument/2006/docPropsVTypes">
  <TotalTime>1051</TotalTime>
  <Words>8072</Words>
  <Application>Microsoft Office PowerPoint</Application>
  <PresentationFormat>画面に合わせる (4:3)</PresentationFormat>
  <Paragraphs>1018</Paragraphs>
  <Slides>57</Slides>
  <Notes>41</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57</vt:i4>
      </vt:variant>
    </vt:vector>
  </HeadingPairs>
  <TitlesOfParts>
    <vt:vector size="74" baseType="lpstr">
      <vt:lpstr>AR P丸ゴシック体M</vt:lpstr>
      <vt:lpstr>BIZ UDPゴシック</vt:lpstr>
      <vt:lpstr>HGP創英角ｺﾞｼｯｸUB</vt:lpstr>
      <vt:lpstr>HGP創英角ﾎﾟｯﾌﾟ体</vt:lpstr>
      <vt:lpstr>UD Digi Kyokasho N-B</vt:lpstr>
      <vt:lpstr>UD Digi Kyokasho N-B</vt:lpstr>
      <vt:lpstr>UD デジタル 教科書体 NK-B</vt:lpstr>
      <vt:lpstr>UD デジタル 教科書体 NK-R</vt:lpstr>
      <vt:lpstr>游ゴシック</vt:lpstr>
      <vt:lpstr>Arial</vt:lpstr>
      <vt:lpstr>Calibri</vt:lpstr>
      <vt:lpstr>Franklin Gothic Medium</vt:lpstr>
      <vt:lpstr>FrankRuehl</vt:lpstr>
      <vt:lpstr>Times New Roman</vt:lpstr>
      <vt:lpstr>Wingdings</vt:lpstr>
      <vt:lpstr>Office ​​テーマ</vt:lpstr>
      <vt:lpstr>1_Office テーマ</vt:lpstr>
      <vt:lpstr>※使用上の注意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望ましい行動と困った行動は 同時にはできない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③協議 　　両方を体験してみて、どう感じましたか？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望ましい行動を繰り返しやすくする工夫 ➔日常的な褒める・認めるが基本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自信につなげるために必要なステップ</vt:lpstr>
      <vt:lpstr>PowerPoint プレゼンテーション</vt:lpstr>
      <vt:lpstr>PowerPoint プレゼンテーション</vt:lpstr>
      <vt:lpstr>PowerPoint プレゼンテーション</vt:lpstr>
      <vt:lpstr>補足：褒められてもすぐには喜ばない 子もいます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naoki</dc:creator>
  <cp:lastModifiedBy>白桃 智子</cp:lastModifiedBy>
  <cp:revision>202</cp:revision>
  <cp:lastPrinted>2024-04-09T09:37:39Z</cp:lastPrinted>
  <dcterms:created xsi:type="dcterms:W3CDTF">2019-08-14T07:28:57Z</dcterms:created>
  <dcterms:modified xsi:type="dcterms:W3CDTF">2024-11-28T03:02:27Z</dcterms:modified>
</cp:coreProperties>
</file>