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7"/>
  </p:notesMasterIdLst>
  <p:handoutMasterIdLst>
    <p:handoutMasterId r:id="rId48"/>
  </p:handoutMasterIdLst>
  <p:sldIdLst>
    <p:sldId id="257" r:id="rId2"/>
    <p:sldId id="286" r:id="rId3"/>
    <p:sldId id="313" r:id="rId4"/>
    <p:sldId id="287" r:id="rId5"/>
    <p:sldId id="288" r:id="rId6"/>
    <p:sldId id="284" r:id="rId7"/>
    <p:sldId id="285" r:id="rId8"/>
    <p:sldId id="258" r:id="rId9"/>
    <p:sldId id="283" r:id="rId10"/>
    <p:sldId id="260" r:id="rId11"/>
    <p:sldId id="261" r:id="rId12"/>
    <p:sldId id="305" r:id="rId13"/>
    <p:sldId id="262" r:id="rId14"/>
    <p:sldId id="289" r:id="rId15"/>
    <p:sldId id="263" r:id="rId16"/>
    <p:sldId id="290" r:id="rId17"/>
    <p:sldId id="264" r:id="rId18"/>
    <p:sldId id="265" r:id="rId19"/>
    <p:sldId id="266" r:id="rId20"/>
    <p:sldId id="306" r:id="rId21"/>
    <p:sldId id="267" r:id="rId22"/>
    <p:sldId id="268" r:id="rId23"/>
    <p:sldId id="269" r:id="rId24"/>
    <p:sldId id="270" r:id="rId25"/>
    <p:sldId id="273" r:id="rId26"/>
    <p:sldId id="274" r:id="rId27"/>
    <p:sldId id="276" r:id="rId28"/>
    <p:sldId id="277" r:id="rId29"/>
    <p:sldId id="279" r:id="rId30"/>
    <p:sldId id="280" r:id="rId31"/>
    <p:sldId id="297" r:id="rId32"/>
    <p:sldId id="296" r:id="rId33"/>
    <p:sldId id="291" r:id="rId34"/>
    <p:sldId id="298" r:id="rId35"/>
    <p:sldId id="292" r:id="rId36"/>
    <p:sldId id="307" r:id="rId37"/>
    <p:sldId id="308" r:id="rId38"/>
    <p:sldId id="293" r:id="rId39"/>
    <p:sldId id="309" r:id="rId40"/>
    <p:sldId id="310" r:id="rId41"/>
    <p:sldId id="294" r:id="rId42"/>
    <p:sldId id="311" r:id="rId43"/>
    <p:sldId id="312" r:id="rId44"/>
    <p:sldId id="295" r:id="rId45"/>
    <p:sldId id="282" r:id="rId46"/>
  </p:sldIdLst>
  <p:sldSz cx="12192000" cy="6858000"/>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9984" autoAdjust="0"/>
  </p:normalViewPr>
  <p:slideViewPr>
    <p:cSldViewPr snapToGrid="0">
      <p:cViewPr varScale="1">
        <p:scale>
          <a:sx n="79" d="100"/>
          <a:sy n="79" d="100"/>
        </p:scale>
        <p:origin x="1830" y="90"/>
      </p:cViewPr>
      <p:guideLst/>
    </p:cSldViewPr>
  </p:slideViewPr>
  <p:notesTextViewPr>
    <p:cViewPr>
      <p:scale>
        <a:sx n="1" d="1"/>
        <a:sy n="1" d="1"/>
      </p:scale>
      <p:origin x="0" y="0"/>
    </p:cViewPr>
  </p:notesTextViewPr>
  <p:notesViewPr>
    <p:cSldViewPr snapToGrid="0">
      <p:cViewPr varScale="1">
        <p:scale>
          <a:sx n="53" d="100"/>
          <a:sy n="53" d="100"/>
        </p:scale>
        <p:origin x="2922"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6255" cy="33814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7733" y="0"/>
            <a:ext cx="4276254" cy="338143"/>
          </a:xfrm>
          <a:prstGeom prst="rect">
            <a:avLst/>
          </a:prstGeom>
        </p:spPr>
        <p:txBody>
          <a:bodyPr vert="horz" lIns="91440" tIns="45720" rIns="91440" bIns="45720" rtlCol="0"/>
          <a:lstStyle>
            <a:lvl1pPr algn="r">
              <a:defRPr sz="1200"/>
            </a:lvl1pPr>
          </a:lstStyle>
          <a:p>
            <a:fld id="{F05A6ACB-FEA6-4219-8E49-F25EAA84207C}" type="datetimeFigureOut">
              <a:rPr kumimoji="1" lang="ja-JP" altLang="en-US" smtClean="0"/>
              <a:t>2023/9/22</a:t>
            </a:fld>
            <a:endParaRPr kumimoji="1" lang="ja-JP" altLang="en-US"/>
          </a:p>
        </p:txBody>
      </p:sp>
      <p:sp>
        <p:nvSpPr>
          <p:cNvPr id="4" name="フッター プレースホルダー 3"/>
          <p:cNvSpPr>
            <a:spLocks noGrp="1"/>
          </p:cNvSpPr>
          <p:nvPr>
            <p:ph type="ftr" sz="quarter" idx="2"/>
          </p:nvPr>
        </p:nvSpPr>
        <p:spPr>
          <a:xfrm>
            <a:off x="1" y="6397620"/>
            <a:ext cx="4276255" cy="33814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7733" y="6397620"/>
            <a:ext cx="4276254" cy="338143"/>
          </a:xfrm>
          <a:prstGeom prst="rect">
            <a:avLst/>
          </a:prstGeom>
        </p:spPr>
        <p:txBody>
          <a:bodyPr vert="horz" lIns="91440" tIns="45720" rIns="91440" bIns="45720" rtlCol="0" anchor="b"/>
          <a:lstStyle>
            <a:lvl1pPr algn="r">
              <a:defRPr sz="1200"/>
            </a:lvl1pPr>
          </a:lstStyle>
          <a:p>
            <a:fld id="{7CE2A074-A624-42BF-AC5F-423682D06E23}" type="slidenum">
              <a:rPr kumimoji="1" lang="ja-JP" altLang="en-US" smtClean="0"/>
              <a:t>‹#›</a:t>
            </a:fld>
            <a:endParaRPr kumimoji="1" lang="ja-JP" altLang="en-US"/>
          </a:p>
        </p:txBody>
      </p:sp>
    </p:spTree>
    <p:extLst>
      <p:ext uri="{BB962C8B-B14F-4D97-AF65-F5344CB8AC3E}">
        <p14:creationId xmlns:p14="http://schemas.microsoft.com/office/powerpoint/2010/main" val="10653000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5403" cy="3379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8627" y="0"/>
            <a:ext cx="4275403" cy="337958"/>
          </a:xfrm>
          <a:prstGeom prst="rect">
            <a:avLst/>
          </a:prstGeom>
        </p:spPr>
        <p:txBody>
          <a:bodyPr vert="horz" lIns="91440" tIns="45720" rIns="91440" bIns="45720" rtlCol="0"/>
          <a:lstStyle>
            <a:lvl1pPr algn="r">
              <a:defRPr sz="1200"/>
            </a:lvl1pPr>
          </a:lstStyle>
          <a:p>
            <a:fld id="{95FDD2AB-51E9-46C4-B385-1F8A850661CC}" type="datetimeFigureOut">
              <a:rPr kumimoji="1" lang="ja-JP" altLang="en-US" smtClean="0"/>
              <a:t>2023/9/22</a:t>
            </a:fld>
            <a:endParaRPr kumimoji="1" lang="ja-JP" altLang="en-US"/>
          </a:p>
        </p:txBody>
      </p:sp>
      <p:sp>
        <p:nvSpPr>
          <p:cNvPr id="4" name="スライド イメージ プレースホルダー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397807"/>
            <a:ext cx="4275403" cy="33795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8627" y="6397807"/>
            <a:ext cx="4275403" cy="337957"/>
          </a:xfrm>
          <a:prstGeom prst="rect">
            <a:avLst/>
          </a:prstGeom>
        </p:spPr>
        <p:txBody>
          <a:bodyPr vert="horz" lIns="91440" tIns="45720" rIns="91440" bIns="45720" rtlCol="0" anchor="b"/>
          <a:lstStyle>
            <a:lvl1pPr algn="r">
              <a:defRPr sz="1200"/>
            </a:lvl1pPr>
          </a:lstStyle>
          <a:p>
            <a:fld id="{11FE0B5F-2174-45EC-A2C4-747137A88A40}" type="slidenum">
              <a:rPr kumimoji="1" lang="ja-JP" altLang="en-US" smtClean="0"/>
              <a:t>‹#›</a:t>
            </a:fld>
            <a:endParaRPr kumimoji="1" lang="ja-JP" altLang="en-US"/>
          </a:p>
        </p:txBody>
      </p:sp>
    </p:spTree>
    <p:extLst>
      <p:ext uri="{BB962C8B-B14F-4D97-AF65-F5344CB8AC3E}">
        <p14:creationId xmlns:p14="http://schemas.microsoft.com/office/powerpoint/2010/main" val="42566339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1</a:t>
            </a:fld>
            <a:endParaRPr kumimoji="1" lang="ja-JP" altLang="en-US"/>
          </a:p>
        </p:txBody>
      </p:sp>
    </p:spTree>
    <p:extLst>
      <p:ext uri="{BB962C8B-B14F-4D97-AF65-F5344CB8AC3E}">
        <p14:creationId xmlns:p14="http://schemas.microsoft.com/office/powerpoint/2010/main" val="25422220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10</a:t>
            </a:fld>
            <a:endParaRPr kumimoji="1" lang="ja-JP" altLang="en-US"/>
          </a:p>
        </p:txBody>
      </p:sp>
    </p:spTree>
    <p:extLst>
      <p:ext uri="{BB962C8B-B14F-4D97-AF65-F5344CB8AC3E}">
        <p14:creationId xmlns:p14="http://schemas.microsoft.com/office/powerpoint/2010/main" val="29767443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11</a:t>
            </a:fld>
            <a:endParaRPr kumimoji="1" lang="ja-JP" altLang="en-US"/>
          </a:p>
        </p:txBody>
      </p:sp>
    </p:spTree>
    <p:extLst>
      <p:ext uri="{BB962C8B-B14F-4D97-AF65-F5344CB8AC3E}">
        <p14:creationId xmlns:p14="http://schemas.microsoft.com/office/powerpoint/2010/main" val="2283338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UD デジタル 教科書体 NP-R" panose="02020400000000000000" pitchFamily="18" charset="-128"/>
                <a:ea typeface="UD デジタル 教科書体 NP-R" panose="02020400000000000000" pitchFamily="18" charset="-128"/>
              </a:rPr>
              <a:t>大切な自分を守るために、それから「自分の周りに居る人」と「自分」が安心して過ごせるために「サークルズ」を勉強します。＠</a:t>
            </a:r>
            <a:endParaRPr kumimoji="1" lang="en-US" altLang="ja-JP" sz="2400" dirty="0">
              <a:latin typeface="UD デジタル 教科書体 NP-R" panose="02020400000000000000" pitchFamily="18" charset="-128"/>
              <a:ea typeface="UD デジタル 教科書体 NP-R" panose="02020400000000000000" pitchFamily="18"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12</a:t>
            </a:fld>
            <a:endParaRPr kumimoji="1" lang="ja-JP" altLang="en-US"/>
          </a:p>
        </p:txBody>
      </p:sp>
    </p:spTree>
    <p:extLst>
      <p:ext uri="{BB962C8B-B14F-4D97-AF65-F5344CB8AC3E}">
        <p14:creationId xmlns:p14="http://schemas.microsoft.com/office/powerpoint/2010/main" val="24261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400" dirty="0">
                <a:latin typeface="UD デジタル 教科書体 NP-R" panose="02020400000000000000" pitchFamily="18" charset="-128"/>
                <a:ea typeface="UD デジタル 教科書体 NP-R" panose="02020400000000000000" pitchFamily="18" charset="-128"/>
              </a:rPr>
              <a:t>サークルズは、自分と周りの人とのこころとからだの近さやふれあいを表しています。</a:t>
            </a:r>
            <a:endParaRPr kumimoji="1" lang="en-US" altLang="ja-JP" sz="2000" dirty="0">
              <a:latin typeface="UD デジタル 教科書体 NP-R" panose="02020400000000000000" pitchFamily="18" charset="-128"/>
              <a:ea typeface="UD デジタル 教科書体 NP-R" panose="02020400000000000000" pitchFamily="18" charset="-128"/>
            </a:endParaRPr>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13</a:t>
            </a:fld>
            <a:endParaRPr kumimoji="1" lang="ja-JP" altLang="en-US"/>
          </a:p>
        </p:txBody>
      </p:sp>
    </p:spTree>
    <p:extLst>
      <p:ext uri="{BB962C8B-B14F-4D97-AF65-F5344CB8AC3E}">
        <p14:creationId xmlns:p14="http://schemas.microsoft.com/office/powerpoint/2010/main" val="17481678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400" dirty="0">
                <a:latin typeface="UD デジタル 教科書体 NP-R" panose="02020400000000000000" pitchFamily="18" charset="-128"/>
                <a:ea typeface="UD デジタル 教科書体 NP-R" panose="02020400000000000000" pitchFamily="18" charset="-128"/>
              </a:rPr>
              <a:t>自分の周りには紫のバリアがあるというイメージですね。</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紫の円は一番大事な円です。</a:t>
            </a:r>
            <a:endParaRPr kumimoji="1" lang="en-US" altLang="ja-JP" sz="2400" dirty="0">
              <a:latin typeface="UD デジタル 教科書体 NP-R" panose="02020400000000000000" pitchFamily="18" charset="-128"/>
              <a:ea typeface="UD デジタル 教科書体 NP-R" panose="02020400000000000000" pitchFamily="18"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14</a:t>
            </a:fld>
            <a:endParaRPr kumimoji="1" lang="ja-JP" altLang="en-US"/>
          </a:p>
        </p:txBody>
      </p:sp>
    </p:spTree>
    <p:extLst>
      <p:ext uri="{BB962C8B-B14F-4D97-AF65-F5344CB8AC3E}">
        <p14:creationId xmlns:p14="http://schemas.microsoft.com/office/powerpoint/2010/main" val="85958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400" dirty="0">
                <a:latin typeface="UD デジタル 教科書体 NP-R" panose="02020400000000000000" pitchFamily="18" charset="-128"/>
                <a:ea typeface="UD デジタル 教科書体 NP-R" panose="02020400000000000000" pitchFamily="18" charset="-128"/>
              </a:rPr>
              <a:t>紫の自分からみて一番遠い色は何色でしょう？</a:t>
            </a:r>
            <a:endParaRPr kumimoji="1" lang="en-US" altLang="ja-JP" sz="2400" dirty="0">
              <a:latin typeface="UD デジタル 教科書体 NP-R" panose="02020400000000000000" pitchFamily="18" charset="-128"/>
              <a:ea typeface="UD デジタル 教科書体 NP-R" panose="02020400000000000000" pitchFamily="18" charset="-128"/>
            </a:endParaRPr>
          </a:p>
          <a:p>
            <a:endParaRPr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その次は？</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その次は？</a:t>
            </a:r>
            <a:endParaRPr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そうですね。それぞれの色の人とは、からだのふれあい方も違うし、</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話すことや一緒にすることも違うので心の近さも変わってきます。＠</a:t>
            </a:r>
            <a:endParaRPr kumimoji="1" lang="en-US" altLang="ja-JP" sz="2400" dirty="0">
              <a:latin typeface="UD デジタル 教科書体 NP-R" panose="02020400000000000000" pitchFamily="18" charset="-128"/>
              <a:ea typeface="UD デジタル 教科書体 NP-R" panose="02020400000000000000" pitchFamily="18" charset="-128"/>
            </a:endParaRPr>
          </a:p>
          <a:p>
            <a:endParaRPr kumimoji="1" lang="ja-JP" altLang="en-US" sz="2400" dirty="0">
              <a:latin typeface="UD デジタル 教科書体 NP-R" panose="02020400000000000000" pitchFamily="18" charset="-128"/>
              <a:ea typeface="UD デジタル 教科書体 NP-R" panose="02020400000000000000" pitchFamily="18" charset="-128"/>
            </a:endParaRPr>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15</a:t>
            </a:fld>
            <a:endParaRPr kumimoji="1" lang="ja-JP" altLang="en-US"/>
          </a:p>
        </p:txBody>
      </p:sp>
    </p:spTree>
    <p:extLst>
      <p:ext uri="{BB962C8B-B14F-4D97-AF65-F5344CB8AC3E}">
        <p14:creationId xmlns:p14="http://schemas.microsoft.com/office/powerpoint/2010/main" val="12849716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400" dirty="0">
                <a:latin typeface="UD デジタル 教科書体 NP-R" panose="02020400000000000000" pitchFamily="18" charset="-128"/>
                <a:ea typeface="UD デジタル 教科書体 NP-R" panose="02020400000000000000" pitchFamily="18" charset="-128"/>
              </a:rPr>
              <a:t>では、ここまで聴いたことをワークシートにまとめて見ましょう。</a:t>
            </a:r>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16</a:t>
            </a:fld>
            <a:endParaRPr kumimoji="1" lang="ja-JP" altLang="en-US"/>
          </a:p>
        </p:txBody>
      </p:sp>
    </p:spTree>
    <p:extLst>
      <p:ext uri="{BB962C8B-B14F-4D97-AF65-F5344CB8AC3E}">
        <p14:creationId xmlns:p14="http://schemas.microsoft.com/office/powerpoint/2010/main" val="9667462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400" dirty="0">
                <a:latin typeface="UD デジタル 教科書体 NP-R" panose="02020400000000000000" pitchFamily="18" charset="-128"/>
                <a:ea typeface="UD デジタル 教科書体 NP-R" panose="02020400000000000000" pitchFamily="18" charset="-128"/>
              </a:rPr>
              <a:t>これからしてもらうことは、このような流れです。</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よみあげる</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en-US" altLang="ja-JP" sz="2400" dirty="0">
                <a:latin typeface="UD デジタル 教科書体 NP-R" panose="02020400000000000000" pitchFamily="18" charset="-128"/>
                <a:ea typeface="UD デジタル 教科書体 NP-R" panose="02020400000000000000" pitchFamily="18" charset="-128"/>
              </a:rPr>
              <a:t>(</a:t>
            </a:r>
            <a:r>
              <a:rPr kumimoji="1" lang="ja-JP" altLang="en-US" sz="2400" dirty="0">
                <a:latin typeface="UD デジタル 教科書体 NP-R" panose="02020400000000000000" pitchFamily="18" charset="-128"/>
                <a:ea typeface="UD デジタル 教科書体 NP-R" panose="02020400000000000000" pitchFamily="18" charset="-128"/>
              </a:rPr>
              <a:t>次の画面で詳しく説明がある）</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a:t>
            </a:r>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17</a:t>
            </a:fld>
            <a:endParaRPr kumimoji="1" lang="ja-JP" altLang="en-US"/>
          </a:p>
        </p:txBody>
      </p:sp>
    </p:spTree>
    <p:extLst>
      <p:ext uri="{BB962C8B-B14F-4D97-AF65-F5344CB8AC3E}">
        <p14:creationId xmlns:p14="http://schemas.microsoft.com/office/powerpoint/2010/main" val="3617014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400" dirty="0">
                <a:latin typeface="UD デジタル 教科書体 NP-R" panose="02020400000000000000" pitchFamily="18" charset="-128"/>
                <a:ea typeface="UD デジタル 教科書体 NP-R" panose="02020400000000000000" pitchFamily="18" charset="-128"/>
              </a:rPr>
              <a:t>考えてほしいのは、</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en-US" altLang="ja-JP" sz="2400" dirty="0">
                <a:latin typeface="UD デジタル 教科書体 NP-R" panose="02020400000000000000" pitchFamily="18" charset="-128"/>
                <a:ea typeface="UD デジタル 教科書体 NP-R" panose="02020400000000000000" pitchFamily="18" charset="-128"/>
              </a:rPr>
              <a:t>(</a:t>
            </a:r>
            <a:r>
              <a:rPr kumimoji="1" lang="ja-JP" altLang="en-US" sz="2400" dirty="0">
                <a:latin typeface="UD デジタル 教科書体 NP-R" panose="02020400000000000000" pitchFamily="18" charset="-128"/>
                <a:ea typeface="UD デジタル 教科書体 NP-R" panose="02020400000000000000" pitchFamily="18" charset="-128"/>
              </a:rPr>
              <a:t>読み上げる）</a:t>
            </a:r>
            <a:endParaRPr kumimoji="1" lang="en-US" altLang="ja-JP" sz="2400" dirty="0">
              <a:latin typeface="UD デジタル 教科書体 NP-R" panose="02020400000000000000" pitchFamily="18" charset="-128"/>
              <a:ea typeface="UD デジタル 教科書体 NP-R" panose="02020400000000000000" pitchFamily="18" charset="-128"/>
            </a:endParaRPr>
          </a:p>
          <a:p>
            <a:endParaRPr lang="en-US" altLang="ja-JP" sz="2400" dirty="0">
              <a:latin typeface="UD デジタル 教科書体 NP-R" panose="02020400000000000000" pitchFamily="18" charset="-128"/>
              <a:ea typeface="UD デジタル 教科書体 NP-R" panose="02020400000000000000" pitchFamily="18" charset="-128"/>
            </a:endParaRPr>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18</a:t>
            </a:fld>
            <a:endParaRPr kumimoji="1" lang="ja-JP" altLang="en-US"/>
          </a:p>
        </p:txBody>
      </p:sp>
    </p:spTree>
    <p:extLst>
      <p:ext uri="{BB962C8B-B14F-4D97-AF65-F5344CB8AC3E}">
        <p14:creationId xmlns:p14="http://schemas.microsoft.com/office/powerpoint/2010/main" val="12297780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19</a:t>
            </a:fld>
            <a:endParaRPr kumimoji="1" lang="ja-JP" altLang="en-US"/>
          </a:p>
        </p:txBody>
      </p:sp>
    </p:spTree>
    <p:extLst>
      <p:ext uri="{BB962C8B-B14F-4D97-AF65-F5344CB8AC3E}">
        <p14:creationId xmlns:p14="http://schemas.microsoft.com/office/powerpoint/2010/main" val="1463267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400" dirty="0">
                <a:latin typeface="UD デジタル 教科書体 NP-R" panose="02020400000000000000" pitchFamily="18" charset="-128"/>
                <a:ea typeface="UD デジタル 教科書体 NP-R" panose="02020400000000000000" pitchFamily="18" charset="-128"/>
              </a:rPr>
              <a:t>前回のことを忘れているかもしれないので、</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復習しておきましょう。</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（先生が読み上げる）</a:t>
            </a:r>
          </a:p>
        </p:txBody>
      </p:sp>
      <p:sp>
        <p:nvSpPr>
          <p:cNvPr id="4" name="スライド番号プレースホルダー 3"/>
          <p:cNvSpPr>
            <a:spLocks noGrp="1"/>
          </p:cNvSpPr>
          <p:nvPr>
            <p:ph type="sldNum" sz="quarter" idx="10"/>
          </p:nvPr>
        </p:nvSpPr>
        <p:spPr/>
        <p:txBody>
          <a:bodyPr/>
          <a:lstStyle/>
          <a:p>
            <a:fld id="{D304DE24-05A1-4F7A-9A52-19587D89842C}" type="slidenum">
              <a:rPr kumimoji="1" lang="ja-JP" altLang="en-US" smtClean="0"/>
              <a:t>2</a:t>
            </a:fld>
            <a:endParaRPr kumimoji="1" lang="ja-JP" altLang="en-US"/>
          </a:p>
        </p:txBody>
      </p:sp>
    </p:spTree>
    <p:extLst>
      <p:ext uri="{BB962C8B-B14F-4D97-AF65-F5344CB8AC3E}">
        <p14:creationId xmlns:p14="http://schemas.microsoft.com/office/powerpoint/2010/main" val="8355080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400" dirty="0">
                <a:latin typeface="UD デジタル 教科書体 NP-R" panose="02020400000000000000" pitchFamily="18" charset="-128"/>
                <a:ea typeface="UD デジタル 教科書体 NP-R" panose="02020400000000000000" pitchFamily="18" charset="-128"/>
              </a:rPr>
              <a:t>それでは、ホワイトボードを配ります。</a:t>
            </a:r>
            <a:endParaRPr kumimoji="1" lang="en-US" altLang="ja-JP" sz="2400" dirty="0">
              <a:latin typeface="UD デジタル 教科書体 NP-R" panose="02020400000000000000" pitchFamily="18" charset="-128"/>
              <a:ea typeface="UD デジタル 教科書体 NP-R" panose="02020400000000000000" pitchFamily="18" charset="-128"/>
            </a:endParaRPr>
          </a:p>
          <a:p>
            <a:endParaRPr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では、このしろまるが無くなったら</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終了です。＠</a:t>
            </a:r>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20</a:t>
            </a:fld>
            <a:endParaRPr kumimoji="1" lang="ja-JP" altLang="en-US"/>
          </a:p>
        </p:txBody>
      </p:sp>
    </p:spTree>
    <p:extLst>
      <p:ext uri="{BB962C8B-B14F-4D97-AF65-F5344CB8AC3E}">
        <p14:creationId xmlns:p14="http://schemas.microsoft.com/office/powerpoint/2010/main" val="40175651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400" dirty="0">
                <a:latin typeface="UD デジタル 教科書体 NP-R" panose="02020400000000000000" pitchFamily="18" charset="-128"/>
                <a:ea typeface="UD デジタル 教科書体 NP-R" panose="02020400000000000000" pitchFamily="18" charset="-128"/>
              </a:rPr>
              <a:t>じつは、ふだんはあまり意識していないですが、私たちは、たくさんの人と、</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すれ違ったり、顔を合わせたり、話をしたり、ふれあったりしています。</a:t>
            </a:r>
            <a:endParaRPr kumimoji="1" lang="en-US" altLang="ja-JP" sz="2400" dirty="0">
              <a:latin typeface="UD デジタル 教科書体 NP-R" panose="02020400000000000000" pitchFamily="18" charset="-128"/>
              <a:ea typeface="UD デジタル 教科書体 NP-R" panose="02020400000000000000" pitchFamily="18" charset="-128"/>
            </a:endParaRPr>
          </a:p>
          <a:p>
            <a:endParaRPr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では、今、出してくれた人たちは、</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何色の人になるのか考えてみましょう。</a:t>
            </a:r>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21</a:t>
            </a:fld>
            <a:endParaRPr kumimoji="1" lang="ja-JP" altLang="en-US"/>
          </a:p>
        </p:txBody>
      </p:sp>
    </p:spTree>
    <p:extLst>
      <p:ext uri="{BB962C8B-B14F-4D97-AF65-F5344CB8AC3E}">
        <p14:creationId xmlns:p14="http://schemas.microsoft.com/office/powerpoint/2010/main" val="16859518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400" dirty="0">
                <a:latin typeface="UD デジタル 教科書体 NP-R" panose="02020400000000000000" pitchFamily="18" charset="-128"/>
                <a:ea typeface="UD デジタル 教科書体 NP-R" panose="02020400000000000000" pitchFamily="18" charset="-128"/>
              </a:rPr>
              <a:t>まず、今からプリントと封筒を配ります。</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カードが２５枚入っているか確認してください、最後に回収するので、大切に扱いましょう。</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その中に自分というカードがあるので、</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探してください。自分のままでもいいし、裏返して大切な自分の名前を書いてもいいです。</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できたら紫に心を込めて貼りましょう。</a:t>
            </a:r>
            <a:endParaRPr kumimoji="1" lang="en-US" altLang="ja-JP" sz="2400" dirty="0">
              <a:latin typeface="UD デジタル 教科書体 NP-R" panose="02020400000000000000" pitchFamily="18" charset="-128"/>
              <a:ea typeface="UD デジタル 教科書体 NP-R" panose="02020400000000000000" pitchFamily="18" charset="-128"/>
            </a:endParaRPr>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22</a:t>
            </a:fld>
            <a:endParaRPr kumimoji="1" lang="ja-JP" altLang="en-US"/>
          </a:p>
        </p:txBody>
      </p:sp>
    </p:spTree>
    <p:extLst>
      <p:ext uri="{BB962C8B-B14F-4D97-AF65-F5344CB8AC3E}">
        <p14:creationId xmlns:p14="http://schemas.microsoft.com/office/powerpoint/2010/main" val="36501981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000" dirty="0">
                <a:latin typeface="UD デジタル 教科書体 NP-R" panose="02020400000000000000" pitchFamily="18" charset="-128"/>
                <a:ea typeface="UD デジタル 教科書体 NP-R" panose="02020400000000000000" pitchFamily="18" charset="-128"/>
              </a:rPr>
              <a:t>では、赤い色の説明です。</a:t>
            </a:r>
            <a:endParaRPr kumimoji="1" lang="en-US" altLang="ja-JP" sz="2000" dirty="0">
              <a:latin typeface="UD デジタル 教科書体 NP-R" panose="02020400000000000000" pitchFamily="18" charset="-128"/>
              <a:ea typeface="UD デジタル 教科書体 NP-R" panose="02020400000000000000" pitchFamily="18" charset="-128"/>
            </a:endParaRPr>
          </a:p>
          <a:p>
            <a:endParaRPr lang="en-US" altLang="ja-JP" sz="2000" dirty="0">
              <a:latin typeface="UD デジタル 教科書体 NP-R" panose="02020400000000000000" pitchFamily="18" charset="-128"/>
              <a:ea typeface="UD デジタル 教科書体 NP-R" panose="02020400000000000000" pitchFamily="18" charset="-128"/>
            </a:endParaRPr>
          </a:p>
          <a:p>
            <a:r>
              <a:rPr kumimoji="1" lang="en-US" altLang="ja-JP" sz="2000" dirty="0">
                <a:latin typeface="UD デジタル 教科書体 NP-R" panose="02020400000000000000" pitchFamily="18" charset="-128"/>
                <a:ea typeface="UD デジタル 教科書体 NP-R" panose="02020400000000000000" pitchFamily="18" charset="-128"/>
              </a:rPr>
              <a:t>《</a:t>
            </a:r>
            <a:r>
              <a:rPr kumimoji="1" lang="ja-JP" altLang="en-US" sz="2000" dirty="0">
                <a:latin typeface="UD デジタル 教科書体 NP-R" panose="02020400000000000000" pitchFamily="18" charset="-128"/>
                <a:ea typeface="UD デジタル 教科書体 NP-R" panose="02020400000000000000" pitchFamily="18" charset="-128"/>
              </a:rPr>
              <a:t>からだの距離を読み上げて、実際に</a:t>
            </a:r>
            <a:r>
              <a:rPr kumimoji="1" lang="en-US" altLang="ja-JP" sz="2000" dirty="0">
                <a:latin typeface="UD デジタル 教科書体 NP-R" panose="02020400000000000000" pitchFamily="18" charset="-128"/>
                <a:ea typeface="UD デジタル 教科書体 NP-R" panose="02020400000000000000" pitchFamily="18" charset="-128"/>
              </a:rPr>
              <a:t>T2</a:t>
            </a:r>
            <a:r>
              <a:rPr kumimoji="1" lang="ja-JP" altLang="en-US" sz="2000" dirty="0">
                <a:latin typeface="UD デジタル 教科書体 NP-R" panose="02020400000000000000" pitchFamily="18" charset="-128"/>
                <a:ea typeface="UD デジタル 教科書体 NP-R" panose="02020400000000000000" pitchFamily="18" charset="-128"/>
              </a:rPr>
              <a:t>と離れておく距離（お互いに腕を伸ばして届かない距離）をやってみる</a:t>
            </a:r>
            <a:r>
              <a:rPr kumimoji="1" lang="en-US" altLang="ja-JP" sz="2000" dirty="0">
                <a:latin typeface="UD デジタル 教科書体 NP-R" panose="02020400000000000000" pitchFamily="18" charset="-128"/>
                <a:ea typeface="UD デジタル 教科書体 NP-R" panose="02020400000000000000" pitchFamily="18" charset="-128"/>
              </a:rPr>
              <a:t>》</a:t>
            </a:r>
          </a:p>
          <a:p>
            <a:endParaRPr lang="en-US" altLang="ja-JP" sz="20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挨拶だけする人です。例えば，話しかけられても、自分が危険だな、なんか嫌だなと感じたら、話さなくても失礼ではありません。では、みなさんにとって赤の人は誰ですか？カードを置いてみましょう。あとで、答え合わせするので，今は貼りません</a:t>
            </a:r>
            <a:r>
              <a:rPr kumimoji="1" lang="ja-JP" altLang="en-US" sz="2400" dirty="0">
                <a:latin typeface="UD デジタル 教科書体 NP-R" panose="02020400000000000000" pitchFamily="18" charset="-128"/>
                <a:ea typeface="UD デジタル 教科書体 NP-R" panose="02020400000000000000" pitchFamily="18" charset="-128"/>
              </a:rPr>
              <a:t>。</a:t>
            </a:r>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23</a:t>
            </a:fld>
            <a:endParaRPr kumimoji="1" lang="ja-JP" altLang="en-US" dirty="0"/>
          </a:p>
        </p:txBody>
      </p:sp>
    </p:spTree>
    <p:extLst>
      <p:ext uri="{BB962C8B-B14F-4D97-AF65-F5344CB8AC3E}">
        <p14:creationId xmlns:p14="http://schemas.microsoft.com/office/powerpoint/2010/main" val="3296203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986632" y="3115291"/>
            <a:ext cx="7893050" cy="2652207"/>
          </a:xfrm>
        </p:spPr>
        <p:txBody>
          <a:bodyPr/>
          <a:lstStyle/>
          <a:p>
            <a:r>
              <a:rPr kumimoji="1" lang="ja-JP" altLang="en-US" sz="2000" dirty="0">
                <a:latin typeface="UD デジタル 教科書体 NP-R" panose="02020400000000000000" pitchFamily="18" charset="-128"/>
                <a:ea typeface="UD デジタル 教科書体 NP-R" panose="02020400000000000000" pitchFamily="18" charset="-128"/>
              </a:rPr>
              <a:t>オレンジの人は，赤の人と同じで体には</a:t>
            </a:r>
            <a:r>
              <a:rPr kumimoji="1" lang="ja-JP" altLang="en-US" sz="2000" dirty="0" err="1">
                <a:latin typeface="UD デジタル 教科書体 NP-R" panose="02020400000000000000" pitchFamily="18" charset="-128"/>
                <a:ea typeface="UD デジタル 教科書体 NP-R" panose="02020400000000000000" pitchFamily="18" charset="-128"/>
              </a:rPr>
              <a:t>触れない触れさせません</a:t>
            </a:r>
            <a:r>
              <a:rPr kumimoji="1" lang="ja-JP" altLang="en-US" sz="2000" dirty="0">
                <a:latin typeface="UD デジタル 教科書体 NP-R" panose="02020400000000000000" pitchFamily="18" charset="-128"/>
                <a:ea typeface="UD デジタル 教科書体 NP-R" panose="02020400000000000000" pitchFamily="18" charset="-128"/>
              </a:rPr>
              <a:t>。（読み上げる）</a:t>
            </a:r>
            <a:endParaRPr kumimoji="1" lang="en-US" altLang="ja-JP" sz="2000" dirty="0">
              <a:latin typeface="UD デジタル 教科書体 NP-R" panose="02020400000000000000" pitchFamily="18" charset="-128"/>
              <a:ea typeface="UD デジタル 教科書体 NP-R" panose="02020400000000000000" pitchFamily="18" charset="-128"/>
            </a:endParaRPr>
          </a:p>
          <a:p>
            <a:r>
              <a:rPr lang="ja-JP" altLang="en-US" sz="2000" dirty="0">
                <a:latin typeface="UD デジタル 教科書体 NP-R" panose="02020400000000000000" pitchFamily="18" charset="-128"/>
                <a:ea typeface="UD デジタル 教科書体 NP-R" panose="02020400000000000000" pitchFamily="18" charset="-128"/>
              </a:rPr>
              <a:t>赤の人よりはちょっと近づいても、不安にはなりません。</a:t>
            </a:r>
            <a:endParaRPr lang="en-US" altLang="ja-JP" sz="2000" dirty="0">
              <a:latin typeface="UD デジタル 教科書体 NP-R" panose="02020400000000000000" pitchFamily="18" charset="-128"/>
              <a:ea typeface="UD デジタル 教科書体 NP-R" panose="02020400000000000000" pitchFamily="18" charset="-128"/>
            </a:endParaRPr>
          </a:p>
          <a:p>
            <a:r>
              <a:rPr lang="ja-JP" altLang="en-US" sz="2000" dirty="0">
                <a:latin typeface="UD デジタル 教科書体 NP-R" panose="02020400000000000000" pitchFamily="18" charset="-128"/>
                <a:ea typeface="UD デジタル 教科書体 NP-R" panose="02020400000000000000" pitchFamily="18" charset="-128"/>
              </a:rPr>
              <a:t>（さっきの赤の人との距離をもう一度やってみて、少し近づいてみる）</a:t>
            </a:r>
            <a:endParaRPr lang="en-US" altLang="ja-JP" sz="2000" dirty="0">
              <a:latin typeface="UD デジタル 教科書体 NP-R" panose="02020400000000000000" pitchFamily="18" charset="-128"/>
              <a:ea typeface="UD デジタル 教科書体 NP-R" panose="02020400000000000000" pitchFamily="18" charset="-128"/>
            </a:endParaRPr>
          </a:p>
          <a:p>
            <a:endParaRPr lang="en-US" altLang="ja-JP" sz="2000" dirty="0">
              <a:latin typeface="UD デジタル 教科書体 NP-R" panose="02020400000000000000" pitchFamily="18" charset="-128"/>
              <a:ea typeface="UD デジタル 教科書体 NP-R" panose="02020400000000000000" pitchFamily="18" charset="-128"/>
            </a:endParaRPr>
          </a:p>
          <a:p>
            <a:r>
              <a:rPr lang="ja-JP" altLang="en-US" sz="2000" dirty="0">
                <a:latin typeface="UD デジタル 教科書体 NP-R" panose="02020400000000000000" pitchFamily="18" charset="-128"/>
                <a:ea typeface="UD デジタル 教科書体 NP-R" panose="02020400000000000000" pitchFamily="18" charset="-128"/>
              </a:rPr>
              <a:t>オレンジの人とは、少し話をします。</a:t>
            </a:r>
            <a:endParaRPr lang="en-US" altLang="ja-JP" sz="2000" dirty="0">
              <a:latin typeface="UD デジタル 教科書体 NP-R" panose="02020400000000000000" pitchFamily="18" charset="-128"/>
              <a:ea typeface="UD デジタル 教科書体 NP-R" panose="02020400000000000000" pitchFamily="18" charset="-128"/>
            </a:endParaRPr>
          </a:p>
          <a:p>
            <a:r>
              <a:rPr lang="ja-JP" altLang="en-US" sz="2000" dirty="0">
                <a:latin typeface="UD デジタル 教科書体 NP-R" panose="02020400000000000000" pitchFamily="18" charset="-128"/>
                <a:ea typeface="UD デジタル 教科書体 NP-R" panose="02020400000000000000" pitchFamily="18" charset="-128"/>
              </a:rPr>
              <a:t>例えば</a:t>
            </a:r>
            <a:r>
              <a:rPr lang="ja-JP" altLang="en-US" sz="2000" dirty="0" err="1">
                <a:latin typeface="UD デジタル 教科書体 NP-R" panose="02020400000000000000" pitchFamily="18" charset="-128"/>
                <a:ea typeface="UD デジタル 教科書体 NP-R" panose="02020400000000000000" pitchFamily="18" charset="-128"/>
              </a:rPr>
              <a:t>。。。</a:t>
            </a:r>
            <a:endParaRPr lang="en-US" altLang="ja-JP" sz="2000" dirty="0">
              <a:latin typeface="UD デジタル 教科書体 NP-R" panose="02020400000000000000" pitchFamily="18" charset="-128"/>
              <a:ea typeface="UD デジタル 教科書体 NP-R" panose="02020400000000000000" pitchFamily="18" charset="-128"/>
            </a:endParaRPr>
          </a:p>
          <a:p>
            <a:r>
              <a:rPr lang="ja-JP" altLang="en-US" sz="2000" dirty="0">
                <a:latin typeface="UD デジタル 教科書体 NP-R" panose="02020400000000000000" pitchFamily="18" charset="-128"/>
                <a:ea typeface="UD デジタル 教科書体 NP-R" panose="02020400000000000000" pitchFamily="18" charset="-128"/>
              </a:rPr>
              <a:t>（先生が考えるふさわしい話を伝えてください）（ほかも読み上げる）</a:t>
            </a:r>
            <a:endParaRPr lang="en-US" altLang="ja-JP" sz="2000" dirty="0">
              <a:latin typeface="UD デジタル 教科書体 NP-R" panose="02020400000000000000" pitchFamily="18" charset="-128"/>
              <a:ea typeface="UD デジタル 教科書体 NP-R" panose="02020400000000000000" pitchFamily="18" charset="-128"/>
            </a:endParaRPr>
          </a:p>
          <a:p>
            <a:r>
              <a:rPr lang="ja-JP" altLang="en-US" sz="2000" dirty="0">
                <a:latin typeface="UD デジタル 教科書体 NP-R" panose="02020400000000000000" pitchFamily="18" charset="-128"/>
                <a:ea typeface="UD デジタル 教科書体 NP-R" panose="02020400000000000000" pitchFamily="18" charset="-128"/>
              </a:rPr>
              <a:t>では、オレンジの人も置いてみましょう。</a:t>
            </a:r>
            <a:endParaRPr lang="en-US" altLang="ja-JP" sz="2000" dirty="0">
              <a:latin typeface="UD デジタル 教科書体 NP-R" panose="02020400000000000000" pitchFamily="18" charset="-128"/>
              <a:ea typeface="UD デジタル 教科書体 NP-R" panose="02020400000000000000" pitchFamily="18" charset="-128"/>
            </a:endParaRPr>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24</a:t>
            </a:fld>
            <a:endParaRPr kumimoji="1" lang="ja-JP" altLang="en-US"/>
          </a:p>
        </p:txBody>
      </p:sp>
    </p:spTree>
    <p:extLst>
      <p:ext uri="{BB962C8B-B14F-4D97-AF65-F5344CB8AC3E}">
        <p14:creationId xmlns:p14="http://schemas.microsoft.com/office/powerpoint/2010/main" val="39857897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000" dirty="0"/>
              <a:t>（読み上げる）</a:t>
            </a:r>
            <a:endParaRPr kumimoji="1" lang="en-US" altLang="ja-JP" sz="2000" dirty="0"/>
          </a:p>
          <a:p>
            <a:r>
              <a:rPr kumimoji="1" lang="ja-JP" altLang="en-US" sz="2000" dirty="0"/>
              <a:t>（</a:t>
            </a:r>
            <a:r>
              <a:rPr kumimoji="1" lang="en-US" altLang="ja-JP" sz="2000" dirty="0"/>
              <a:t>T2</a:t>
            </a:r>
            <a:r>
              <a:rPr kumimoji="1" lang="ja-JP" altLang="en-US" sz="2000" dirty="0"/>
              <a:t>と赤の人との距離をしてみて、小さく二歩近づく、実際にするふれあいをしてみる、例えば･･･「いや～元気だった～？？」と肩を叩くとか、「よくがんばったね！」と握手するなど会社でもありそうな場面をする。でも、上司とか友だちというキーワードは言わない）＠</a:t>
            </a:r>
            <a:endParaRPr kumimoji="1" lang="en-US" altLang="ja-JP" sz="2000" dirty="0"/>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25</a:t>
            </a:fld>
            <a:endParaRPr kumimoji="1" lang="ja-JP" altLang="en-US"/>
          </a:p>
        </p:txBody>
      </p:sp>
    </p:spTree>
    <p:extLst>
      <p:ext uri="{BB962C8B-B14F-4D97-AF65-F5344CB8AC3E}">
        <p14:creationId xmlns:p14="http://schemas.microsoft.com/office/powerpoint/2010/main" val="7021588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400" dirty="0">
                <a:latin typeface="UD デジタル 教科書体 NP-R" panose="02020400000000000000" pitchFamily="18" charset="-128"/>
                <a:ea typeface="UD デジタル 教科書体 NP-R" panose="02020400000000000000" pitchFamily="18" charset="-128"/>
              </a:rPr>
              <a:t>（読み上げる）</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（具体的な例があると良いかも）</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では、黄色の人ってだれでしょう？崎置いた物と変えてみても良いですよ</a:t>
            </a:r>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26</a:t>
            </a:fld>
            <a:endParaRPr kumimoji="1" lang="ja-JP" altLang="en-US"/>
          </a:p>
        </p:txBody>
      </p:sp>
    </p:spTree>
    <p:extLst>
      <p:ext uri="{BB962C8B-B14F-4D97-AF65-F5344CB8AC3E}">
        <p14:creationId xmlns:p14="http://schemas.microsoft.com/office/powerpoint/2010/main" val="22831139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27</a:t>
            </a:fld>
            <a:endParaRPr kumimoji="1" lang="ja-JP" altLang="en-US"/>
          </a:p>
        </p:txBody>
      </p:sp>
    </p:spTree>
    <p:extLst>
      <p:ext uri="{BB962C8B-B14F-4D97-AF65-F5344CB8AC3E}">
        <p14:creationId xmlns:p14="http://schemas.microsoft.com/office/powerpoint/2010/main" val="11554383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28</a:t>
            </a:fld>
            <a:endParaRPr kumimoji="1" lang="ja-JP" altLang="en-US"/>
          </a:p>
        </p:txBody>
      </p:sp>
    </p:spTree>
    <p:extLst>
      <p:ext uri="{BB962C8B-B14F-4D97-AF65-F5344CB8AC3E}">
        <p14:creationId xmlns:p14="http://schemas.microsoft.com/office/powerpoint/2010/main" val="38113444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29</a:t>
            </a:fld>
            <a:endParaRPr kumimoji="1" lang="ja-JP" altLang="en-US"/>
          </a:p>
        </p:txBody>
      </p:sp>
    </p:spTree>
    <p:extLst>
      <p:ext uri="{BB962C8B-B14F-4D97-AF65-F5344CB8AC3E}">
        <p14:creationId xmlns:p14="http://schemas.microsoft.com/office/powerpoint/2010/main" val="1945031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それでは、問題です。</a:t>
            </a:r>
            <a:endParaRPr kumimoji="1" lang="en-US" altLang="ja-JP" dirty="0"/>
          </a:p>
          <a:p>
            <a:r>
              <a:rPr kumimoji="1" lang="ja-JP" altLang="en-US" dirty="0"/>
              <a:t>自分のからだの中でも特別に大切な部分をなんというでしょう？</a:t>
            </a:r>
            <a:endParaRPr kumimoji="1" lang="en-US" altLang="ja-JP" dirty="0"/>
          </a:p>
          <a:p>
            <a:endParaRPr kumimoji="1" lang="en-US" altLang="ja-JP" dirty="0"/>
          </a:p>
          <a:p>
            <a:r>
              <a:rPr kumimoji="1" lang="ja-JP" altLang="en-US" dirty="0"/>
              <a:t>（生徒に聴いてみる）（しばらくして答えを出す</a:t>
            </a:r>
            <a:r>
              <a:rPr kumimoji="1" lang="ja-JP" altLang="en-US" b="1" dirty="0"/>
              <a:t>＊</a:t>
            </a:r>
            <a:r>
              <a:rPr kumimoji="1" lang="ja-JP" altLang="en-US" dirty="0"/>
              <a:t>）</a:t>
            </a:r>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3</a:t>
            </a:fld>
            <a:endParaRPr kumimoji="1" lang="ja-JP" altLang="en-US"/>
          </a:p>
        </p:txBody>
      </p:sp>
    </p:spTree>
    <p:extLst>
      <p:ext uri="{BB962C8B-B14F-4D97-AF65-F5344CB8AC3E}">
        <p14:creationId xmlns:p14="http://schemas.microsoft.com/office/powerpoint/2010/main" val="24399333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30</a:t>
            </a:fld>
            <a:endParaRPr kumimoji="1" lang="ja-JP" altLang="en-US"/>
          </a:p>
        </p:txBody>
      </p:sp>
    </p:spTree>
    <p:extLst>
      <p:ext uri="{BB962C8B-B14F-4D97-AF65-F5344CB8AC3E}">
        <p14:creationId xmlns:p14="http://schemas.microsoft.com/office/powerpoint/2010/main" val="36189861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31</a:t>
            </a:fld>
            <a:endParaRPr kumimoji="1" lang="ja-JP" altLang="en-US"/>
          </a:p>
        </p:txBody>
      </p:sp>
    </p:spTree>
    <p:extLst>
      <p:ext uri="{BB962C8B-B14F-4D97-AF65-F5344CB8AC3E}">
        <p14:creationId xmlns:p14="http://schemas.microsoft.com/office/powerpoint/2010/main" val="20039884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32</a:t>
            </a:fld>
            <a:endParaRPr kumimoji="1" lang="ja-JP" altLang="en-US"/>
          </a:p>
        </p:txBody>
      </p:sp>
    </p:spTree>
    <p:extLst>
      <p:ext uri="{BB962C8B-B14F-4D97-AF65-F5344CB8AC3E}">
        <p14:creationId xmlns:p14="http://schemas.microsoft.com/office/powerpoint/2010/main" val="38832396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33</a:t>
            </a:fld>
            <a:endParaRPr kumimoji="1" lang="ja-JP" altLang="en-US"/>
          </a:p>
        </p:txBody>
      </p:sp>
    </p:spTree>
    <p:extLst>
      <p:ext uri="{BB962C8B-B14F-4D97-AF65-F5344CB8AC3E}">
        <p14:creationId xmlns:p14="http://schemas.microsoft.com/office/powerpoint/2010/main" val="39138047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34</a:t>
            </a:fld>
            <a:endParaRPr kumimoji="1" lang="ja-JP" altLang="en-US"/>
          </a:p>
        </p:txBody>
      </p:sp>
    </p:spTree>
    <p:extLst>
      <p:ext uri="{BB962C8B-B14F-4D97-AF65-F5344CB8AC3E}">
        <p14:creationId xmlns:p14="http://schemas.microsoft.com/office/powerpoint/2010/main" val="16698505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35</a:t>
            </a:fld>
            <a:endParaRPr kumimoji="1" lang="ja-JP" altLang="en-US"/>
          </a:p>
        </p:txBody>
      </p:sp>
    </p:spTree>
    <p:extLst>
      <p:ext uri="{BB962C8B-B14F-4D97-AF65-F5344CB8AC3E}">
        <p14:creationId xmlns:p14="http://schemas.microsoft.com/office/powerpoint/2010/main" val="42561129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000" dirty="0"/>
              <a:t>（読み上げる）</a:t>
            </a:r>
            <a:endParaRPr kumimoji="1" lang="en-US" altLang="ja-JP" sz="2000" dirty="0"/>
          </a:p>
          <a:p>
            <a:r>
              <a:rPr kumimoji="1" lang="ja-JP" altLang="en-US" sz="2000" dirty="0"/>
              <a:t>（</a:t>
            </a:r>
            <a:r>
              <a:rPr kumimoji="1" lang="en-US" altLang="ja-JP" sz="2000" dirty="0"/>
              <a:t>T2</a:t>
            </a:r>
            <a:r>
              <a:rPr kumimoji="1" lang="ja-JP" altLang="en-US" sz="2000" dirty="0"/>
              <a:t>と赤の人との距離をしてみて、小さく二歩近づく、実際にするふれあいをしてみる、例えば･･･「いや～元気だった～？？」と肩を叩くとか、「よくがんばったね！」と握手するなど会社でもありそうな場面をする。でも、上司とか友だちというキーワードは言わない）＠</a:t>
            </a:r>
            <a:endParaRPr kumimoji="1" lang="en-US" altLang="ja-JP" sz="2000" dirty="0"/>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36</a:t>
            </a:fld>
            <a:endParaRPr kumimoji="1" lang="ja-JP" altLang="en-US"/>
          </a:p>
        </p:txBody>
      </p:sp>
    </p:spTree>
    <p:extLst>
      <p:ext uri="{BB962C8B-B14F-4D97-AF65-F5344CB8AC3E}">
        <p14:creationId xmlns:p14="http://schemas.microsoft.com/office/powerpoint/2010/main" val="26295866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400" dirty="0">
                <a:latin typeface="UD デジタル 教科書体 NP-R" panose="02020400000000000000" pitchFamily="18" charset="-128"/>
                <a:ea typeface="UD デジタル 教科書体 NP-R" panose="02020400000000000000" pitchFamily="18" charset="-128"/>
              </a:rPr>
              <a:t>（読み上げる）</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（具体的な例があると良いかも）</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では、黄色の人ってだれでしょう？崎置いた物と変えてみても良いですよ</a:t>
            </a:r>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37</a:t>
            </a:fld>
            <a:endParaRPr kumimoji="1" lang="ja-JP" altLang="en-US"/>
          </a:p>
        </p:txBody>
      </p:sp>
    </p:spTree>
    <p:extLst>
      <p:ext uri="{BB962C8B-B14F-4D97-AF65-F5344CB8AC3E}">
        <p14:creationId xmlns:p14="http://schemas.microsoft.com/office/powerpoint/2010/main" val="41558397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38</a:t>
            </a:fld>
            <a:endParaRPr kumimoji="1" lang="ja-JP" altLang="en-US"/>
          </a:p>
        </p:txBody>
      </p:sp>
    </p:spTree>
    <p:extLst>
      <p:ext uri="{BB962C8B-B14F-4D97-AF65-F5344CB8AC3E}">
        <p14:creationId xmlns:p14="http://schemas.microsoft.com/office/powerpoint/2010/main" val="23014381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39</a:t>
            </a:fld>
            <a:endParaRPr kumimoji="1" lang="ja-JP" altLang="en-US"/>
          </a:p>
        </p:txBody>
      </p:sp>
    </p:spTree>
    <p:extLst>
      <p:ext uri="{BB962C8B-B14F-4D97-AF65-F5344CB8AC3E}">
        <p14:creationId xmlns:p14="http://schemas.microsoft.com/office/powerpoint/2010/main" val="3722161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水着や下着でかくれるところ以外に</a:t>
            </a:r>
            <a:endParaRPr kumimoji="1" lang="en-US" altLang="ja-JP" dirty="0"/>
          </a:p>
          <a:p>
            <a:r>
              <a:rPr kumimoji="1" lang="ja-JP" altLang="en-US" dirty="0"/>
              <a:t>顔や口も「体の中で特別に大切な部分」だということも</a:t>
            </a:r>
            <a:endParaRPr kumimoji="1" lang="en-US" altLang="ja-JP" dirty="0"/>
          </a:p>
          <a:p>
            <a:r>
              <a:rPr kumimoji="1" lang="ja-JP" altLang="en-US" dirty="0"/>
              <a:t>覚えておきましょう。</a:t>
            </a:r>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4</a:t>
            </a:fld>
            <a:endParaRPr kumimoji="1" lang="ja-JP" altLang="en-US"/>
          </a:p>
        </p:txBody>
      </p:sp>
    </p:spTree>
    <p:extLst>
      <p:ext uri="{BB962C8B-B14F-4D97-AF65-F5344CB8AC3E}">
        <p14:creationId xmlns:p14="http://schemas.microsoft.com/office/powerpoint/2010/main" val="2328467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40</a:t>
            </a:fld>
            <a:endParaRPr kumimoji="1" lang="ja-JP" altLang="en-US"/>
          </a:p>
        </p:txBody>
      </p:sp>
    </p:spTree>
    <p:extLst>
      <p:ext uri="{BB962C8B-B14F-4D97-AF65-F5344CB8AC3E}">
        <p14:creationId xmlns:p14="http://schemas.microsoft.com/office/powerpoint/2010/main" val="35166389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41</a:t>
            </a:fld>
            <a:endParaRPr kumimoji="1" lang="ja-JP" altLang="en-US"/>
          </a:p>
        </p:txBody>
      </p:sp>
    </p:spTree>
    <p:extLst>
      <p:ext uri="{BB962C8B-B14F-4D97-AF65-F5344CB8AC3E}">
        <p14:creationId xmlns:p14="http://schemas.microsoft.com/office/powerpoint/2010/main" val="275306741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42</a:t>
            </a:fld>
            <a:endParaRPr kumimoji="1" lang="ja-JP" altLang="en-US"/>
          </a:p>
        </p:txBody>
      </p:sp>
    </p:spTree>
    <p:extLst>
      <p:ext uri="{BB962C8B-B14F-4D97-AF65-F5344CB8AC3E}">
        <p14:creationId xmlns:p14="http://schemas.microsoft.com/office/powerpoint/2010/main" val="150510487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43</a:t>
            </a:fld>
            <a:endParaRPr kumimoji="1" lang="ja-JP" altLang="en-US"/>
          </a:p>
        </p:txBody>
      </p:sp>
    </p:spTree>
    <p:extLst>
      <p:ext uri="{BB962C8B-B14F-4D97-AF65-F5344CB8AC3E}">
        <p14:creationId xmlns:p14="http://schemas.microsoft.com/office/powerpoint/2010/main" val="253572884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44</a:t>
            </a:fld>
            <a:endParaRPr kumimoji="1" lang="ja-JP" altLang="en-US"/>
          </a:p>
        </p:txBody>
      </p:sp>
    </p:spTree>
    <p:extLst>
      <p:ext uri="{BB962C8B-B14F-4D97-AF65-F5344CB8AC3E}">
        <p14:creationId xmlns:p14="http://schemas.microsoft.com/office/powerpoint/2010/main" val="420497084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45</a:t>
            </a:fld>
            <a:endParaRPr kumimoji="1" lang="ja-JP" altLang="en-US"/>
          </a:p>
        </p:txBody>
      </p:sp>
    </p:spTree>
    <p:extLst>
      <p:ext uri="{BB962C8B-B14F-4D97-AF65-F5344CB8AC3E}">
        <p14:creationId xmlns:p14="http://schemas.microsoft.com/office/powerpoint/2010/main" val="110551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400" dirty="0">
                <a:latin typeface="UD デジタル 教科書体 NP-R" panose="02020400000000000000" pitchFamily="18" charset="-128"/>
                <a:ea typeface="UD デジタル 教科書体 NP-R" panose="02020400000000000000" pitchFamily="18" charset="-128"/>
              </a:rPr>
              <a:t>（もう一度みんなで復唱する）</a:t>
            </a:r>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5</a:t>
            </a:fld>
            <a:endParaRPr kumimoji="1" lang="ja-JP" altLang="en-US"/>
          </a:p>
        </p:txBody>
      </p:sp>
    </p:spTree>
    <p:extLst>
      <p:ext uri="{BB962C8B-B14F-4D97-AF65-F5344CB8AC3E}">
        <p14:creationId xmlns:p14="http://schemas.microsoft.com/office/powerpoint/2010/main" val="2642668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400" dirty="0">
                <a:latin typeface="UD デジタル 教科書体 NP-R" panose="02020400000000000000" pitchFamily="18" charset="-128"/>
                <a:ea typeface="UD デジタル 教科書体 NP-R" panose="02020400000000000000" pitchFamily="18" charset="-128"/>
              </a:rPr>
              <a:t>（先生が読み上げる）</a:t>
            </a:r>
            <a:endParaRPr kumimoji="1" lang="en-US" altLang="ja-JP" sz="2400" dirty="0">
              <a:latin typeface="UD デジタル 教科書体 NP-R" panose="02020400000000000000" pitchFamily="18" charset="-128"/>
              <a:ea typeface="UD デジタル 教科書体 NP-R" panose="02020400000000000000" pitchFamily="18" charset="-128"/>
            </a:endParaRPr>
          </a:p>
          <a:p>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大切なことは、自分にとっても相手にとっても安心でなければいけません。</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自分が近づいても平気だからといって、</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相手に近づくと、いやな気持ちにさせてしまうことがあります。</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プリントを確認してみましょう</a:t>
            </a:r>
            <a:endParaRPr kumimoji="1" lang="en-US" altLang="ja-JP" sz="2400" dirty="0">
              <a:latin typeface="UD デジタル 教科書体 NP-R" panose="02020400000000000000" pitchFamily="18" charset="-128"/>
              <a:ea typeface="UD デジタル 教科書体 NP-R" panose="02020400000000000000" pitchFamily="18" charset="-128"/>
            </a:endParaRPr>
          </a:p>
          <a:p>
            <a:endParaRPr kumimoji="1" lang="en-US" altLang="ja-JP" sz="2400" dirty="0">
              <a:latin typeface="UD デジタル 教科書体 NP-R" panose="02020400000000000000" pitchFamily="18" charset="-128"/>
              <a:ea typeface="UD デジタル 教科書体 NP-R" panose="02020400000000000000" pitchFamily="18" charset="-128"/>
            </a:endParaRPr>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6</a:t>
            </a:fld>
            <a:endParaRPr kumimoji="1" lang="ja-JP" altLang="en-US"/>
          </a:p>
        </p:txBody>
      </p:sp>
    </p:spTree>
    <p:extLst>
      <p:ext uri="{BB962C8B-B14F-4D97-AF65-F5344CB8AC3E}">
        <p14:creationId xmlns:p14="http://schemas.microsoft.com/office/powerpoint/2010/main" val="3576576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400" dirty="0">
                <a:latin typeface="UD デジタル 教科書体 NP-R" panose="02020400000000000000" pitchFamily="18" charset="-128"/>
                <a:ea typeface="UD デジタル 教科書体 NP-R" panose="02020400000000000000" pitchFamily="18" charset="-128"/>
              </a:rPr>
              <a:t>また自分のパーソナルスペースをもっていないと、簡単に相手が</a:t>
            </a:r>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バリアの中に入って、じぶんの体や心が傷つくことになっています。</a:t>
            </a:r>
          </a:p>
          <a:p>
            <a:r>
              <a:rPr kumimoji="1" lang="ja-JP" altLang="en-US" sz="2400" dirty="0">
                <a:latin typeface="UD デジタル 教科書体 NP-R" panose="02020400000000000000" pitchFamily="18" charset="-128"/>
                <a:ea typeface="UD デジタル 教科書体 NP-R" panose="02020400000000000000" pitchFamily="18" charset="-128"/>
              </a:rPr>
              <a:t>パーソナルスペースは、こんなバリアのようなイメージとお伝えしました。</a:t>
            </a:r>
            <a:endParaRPr kumimoji="1" lang="en-US" altLang="ja-JP" sz="2400" dirty="0">
              <a:latin typeface="UD デジタル 教科書体 NP-R" panose="02020400000000000000" pitchFamily="18" charset="-128"/>
              <a:ea typeface="UD デジタル 教科書体 NP-R" panose="02020400000000000000" pitchFamily="18" charset="-128"/>
            </a:endParaRPr>
          </a:p>
          <a:p>
            <a:endParaRPr kumimoji="1" lang="en-US" altLang="ja-JP" sz="2400" dirty="0">
              <a:latin typeface="UD デジタル 教科書体 NP-R" panose="02020400000000000000" pitchFamily="18" charset="-128"/>
              <a:ea typeface="UD デジタル 教科書体 NP-R" panose="02020400000000000000" pitchFamily="18" charset="-128"/>
            </a:endParaRPr>
          </a:p>
          <a:p>
            <a:r>
              <a:rPr kumimoji="1" lang="ja-JP" altLang="en-US" sz="2400" dirty="0">
                <a:latin typeface="UD デジタル 教科書体 NP-R" panose="02020400000000000000" pitchFamily="18" charset="-128"/>
                <a:ea typeface="UD デジタル 教科書体 NP-R" panose="02020400000000000000" pitchFamily="18" charset="-128"/>
              </a:rPr>
              <a:t>（ロールプレイやってもいいかも）</a:t>
            </a:r>
            <a:endParaRPr kumimoji="1" lang="en-US" altLang="ja-JP" sz="2400" dirty="0">
              <a:latin typeface="UD デジタル 教科書体 NP-R" panose="02020400000000000000" pitchFamily="18" charset="-128"/>
              <a:ea typeface="UD デジタル 教科書体 NP-R" panose="02020400000000000000" pitchFamily="18" charset="-128"/>
            </a:endParaRPr>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7</a:t>
            </a:fld>
            <a:endParaRPr kumimoji="1" lang="ja-JP" altLang="en-US"/>
          </a:p>
        </p:txBody>
      </p:sp>
    </p:spTree>
    <p:extLst>
      <p:ext uri="{BB962C8B-B14F-4D97-AF65-F5344CB8AC3E}">
        <p14:creationId xmlns:p14="http://schemas.microsoft.com/office/powerpoint/2010/main" val="900598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8</a:t>
            </a:fld>
            <a:endParaRPr kumimoji="1" lang="ja-JP" altLang="en-US"/>
          </a:p>
        </p:txBody>
      </p:sp>
    </p:spTree>
    <p:extLst>
      <p:ext uri="{BB962C8B-B14F-4D97-AF65-F5344CB8AC3E}">
        <p14:creationId xmlns:p14="http://schemas.microsoft.com/office/powerpoint/2010/main" val="3544984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FE0B5F-2174-45EC-A2C4-747137A88A40}" type="slidenum">
              <a:rPr kumimoji="1" lang="ja-JP" altLang="en-US" smtClean="0"/>
              <a:t>9</a:t>
            </a:fld>
            <a:endParaRPr kumimoji="1" lang="ja-JP" altLang="en-US"/>
          </a:p>
        </p:txBody>
      </p:sp>
    </p:spTree>
    <p:extLst>
      <p:ext uri="{BB962C8B-B14F-4D97-AF65-F5344CB8AC3E}">
        <p14:creationId xmlns:p14="http://schemas.microsoft.com/office/powerpoint/2010/main" val="2730319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A04669D-505F-4ECD-B601-DE121F77FCD5}" type="datetimeFigureOut">
              <a:rPr kumimoji="1" lang="ja-JP" altLang="en-US" smtClean="0"/>
              <a:t>2023/9/22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2E9D1F-FDDA-41F1-B9AC-87F1215A8000}" type="slidenum">
              <a:rPr kumimoji="1" lang="ja-JP" altLang="en-US" smtClean="0"/>
              <a:t>‹#›</a:t>
            </a:fld>
            <a:endParaRPr kumimoji="1" lang="ja-JP" altLang="en-US"/>
          </a:p>
        </p:txBody>
      </p:sp>
    </p:spTree>
    <p:extLst>
      <p:ext uri="{BB962C8B-B14F-4D97-AF65-F5344CB8AC3E}">
        <p14:creationId xmlns:p14="http://schemas.microsoft.com/office/powerpoint/2010/main" val="112751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04669D-505F-4ECD-B601-DE121F77FCD5}" type="datetimeFigureOut">
              <a:rPr kumimoji="1" lang="ja-JP" altLang="en-US" smtClean="0"/>
              <a:t>2023/9/22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2E9D1F-FDDA-41F1-B9AC-87F1215A8000}" type="slidenum">
              <a:rPr kumimoji="1" lang="ja-JP" altLang="en-US" smtClean="0"/>
              <a:t>‹#›</a:t>
            </a:fld>
            <a:endParaRPr kumimoji="1" lang="ja-JP" altLang="en-US"/>
          </a:p>
        </p:txBody>
      </p:sp>
    </p:spTree>
    <p:extLst>
      <p:ext uri="{BB962C8B-B14F-4D97-AF65-F5344CB8AC3E}">
        <p14:creationId xmlns:p14="http://schemas.microsoft.com/office/powerpoint/2010/main" val="813429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04669D-505F-4ECD-B601-DE121F77FCD5}" type="datetimeFigureOut">
              <a:rPr kumimoji="1" lang="ja-JP" altLang="en-US" smtClean="0"/>
              <a:t>2023/9/22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2E9D1F-FDDA-41F1-B9AC-87F1215A8000}" type="slidenum">
              <a:rPr kumimoji="1" lang="ja-JP" altLang="en-US" smtClean="0"/>
              <a:t>‹#›</a:t>
            </a:fld>
            <a:endParaRPr kumimoji="1" lang="ja-JP" altLang="en-US"/>
          </a:p>
        </p:txBody>
      </p:sp>
    </p:spTree>
    <p:extLst>
      <p:ext uri="{BB962C8B-B14F-4D97-AF65-F5344CB8AC3E}">
        <p14:creationId xmlns:p14="http://schemas.microsoft.com/office/powerpoint/2010/main" val="3419179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04669D-505F-4ECD-B601-DE121F77FCD5}" type="datetimeFigureOut">
              <a:rPr kumimoji="1" lang="ja-JP" altLang="en-US" smtClean="0"/>
              <a:t>2023/9/22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2E9D1F-FDDA-41F1-B9AC-87F1215A8000}" type="slidenum">
              <a:rPr kumimoji="1" lang="ja-JP" altLang="en-US" smtClean="0"/>
              <a:t>‹#›</a:t>
            </a:fld>
            <a:endParaRPr kumimoji="1" lang="ja-JP" altLang="en-US"/>
          </a:p>
        </p:txBody>
      </p:sp>
    </p:spTree>
    <p:extLst>
      <p:ext uri="{BB962C8B-B14F-4D97-AF65-F5344CB8AC3E}">
        <p14:creationId xmlns:p14="http://schemas.microsoft.com/office/powerpoint/2010/main" val="3702285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A04669D-505F-4ECD-B601-DE121F77FCD5}" type="datetimeFigureOut">
              <a:rPr kumimoji="1" lang="ja-JP" altLang="en-US" smtClean="0"/>
              <a:t>2023/9/22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2E9D1F-FDDA-41F1-B9AC-87F1215A8000}" type="slidenum">
              <a:rPr kumimoji="1" lang="ja-JP" altLang="en-US" smtClean="0"/>
              <a:t>‹#›</a:t>
            </a:fld>
            <a:endParaRPr kumimoji="1" lang="ja-JP" altLang="en-US"/>
          </a:p>
        </p:txBody>
      </p:sp>
    </p:spTree>
    <p:extLst>
      <p:ext uri="{BB962C8B-B14F-4D97-AF65-F5344CB8AC3E}">
        <p14:creationId xmlns:p14="http://schemas.microsoft.com/office/powerpoint/2010/main" val="292547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A04669D-505F-4ECD-B601-DE121F77FCD5}" type="datetimeFigureOut">
              <a:rPr kumimoji="1" lang="ja-JP" altLang="en-US" smtClean="0"/>
              <a:t>2023/9/22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92E9D1F-FDDA-41F1-B9AC-87F1215A8000}" type="slidenum">
              <a:rPr kumimoji="1" lang="ja-JP" altLang="en-US" smtClean="0"/>
              <a:t>‹#›</a:t>
            </a:fld>
            <a:endParaRPr kumimoji="1" lang="ja-JP" altLang="en-US"/>
          </a:p>
        </p:txBody>
      </p:sp>
    </p:spTree>
    <p:extLst>
      <p:ext uri="{BB962C8B-B14F-4D97-AF65-F5344CB8AC3E}">
        <p14:creationId xmlns:p14="http://schemas.microsoft.com/office/powerpoint/2010/main" val="1718135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A04669D-505F-4ECD-B601-DE121F77FCD5}" type="datetimeFigureOut">
              <a:rPr kumimoji="1" lang="ja-JP" altLang="en-US" smtClean="0"/>
              <a:t>2023/9/22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92E9D1F-FDDA-41F1-B9AC-87F1215A8000}" type="slidenum">
              <a:rPr kumimoji="1" lang="ja-JP" altLang="en-US" smtClean="0"/>
              <a:t>‹#›</a:t>
            </a:fld>
            <a:endParaRPr kumimoji="1" lang="ja-JP" altLang="en-US"/>
          </a:p>
        </p:txBody>
      </p:sp>
    </p:spTree>
    <p:extLst>
      <p:ext uri="{BB962C8B-B14F-4D97-AF65-F5344CB8AC3E}">
        <p14:creationId xmlns:p14="http://schemas.microsoft.com/office/powerpoint/2010/main" val="2560911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A04669D-505F-4ECD-B601-DE121F77FCD5}" type="datetimeFigureOut">
              <a:rPr kumimoji="1" lang="ja-JP" altLang="en-US" smtClean="0"/>
              <a:t>2023/9/22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92E9D1F-FDDA-41F1-B9AC-87F1215A8000}" type="slidenum">
              <a:rPr kumimoji="1" lang="ja-JP" altLang="en-US" smtClean="0"/>
              <a:t>‹#›</a:t>
            </a:fld>
            <a:endParaRPr kumimoji="1" lang="ja-JP" altLang="en-US"/>
          </a:p>
        </p:txBody>
      </p:sp>
    </p:spTree>
    <p:extLst>
      <p:ext uri="{BB962C8B-B14F-4D97-AF65-F5344CB8AC3E}">
        <p14:creationId xmlns:p14="http://schemas.microsoft.com/office/powerpoint/2010/main" val="3943984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A04669D-505F-4ECD-B601-DE121F77FCD5}" type="datetimeFigureOut">
              <a:rPr kumimoji="1" lang="ja-JP" altLang="en-US" smtClean="0"/>
              <a:t>2023/9/22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92E9D1F-FDDA-41F1-B9AC-87F1215A8000}" type="slidenum">
              <a:rPr kumimoji="1" lang="ja-JP" altLang="en-US" smtClean="0"/>
              <a:t>‹#›</a:t>
            </a:fld>
            <a:endParaRPr kumimoji="1" lang="ja-JP" altLang="en-US"/>
          </a:p>
        </p:txBody>
      </p:sp>
    </p:spTree>
    <p:extLst>
      <p:ext uri="{BB962C8B-B14F-4D97-AF65-F5344CB8AC3E}">
        <p14:creationId xmlns:p14="http://schemas.microsoft.com/office/powerpoint/2010/main" val="4051986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A04669D-505F-4ECD-B601-DE121F77FCD5}" type="datetimeFigureOut">
              <a:rPr kumimoji="1" lang="ja-JP" altLang="en-US" smtClean="0"/>
              <a:t>2023/9/22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92E9D1F-FDDA-41F1-B9AC-87F1215A8000}" type="slidenum">
              <a:rPr kumimoji="1" lang="ja-JP" altLang="en-US" smtClean="0"/>
              <a:t>‹#›</a:t>
            </a:fld>
            <a:endParaRPr kumimoji="1" lang="ja-JP" altLang="en-US"/>
          </a:p>
        </p:txBody>
      </p:sp>
    </p:spTree>
    <p:extLst>
      <p:ext uri="{BB962C8B-B14F-4D97-AF65-F5344CB8AC3E}">
        <p14:creationId xmlns:p14="http://schemas.microsoft.com/office/powerpoint/2010/main" val="888619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A04669D-505F-4ECD-B601-DE121F77FCD5}" type="datetimeFigureOut">
              <a:rPr kumimoji="1" lang="ja-JP" altLang="en-US" smtClean="0"/>
              <a:t>2023/9/22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92E9D1F-FDDA-41F1-B9AC-87F1215A8000}" type="slidenum">
              <a:rPr kumimoji="1" lang="ja-JP" altLang="en-US" smtClean="0"/>
              <a:t>‹#›</a:t>
            </a:fld>
            <a:endParaRPr kumimoji="1" lang="ja-JP" altLang="en-US"/>
          </a:p>
        </p:txBody>
      </p:sp>
    </p:spTree>
    <p:extLst>
      <p:ext uri="{BB962C8B-B14F-4D97-AF65-F5344CB8AC3E}">
        <p14:creationId xmlns:p14="http://schemas.microsoft.com/office/powerpoint/2010/main" val="2798560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04669D-505F-4ECD-B601-DE121F77FCD5}" type="datetimeFigureOut">
              <a:rPr kumimoji="1" lang="ja-JP" altLang="en-US" smtClean="0"/>
              <a:t>2023/9/22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2E9D1F-FDDA-41F1-B9AC-87F1215A8000}" type="slidenum">
              <a:rPr kumimoji="1" lang="ja-JP" altLang="en-US" smtClean="0"/>
              <a:t>‹#›</a:t>
            </a:fld>
            <a:endParaRPr kumimoji="1" lang="ja-JP" altLang="en-US"/>
          </a:p>
        </p:txBody>
      </p:sp>
    </p:spTree>
    <p:extLst>
      <p:ext uri="{BB962C8B-B14F-4D97-AF65-F5344CB8AC3E}">
        <p14:creationId xmlns:p14="http://schemas.microsoft.com/office/powerpoint/2010/main" val="1345497118"/>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66800" y="1120461"/>
            <a:ext cx="10058400" cy="2071309"/>
          </a:xfrm>
        </p:spPr>
        <p:txBody>
          <a:bodyPr>
            <a:normAutofit fontScale="90000"/>
          </a:bodyPr>
          <a:lstStyle/>
          <a:p>
            <a:pPr algn="ctr"/>
            <a:r>
              <a:rPr kumimoji="1" lang="ja-JP" altLang="en-US" sz="6600" dirty="0">
                <a:latin typeface="UD デジタル 教科書体 NP-R" panose="02020400000000000000" pitchFamily="18" charset="-128"/>
                <a:ea typeface="UD デジタル 教科書体 NP-R" panose="02020400000000000000" pitchFamily="18" charset="-128"/>
              </a:rPr>
              <a:t>サークルズ</a:t>
            </a:r>
            <a:br>
              <a:rPr kumimoji="1" lang="en-US" altLang="ja-JP" sz="6600" dirty="0">
                <a:latin typeface="UD デジタル 教科書体 NP-R" panose="02020400000000000000" pitchFamily="18" charset="-128"/>
                <a:ea typeface="UD デジタル 教科書体 NP-R" panose="02020400000000000000" pitchFamily="18" charset="-128"/>
              </a:rPr>
            </a:br>
            <a:r>
              <a:rPr lang="ja-JP" altLang="en-US" sz="6600" dirty="0">
                <a:latin typeface="UD デジタル 教科書体 NP-R" panose="02020400000000000000" pitchFamily="18" charset="-128"/>
                <a:ea typeface="UD デジタル 教科書体 NP-R" panose="02020400000000000000" pitchFamily="18" charset="-128"/>
              </a:rPr>
              <a:t>～人との境界線を知ろう～</a:t>
            </a:r>
            <a:endParaRPr kumimoji="1" lang="ja-JP" altLang="en-US" sz="6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1466161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04400" y="365125"/>
            <a:ext cx="10515600" cy="1325563"/>
          </a:xfrm>
        </p:spPr>
        <p:txBody>
          <a:bodyPr/>
          <a:lstStyle/>
          <a:p>
            <a:pPr algn="r"/>
            <a:r>
              <a:rPr kumimoji="1" lang="ja-JP" altLang="en-US" dirty="0">
                <a:latin typeface="UD デジタル 教科書体 NP-R" panose="02020400000000000000" pitchFamily="18" charset="-128"/>
                <a:ea typeface="UD デジタル 教科書体 NP-R" panose="02020400000000000000" pitchFamily="18" charset="-128"/>
              </a:rPr>
              <a:t>授業の約束</a:t>
            </a:r>
          </a:p>
        </p:txBody>
      </p:sp>
      <p:sp>
        <p:nvSpPr>
          <p:cNvPr id="3" name="コンテンツ プレースホルダー 2"/>
          <p:cNvSpPr>
            <a:spLocks noGrp="1"/>
          </p:cNvSpPr>
          <p:nvPr>
            <p:ph idx="1"/>
          </p:nvPr>
        </p:nvSpPr>
        <p:spPr>
          <a:xfrm>
            <a:off x="720000" y="1690688"/>
            <a:ext cx="10800000" cy="4320000"/>
          </a:xfrm>
          <a:ln>
            <a:solidFill>
              <a:schemeClr val="tx1"/>
            </a:solidFill>
          </a:ln>
        </p:spPr>
        <p:txBody>
          <a:bodyPr/>
          <a:lstStyle/>
          <a:p>
            <a:endParaRPr kumimoji="1" lang="en-US" altLang="ja-JP" dirty="0"/>
          </a:p>
          <a:p>
            <a:pPr marL="0" indent="0">
              <a:buNone/>
            </a:pPr>
            <a:r>
              <a:rPr lang="ja-JP" altLang="en-US" sz="3600" dirty="0">
                <a:latin typeface="UD デジタル 教科書体 NP-R" panose="02020400000000000000" pitchFamily="18" charset="-128"/>
                <a:ea typeface="UD デジタル 教科書体 NP-R" panose="02020400000000000000" pitchFamily="18" charset="-128"/>
              </a:rPr>
              <a:t>１，話せることだけを話すようにしましょう。</a:t>
            </a:r>
            <a:endParaRPr lang="en-US" altLang="ja-JP" sz="36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3600" dirty="0">
              <a:latin typeface="UD デジタル 教科書体 NP-R" panose="02020400000000000000" pitchFamily="18" charset="-128"/>
              <a:ea typeface="UD デジタル 教科書体 NP-R" panose="02020400000000000000" pitchFamily="18" charset="-128"/>
            </a:endParaRPr>
          </a:p>
          <a:p>
            <a:pPr marL="0" indent="0">
              <a:buNone/>
            </a:pPr>
            <a:r>
              <a:rPr kumimoji="1" lang="ja-JP" altLang="en-US" sz="3600" dirty="0">
                <a:latin typeface="UD デジタル 教科書体 NP-R" panose="02020400000000000000" pitchFamily="18" charset="-128"/>
                <a:ea typeface="UD デジタル 教科書体 NP-R" panose="02020400000000000000" pitchFamily="18" charset="-128"/>
              </a:rPr>
              <a:t>２，失敗・間違い</a:t>
            </a:r>
            <a:r>
              <a:rPr kumimoji="1" lang="en-US" altLang="ja-JP" sz="3600" dirty="0">
                <a:latin typeface="UD デジタル 教科書体 NP-R" panose="02020400000000000000" pitchFamily="18" charset="-128"/>
                <a:ea typeface="UD デジタル 教科書体 NP-R" panose="02020400000000000000" pitchFamily="18" charset="-128"/>
              </a:rPr>
              <a:t>OK</a:t>
            </a:r>
            <a:r>
              <a:rPr kumimoji="1" lang="ja-JP" altLang="en-US" sz="3600" dirty="0">
                <a:latin typeface="UD デジタル 教科書体 NP-R" panose="02020400000000000000" pitchFamily="18" charset="-128"/>
                <a:ea typeface="UD デジタル 教科書体 NP-R" panose="02020400000000000000" pitchFamily="18" charset="-128"/>
              </a:rPr>
              <a:t>です。何事もチャレンジ♪</a:t>
            </a:r>
            <a:endParaRPr kumimoji="1" lang="en-US" altLang="ja-JP" sz="36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3600"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3600" dirty="0">
                <a:latin typeface="UD デジタル 教科書体 NP-R" panose="02020400000000000000" pitchFamily="18" charset="-128"/>
                <a:ea typeface="UD デジタル 教科書体 NP-R" panose="02020400000000000000" pitchFamily="18" charset="-128"/>
              </a:rPr>
              <a:t>３，尋ねられたときだけ質問しましょう！</a:t>
            </a:r>
            <a:endParaRPr kumimoji="1" lang="ja-JP" altLang="en-US" sz="3600" dirty="0">
              <a:latin typeface="UD デジタル 教科書体 NP-R" panose="02020400000000000000" pitchFamily="18" charset="-128"/>
              <a:ea typeface="UD デジタル 教科書体 NP-R" panose="02020400000000000000" pitchFamily="18" charset="-128"/>
            </a:endParaRPr>
          </a:p>
        </p:txBody>
      </p:sp>
      <p:sp>
        <p:nvSpPr>
          <p:cNvPr id="4" name="テキスト ボックス 3"/>
          <p:cNvSpPr txBox="1"/>
          <p:nvPr/>
        </p:nvSpPr>
        <p:spPr>
          <a:xfrm>
            <a:off x="1639708" y="2001465"/>
            <a:ext cx="5161142" cy="307777"/>
          </a:xfrm>
          <a:prstGeom prst="rect">
            <a:avLst/>
          </a:prstGeom>
          <a:noFill/>
        </p:spPr>
        <p:txBody>
          <a:bodyPr wrap="square" rtlCol="0">
            <a:spAutoFit/>
          </a:bodyPr>
          <a:lstStyle/>
          <a:p>
            <a:r>
              <a:rPr kumimoji="1" lang="ja-JP" altLang="en-US" sz="1400" dirty="0" err="1">
                <a:latin typeface="UD デジタル 教科書体 NP-B" panose="02020700000000000000" pitchFamily="18" charset="-128"/>
                <a:ea typeface="UD デジタル 教科書体 NP-B" panose="02020700000000000000" pitchFamily="18" charset="-128"/>
              </a:rPr>
              <a:t>はな</a:t>
            </a:r>
            <a:r>
              <a:rPr kumimoji="1" lang="ja-JP" altLang="en-US" sz="1400" dirty="0">
                <a:latin typeface="UD デジタル 教科書体 NP-B" panose="02020700000000000000" pitchFamily="18" charset="-128"/>
                <a:ea typeface="UD デジタル 教科書体 NP-B" panose="02020700000000000000" pitchFamily="18" charset="-128"/>
              </a:rPr>
              <a:t>　　　　　　　　　　　　　　　　　　　はな</a:t>
            </a:r>
          </a:p>
        </p:txBody>
      </p:sp>
      <p:sp>
        <p:nvSpPr>
          <p:cNvPr id="5" name="テキスト ボックス 4"/>
          <p:cNvSpPr txBox="1"/>
          <p:nvPr/>
        </p:nvSpPr>
        <p:spPr>
          <a:xfrm>
            <a:off x="1773058" y="3257179"/>
            <a:ext cx="8037692"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しっぱい　　　　まちが　　　　　　　　　　　　　　　　なにごと</a:t>
            </a:r>
          </a:p>
        </p:txBody>
      </p:sp>
      <p:sp>
        <p:nvSpPr>
          <p:cNvPr id="6" name="テキスト ボックス 5"/>
          <p:cNvSpPr txBox="1"/>
          <p:nvPr/>
        </p:nvSpPr>
        <p:spPr>
          <a:xfrm>
            <a:off x="1639708" y="4480044"/>
            <a:ext cx="8037692" cy="307777"/>
          </a:xfrm>
          <a:prstGeom prst="rect">
            <a:avLst/>
          </a:prstGeom>
          <a:noFill/>
        </p:spPr>
        <p:txBody>
          <a:bodyPr wrap="square" rtlCol="0">
            <a:spAutoFit/>
          </a:bodyPr>
          <a:lstStyle/>
          <a:p>
            <a:r>
              <a:rPr kumimoji="1" lang="ja-JP" altLang="en-US" sz="1400" dirty="0" err="1">
                <a:latin typeface="UD デジタル 教科書体 NP-B" panose="02020700000000000000" pitchFamily="18" charset="-128"/>
                <a:ea typeface="UD デジタル 教科書体 NP-B" panose="02020700000000000000" pitchFamily="18" charset="-128"/>
              </a:rPr>
              <a:t>たず</a:t>
            </a:r>
            <a:r>
              <a:rPr kumimoji="1" lang="ja-JP" altLang="en-US" sz="1400" dirty="0">
                <a:latin typeface="UD デジタル 教科書体 NP-B" panose="02020700000000000000" pitchFamily="18" charset="-128"/>
                <a:ea typeface="UD デジタル 教科書体 NP-B" panose="02020700000000000000" pitchFamily="18" charset="-128"/>
              </a:rPr>
              <a:t>　　　　　　　　　　　　　　　　　　　　　　しつもん</a:t>
            </a:r>
          </a:p>
        </p:txBody>
      </p:sp>
    </p:spTree>
    <p:extLst>
      <p:ext uri="{BB962C8B-B14F-4D97-AF65-F5344CB8AC3E}">
        <p14:creationId xmlns:p14="http://schemas.microsoft.com/office/powerpoint/2010/main" val="2199741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04400" y="283931"/>
            <a:ext cx="10515600" cy="1325563"/>
          </a:xfrm>
        </p:spPr>
        <p:txBody>
          <a:bodyPr/>
          <a:lstStyle/>
          <a:p>
            <a:pPr algn="r"/>
            <a:r>
              <a:rPr kumimoji="1" lang="ja-JP" altLang="en-US" dirty="0">
                <a:latin typeface="UD デジタル 教科書体 NP-R" panose="02020400000000000000" pitchFamily="18" charset="-128"/>
                <a:ea typeface="UD デジタル 教科書体 NP-R" panose="02020400000000000000" pitchFamily="18" charset="-128"/>
              </a:rPr>
              <a:t>１，ちょっとおしゃべり</a:t>
            </a:r>
            <a:r>
              <a:rPr kumimoji="1" lang="en-US" altLang="ja-JP" dirty="0">
                <a:latin typeface="UD デジタル 教科書体 NP-R" panose="02020400000000000000" pitchFamily="18" charset="-128"/>
                <a:ea typeface="UD デジタル 教科書体 NP-R" panose="02020400000000000000" pitchFamily="18" charset="-128"/>
              </a:rPr>
              <a:t>(</a:t>
            </a:r>
            <a:r>
              <a:rPr kumimoji="1" lang="ja-JP" altLang="en-US" dirty="0">
                <a:latin typeface="UD デジタル 教科書体 NP-R" panose="02020400000000000000" pitchFamily="18" charset="-128"/>
                <a:ea typeface="UD デジタル 教科書体 NP-R" panose="02020400000000000000" pitchFamily="18" charset="-128"/>
              </a:rPr>
              <a:t>ﾍﾟｱﾄｰｸ</a:t>
            </a:r>
            <a:r>
              <a:rPr kumimoji="1" lang="en-US" altLang="ja-JP" dirty="0">
                <a:latin typeface="UD デジタル 教科書体 NP-R" panose="02020400000000000000" pitchFamily="18" charset="-128"/>
                <a:ea typeface="UD デジタル 教科書体 NP-R" panose="02020400000000000000" pitchFamily="18" charset="-128"/>
              </a:rPr>
              <a:t>)</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3" name="コンテンツ プレースホルダー 2"/>
          <p:cNvSpPr>
            <a:spLocks noGrp="1"/>
          </p:cNvSpPr>
          <p:nvPr>
            <p:ph idx="1"/>
          </p:nvPr>
        </p:nvSpPr>
        <p:spPr>
          <a:xfrm>
            <a:off x="720000" y="1609493"/>
            <a:ext cx="10800000" cy="4691915"/>
          </a:xfrm>
          <a:ln>
            <a:solidFill>
              <a:schemeClr val="tx1"/>
            </a:solidFill>
          </a:ln>
        </p:spPr>
        <p:txBody>
          <a:bodyPr anchor="ctr">
            <a:normAutofit/>
          </a:bodyPr>
          <a:lstStyle/>
          <a:p>
            <a:pPr marL="0" indent="0">
              <a:buNone/>
            </a:pPr>
            <a:r>
              <a:rPr kumimoji="1" lang="ja-JP" altLang="en-US" sz="3200" dirty="0">
                <a:latin typeface="UD デジタル 教科書体 NP-R" panose="02020400000000000000" pitchFamily="18" charset="-128"/>
                <a:ea typeface="UD デジタル 教科書体 NP-R" panose="02020400000000000000" pitchFamily="18" charset="-128"/>
              </a:rPr>
              <a:t>まずは、お隣の人とペアになります。</a:t>
            </a:r>
            <a:endParaRPr kumimoji="1" lang="en-US" altLang="ja-JP" sz="3200" dirty="0">
              <a:latin typeface="UD デジタル 教科書体 NP-R" panose="02020400000000000000" pitchFamily="18" charset="-128"/>
              <a:ea typeface="UD デジタル 教科書体 NP-R" panose="02020400000000000000" pitchFamily="18" charset="-128"/>
            </a:endParaRPr>
          </a:p>
          <a:p>
            <a:endParaRPr lang="en-US" altLang="ja-JP" sz="3200" dirty="0">
              <a:latin typeface="UD デジタル 教科書体 NP-R" panose="02020400000000000000" pitchFamily="18" charset="-128"/>
              <a:ea typeface="UD デジタル 教科書体 NP-R" panose="02020400000000000000" pitchFamily="18" charset="-128"/>
            </a:endParaRPr>
          </a:p>
          <a:p>
            <a:pPr marL="0" indent="0">
              <a:buNone/>
            </a:pPr>
            <a:r>
              <a:rPr kumimoji="1" lang="ja-JP" altLang="en-US" sz="3200" dirty="0">
                <a:latin typeface="UD デジタル 教科書体 NP-R" panose="02020400000000000000" pitchFamily="18" charset="-128"/>
                <a:ea typeface="UD デジタル 教科書体 NP-R" panose="02020400000000000000" pitchFamily="18" charset="-128"/>
              </a:rPr>
              <a:t>　１，フォーメーションＡ</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3200" dirty="0">
                <a:latin typeface="UD デジタル 教科書体 NP-R" panose="02020400000000000000" pitchFamily="18" charset="-128"/>
                <a:ea typeface="UD デジタル 教科書体 NP-R" panose="02020400000000000000" pitchFamily="18" charset="-128"/>
              </a:rPr>
              <a:t>　　　</a:t>
            </a:r>
            <a:r>
              <a:rPr kumimoji="1" lang="ja-JP" altLang="en-US" sz="3200" dirty="0">
                <a:latin typeface="UD デジタル 教科書体 NP-R" panose="02020400000000000000" pitchFamily="18" charset="-128"/>
                <a:ea typeface="UD デジタル 教科書体 NP-R" panose="02020400000000000000" pitchFamily="18" charset="-128"/>
              </a:rPr>
              <a:t>お題①「最近どんな感じ？」フリーで２分</a:t>
            </a:r>
            <a:endParaRPr kumimoji="1" lang="en-US" altLang="ja-JP" sz="3200" dirty="0">
              <a:latin typeface="UD デジタル 教科書体 NP-R" panose="02020400000000000000" pitchFamily="18" charset="-128"/>
              <a:ea typeface="UD デジタル 教科書体 NP-R" panose="02020400000000000000" pitchFamily="18" charset="-128"/>
            </a:endParaRPr>
          </a:p>
          <a:p>
            <a:endParaRPr lang="en-US" altLang="ja-JP" sz="3200" dirty="0">
              <a:latin typeface="UD デジタル 教科書体 NP-R" panose="02020400000000000000" pitchFamily="18" charset="-128"/>
              <a:ea typeface="UD デジタル 教科書体 NP-R" panose="02020400000000000000" pitchFamily="18" charset="-128"/>
            </a:endParaRPr>
          </a:p>
          <a:p>
            <a:pPr marL="0" indent="0">
              <a:buNone/>
            </a:pPr>
            <a:r>
              <a:rPr kumimoji="1" lang="ja-JP" altLang="en-US" sz="3200" dirty="0">
                <a:latin typeface="UD デジタル 教科書体 NP-R" panose="02020400000000000000" pitchFamily="18" charset="-128"/>
                <a:ea typeface="UD デジタル 教科書体 NP-R" panose="02020400000000000000" pitchFamily="18" charset="-128"/>
              </a:rPr>
              <a:t>　２，フォーメーション</a:t>
            </a:r>
            <a:r>
              <a:rPr kumimoji="1" lang="en-US" altLang="ja-JP" sz="3200" dirty="0">
                <a:latin typeface="UD デジタル 教科書体 NP-R" panose="02020400000000000000" pitchFamily="18" charset="-128"/>
                <a:ea typeface="UD デジタル 教科書体 NP-R" panose="02020400000000000000" pitchFamily="18" charset="-128"/>
              </a:rPr>
              <a:t>B</a:t>
            </a:r>
          </a:p>
          <a:p>
            <a:pPr marL="0" indent="0">
              <a:buNone/>
            </a:pPr>
            <a:r>
              <a:rPr lang="ja-JP" altLang="en-US" sz="3200" dirty="0">
                <a:latin typeface="UD デジタル 教科書体 NP-R" panose="02020400000000000000" pitchFamily="18" charset="-128"/>
                <a:ea typeface="UD デジタル 教科書体 NP-R" panose="02020400000000000000" pitchFamily="18" charset="-128"/>
              </a:rPr>
              <a:t>　　　</a:t>
            </a:r>
            <a:r>
              <a:rPr kumimoji="1" lang="ja-JP" altLang="en-US" sz="3200" dirty="0">
                <a:latin typeface="UD デジタル 教科書体 NP-R" panose="02020400000000000000" pitchFamily="18" charset="-128"/>
                <a:ea typeface="UD デジタル 教科書体 NP-R" panose="02020400000000000000" pitchFamily="18" charset="-128"/>
              </a:rPr>
              <a:t>お題②「夏休みにやりたいことというと？」</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3200" dirty="0">
                <a:latin typeface="UD デジタル 教科書体 NP-R" panose="02020400000000000000" pitchFamily="18" charset="-128"/>
                <a:ea typeface="UD デジタル 教科書体 NP-R" panose="02020400000000000000" pitchFamily="18" charset="-128"/>
              </a:rPr>
              <a:t>　　　　　一人２分</a:t>
            </a:r>
            <a:r>
              <a:rPr lang="en-US" altLang="ja-JP" sz="3200" dirty="0">
                <a:latin typeface="UD デジタル 教科書体 NP-R" panose="02020400000000000000" pitchFamily="18" charset="-128"/>
                <a:ea typeface="UD デジタル 教科書体 NP-R" panose="02020400000000000000" pitchFamily="18" charset="-128"/>
              </a:rPr>
              <a:t>×</a:t>
            </a:r>
            <a:r>
              <a:rPr lang="ja-JP" altLang="en-US" sz="3200" dirty="0">
                <a:latin typeface="UD デジタル 教科書体 NP-R" panose="02020400000000000000" pitchFamily="18" charset="-128"/>
                <a:ea typeface="UD デジタル 教科書体 NP-R" panose="02020400000000000000" pitchFamily="18" charset="-128"/>
              </a:rPr>
              <a:t>２人</a:t>
            </a:r>
            <a:endParaRPr kumimoji="1" lang="ja-JP" altLang="en-US" sz="32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850293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9" dur="500"/>
                                        <p:tgtEl>
                                          <p:spTgt spid="3">
                                            <p:txEl>
                                              <p:pRg st="5" end="5"/>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 calcmode="lin" valueType="num">
                                      <p:cBhvr>
                                        <p:cTn id="1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14" dur="500"/>
                                        <p:tgtEl>
                                          <p:spTgt spid="3">
                                            <p:txEl>
                                              <p:pRg st="6" end="6"/>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 calcmode="lin" valueType="num">
                                      <p:cBhvr>
                                        <p:cTn id="1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1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365513" y="2743200"/>
            <a:ext cx="7474226" cy="923330"/>
          </a:xfrm>
          <a:prstGeom prst="rect">
            <a:avLst/>
          </a:prstGeom>
          <a:noFill/>
        </p:spPr>
        <p:txBody>
          <a:bodyPr wrap="square" rtlCol="0">
            <a:spAutoFit/>
          </a:bodyPr>
          <a:lstStyle/>
          <a:p>
            <a:r>
              <a:rPr kumimoji="1" lang="ja-JP" altLang="en-US" sz="5400" dirty="0">
                <a:latin typeface="UD デジタル 教科書体 NP-R" panose="02020400000000000000" pitchFamily="18" charset="-128"/>
                <a:ea typeface="UD デジタル 教科書体 NP-R" panose="02020400000000000000" pitchFamily="18" charset="-128"/>
              </a:rPr>
              <a:t>サークルズを覚えよう</a:t>
            </a:r>
          </a:p>
        </p:txBody>
      </p:sp>
      <p:sp>
        <p:nvSpPr>
          <p:cNvPr id="3" name="テキスト ボックス 2"/>
          <p:cNvSpPr txBox="1"/>
          <p:nvPr/>
        </p:nvSpPr>
        <p:spPr>
          <a:xfrm>
            <a:off x="6611758" y="2558534"/>
            <a:ext cx="1313042" cy="369332"/>
          </a:xfrm>
          <a:prstGeom prst="rect">
            <a:avLst/>
          </a:prstGeom>
          <a:noFill/>
        </p:spPr>
        <p:txBody>
          <a:bodyPr wrap="square" rtlCol="0">
            <a:spAutoFit/>
          </a:bodyPr>
          <a:lstStyle/>
          <a:p>
            <a:r>
              <a:rPr kumimoji="1" lang="ja-JP" altLang="en-US" dirty="0">
                <a:latin typeface="UD デジタル 教科書体 NP-B" panose="02020700000000000000" pitchFamily="18" charset="-128"/>
                <a:ea typeface="UD デジタル 教科書体 NP-B" panose="02020700000000000000" pitchFamily="18" charset="-128"/>
              </a:rPr>
              <a:t>おぼ</a:t>
            </a:r>
          </a:p>
        </p:txBody>
      </p:sp>
    </p:spTree>
    <p:extLst>
      <p:ext uri="{BB962C8B-B14F-4D97-AF65-F5344CB8AC3E}">
        <p14:creationId xmlns:p14="http://schemas.microsoft.com/office/powerpoint/2010/main" val="3983826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9417" y="183862"/>
            <a:ext cx="10515600" cy="1325563"/>
          </a:xfrm>
        </p:spPr>
        <p:txBody>
          <a:bodyPr/>
          <a:lstStyle/>
          <a:p>
            <a:pPr algn="r"/>
            <a:r>
              <a:rPr kumimoji="1" lang="ja-JP" altLang="en-US" dirty="0">
                <a:latin typeface="UD デジタル 教科書体 NP-R" panose="02020400000000000000" pitchFamily="18" charset="-128"/>
                <a:ea typeface="UD デジタル 教科書体 NP-R" panose="02020400000000000000" pitchFamily="18" charset="-128"/>
              </a:rPr>
              <a:t>２，サークルズって何？</a:t>
            </a:r>
          </a:p>
        </p:txBody>
      </p:sp>
      <p:grpSp>
        <p:nvGrpSpPr>
          <p:cNvPr id="10" name="グループ化 9"/>
          <p:cNvGrpSpPr/>
          <p:nvPr/>
        </p:nvGrpSpPr>
        <p:grpSpPr>
          <a:xfrm>
            <a:off x="380060" y="467055"/>
            <a:ext cx="2755945" cy="2537137"/>
            <a:chOff x="0" y="0"/>
            <a:chExt cx="9925050" cy="9967556"/>
          </a:xfrm>
        </p:grpSpPr>
        <p:sp>
          <p:nvSpPr>
            <p:cNvPr id="11" name="円/楕円 10"/>
            <p:cNvSpPr>
              <a:spLocks noChangeAspect="1"/>
            </p:cNvSpPr>
            <p:nvPr/>
          </p:nvSpPr>
          <p:spPr>
            <a:xfrm>
              <a:off x="0" y="0"/>
              <a:ext cx="9925050" cy="9967556"/>
            </a:xfrm>
            <a:prstGeom prst="ellipse">
              <a:avLst/>
            </a:prstGeom>
            <a:solidFill>
              <a:srgbClr val="FF00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12" name="円/楕円 11"/>
            <p:cNvSpPr>
              <a:spLocks noChangeAspect="1"/>
            </p:cNvSpPr>
            <p:nvPr/>
          </p:nvSpPr>
          <p:spPr>
            <a:xfrm>
              <a:off x="952500" y="1028700"/>
              <a:ext cx="8020050" cy="8040990"/>
            </a:xfrm>
            <a:prstGeom prst="ellipse">
              <a:avLst/>
            </a:prstGeom>
            <a:solidFill>
              <a:srgbClr val="FFC0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13" name="円/楕円 12"/>
            <p:cNvSpPr>
              <a:spLocks noChangeAspect="1"/>
            </p:cNvSpPr>
            <p:nvPr/>
          </p:nvSpPr>
          <p:spPr>
            <a:xfrm>
              <a:off x="1866900" y="1981200"/>
              <a:ext cx="6153150" cy="6153150"/>
            </a:xfrm>
            <a:prstGeom prst="ellipse">
              <a:avLst/>
            </a:prstGeom>
            <a:solidFill>
              <a:srgbClr val="FFFF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14" name="円/楕円 13"/>
            <p:cNvSpPr>
              <a:spLocks noChangeAspect="1"/>
            </p:cNvSpPr>
            <p:nvPr/>
          </p:nvSpPr>
          <p:spPr>
            <a:xfrm>
              <a:off x="2724150" y="2895600"/>
              <a:ext cx="4514850" cy="4514850"/>
            </a:xfrm>
            <a:prstGeom prst="ellipse">
              <a:avLst/>
            </a:prstGeom>
            <a:solidFill>
              <a:srgbClr val="1A6107"/>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15" name="円/楕円 14"/>
            <p:cNvSpPr>
              <a:spLocks noChangeAspect="1"/>
            </p:cNvSpPr>
            <p:nvPr/>
          </p:nvSpPr>
          <p:spPr>
            <a:xfrm>
              <a:off x="3676650" y="3867150"/>
              <a:ext cx="2647950" cy="2647950"/>
            </a:xfrm>
            <a:prstGeom prst="ellipse">
              <a:avLst/>
            </a:prstGeom>
            <a:solidFill>
              <a:srgbClr val="00206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16" name="円/楕円 15"/>
            <p:cNvSpPr/>
            <p:nvPr/>
          </p:nvSpPr>
          <p:spPr>
            <a:xfrm>
              <a:off x="4610100" y="4752975"/>
              <a:ext cx="781050" cy="885825"/>
            </a:xfrm>
            <a:prstGeom prst="ellipse">
              <a:avLst/>
            </a:prstGeom>
            <a:solidFill>
              <a:srgbClr val="7030A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grpSp>
      <p:sp>
        <p:nvSpPr>
          <p:cNvPr id="17" name="テキスト ボックス 16"/>
          <p:cNvSpPr txBox="1"/>
          <p:nvPr/>
        </p:nvSpPr>
        <p:spPr>
          <a:xfrm>
            <a:off x="3519761" y="1399661"/>
            <a:ext cx="8672239" cy="1938992"/>
          </a:xfrm>
          <a:prstGeom prst="rect">
            <a:avLst/>
          </a:prstGeom>
          <a:noFill/>
        </p:spPr>
        <p:txBody>
          <a:bodyPr wrap="square" rtlCol="0">
            <a:spAutoFit/>
          </a:bodyPr>
          <a:lstStyle/>
          <a:p>
            <a:r>
              <a:rPr kumimoji="1" lang="ja-JP" altLang="en-US" sz="4000" dirty="0">
                <a:latin typeface="UD デジタル 教科書体 NP-R" panose="02020400000000000000" pitchFamily="18" charset="-128"/>
                <a:ea typeface="UD デジタル 教科書体 NP-R" panose="02020400000000000000" pitchFamily="18" charset="-128"/>
              </a:rPr>
              <a:t>自分と周りの人との</a:t>
            </a:r>
            <a:endParaRPr kumimoji="1" lang="en-US" altLang="ja-JP" sz="4000" dirty="0">
              <a:latin typeface="UD デジタル 教科書体 NP-R" panose="02020400000000000000" pitchFamily="18" charset="-128"/>
              <a:ea typeface="UD デジタル 教科書体 NP-R" panose="02020400000000000000" pitchFamily="18" charset="-128"/>
            </a:endParaRPr>
          </a:p>
          <a:p>
            <a:r>
              <a:rPr kumimoji="1" lang="en-US" altLang="ja-JP" sz="4000" dirty="0">
                <a:latin typeface="UD デジタル 教科書体 NP-R" panose="02020400000000000000" pitchFamily="18" charset="-128"/>
                <a:ea typeface="UD デジタル 教科書体 NP-R" panose="02020400000000000000" pitchFamily="18" charset="-128"/>
              </a:rPr>
              <a:t>『</a:t>
            </a:r>
            <a:r>
              <a:rPr kumimoji="1" lang="ja-JP" altLang="en-US" sz="4000" dirty="0">
                <a:latin typeface="UD デジタル 教科書体 NP-R" panose="02020400000000000000" pitchFamily="18" charset="-128"/>
                <a:ea typeface="UD デジタル 教科書体 NP-R" panose="02020400000000000000" pitchFamily="18" charset="-128"/>
              </a:rPr>
              <a:t>「</a:t>
            </a:r>
            <a:r>
              <a:rPr kumimoji="1" lang="ja-JP" altLang="en-US" sz="4000" b="1" dirty="0">
                <a:solidFill>
                  <a:srgbClr val="FFC000"/>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こころ</a:t>
            </a:r>
            <a:r>
              <a:rPr kumimoji="1" lang="ja-JP" altLang="en-US" sz="40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a:t>
            </a:r>
            <a:r>
              <a:rPr kumimoji="1" lang="ja-JP" altLang="en-US" sz="4000" b="1" dirty="0">
                <a:solidFill>
                  <a:srgbClr val="FFC000"/>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と</a:t>
            </a:r>
            <a:r>
              <a:rPr kumimoji="1" lang="ja-JP" altLang="en-US" sz="40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a:t>
            </a:r>
            <a:r>
              <a:rPr kumimoji="1" lang="ja-JP" altLang="en-US" sz="4000" b="1" dirty="0">
                <a:solidFill>
                  <a:srgbClr val="FFC000"/>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からだ</a:t>
            </a:r>
            <a:r>
              <a:rPr kumimoji="1" lang="ja-JP" altLang="en-US" sz="40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a:t>
            </a:r>
            <a:r>
              <a:rPr kumimoji="1" lang="ja-JP" altLang="en-US" sz="4000" b="1" dirty="0">
                <a:solidFill>
                  <a:srgbClr val="FFC000"/>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の近さ</a:t>
            </a:r>
            <a:r>
              <a:rPr kumimoji="1" lang="en-US" altLang="ja-JP" sz="40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a:t>
            </a:r>
            <a:r>
              <a:rPr kumimoji="1" lang="ja-JP" altLang="en-US" sz="4000" dirty="0">
                <a:latin typeface="UD デジタル 教科書体 NP-R" panose="02020400000000000000" pitchFamily="18" charset="-128"/>
                <a:ea typeface="UD デジタル 教科書体 NP-R" panose="02020400000000000000" pitchFamily="18" charset="-128"/>
              </a:rPr>
              <a:t>を表す円のこと。</a:t>
            </a:r>
          </a:p>
        </p:txBody>
      </p:sp>
      <p:sp>
        <p:nvSpPr>
          <p:cNvPr id="18" name="テキスト ボックス 17"/>
          <p:cNvSpPr txBox="1"/>
          <p:nvPr/>
        </p:nvSpPr>
        <p:spPr>
          <a:xfrm>
            <a:off x="3519761" y="3835231"/>
            <a:ext cx="8672239" cy="2185214"/>
          </a:xfrm>
          <a:prstGeom prst="rect">
            <a:avLst/>
          </a:prstGeom>
          <a:noFill/>
        </p:spPr>
        <p:txBody>
          <a:bodyPr wrap="square" rtlCol="0">
            <a:spAutoFit/>
          </a:bodyPr>
          <a:lstStyle/>
          <a:p>
            <a:r>
              <a:rPr kumimoji="1" lang="ja-JP" altLang="en-US" sz="4000" dirty="0">
                <a:latin typeface="UD デジタル 教科書体 NP-R" panose="02020400000000000000" pitchFamily="18" charset="-128"/>
                <a:ea typeface="UD デジタル 教科書体 NP-R" panose="02020400000000000000" pitchFamily="18" charset="-128"/>
              </a:rPr>
              <a:t>自分が中心にあり（紫）</a:t>
            </a:r>
            <a:endParaRPr kumimoji="1" lang="en-US" altLang="ja-JP" sz="4000" dirty="0">
              <a:latin typeface="UD デジタル 教科書体 NP-R" panose="02020400000000000000" pitchFamily="18" charset="-128"/>
              <a:ea typeface="UD デジタル 教科書体 NP-R" panose="02020400000000000000" pitchFamily="18" charset="-128"/>
            </a:endParaRPr>
          </a:p>
          <a:p>
            <a:endParaRPr kumimoji="1" lang="en-US" altLang="ja-JP" sz="800" dirty="0">
              <a:latin typeface="UD デジタル 教科書体 NP-R" panose="02020400000000000000" pitchFamily="18" charset="-128"/>
              <a:ea typeface="UD デジタル 教科書体 NP-R" panose="02020400000000000000" pitchFamily="18" charset="-128"/>
            </a:endParaRPr>
          </a:p>
          <a:p>
            <a:r>
              <a:rPr lang="ja-JP" altLang="en-US" sz="4000" dirty="0">
                <a:latin typeface="UD デジタル 教科書体 NP-R" panose="02020400000000000000" pitchFamily="18" charset="-128"/>
                <a:ea typeface="UD デジタル 教科書体 NP-R" panose="02020400000000000000" pitchFamily="18" charset="-128"/>
              </a:rPr>
              <a:t>自分と人との間には色で表される</a:t>
            </a:r>
            <a:endParaRPr lang="en-US" altLang="ja-JP" sz="4000" dirty="0">
              <a:latin typeface="UD デジタル 教科書体 NP-R" panose="02020400000000000000" pitchFamily="18" charset="-128"/>
              <a:ea typeface="UD デジタル 教科書体 NP-R" panose="02020400000000000000" pitchFamily="18" charset="-128"/>
            </a:endParaRPr>
          </a:p>
          <a:p>
            <a:endParaRPr lang="en-US" altLang="ja-JP" sz="800" dirty="0">
              <a:latin typeface="UD デジタル 教科書体 NP-R" panose="02020400000000000000" pitchFamily="18" charset="-128"/>
              <a:ea typeface="UD デジタル 教科書体 NP-R" panose="02020400000000000000" pitchFamily="18" charset="-128"/>
            </a:endParaRPr>
          </a:p>
          <a:p>
            <a:r>
              <a:rPr lang="ja-JP" altLang="en-US" sz="40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a:t>
            </a:r>
            <a:r>
              <a:rPr lang="ja-JP" altLang="en-US" sz="4000" b="1" dirty="0">
                <a:solidFill>
                  <a:srgbClr val="FFC000"/>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境界線</a:t>
            </a:r>
            <a:r>
              <a:rPr lang="ja-JP" altLang="en-US" sz="40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a:t>
            </a:r>
            <a:r>
              <a:rPr lang="ja-JP" altLang="en-US" sz="4000" dirty="0">
                <a:latin typeface="UD デジタル 教科書体 NP-R" panose="02020400000000000000" pitchFamily="18" charset="-128"/>
                <a:ea typeface="UD デジタル 教科書体 NP-R" panose="02020400000000000000" pitchFamily="18" charset="-128"/>
              </a:rPr>
              <a:t>があると考えられている。</a:t>
            </a:r>
            <a:endParaRPr lang="en-US" altLang="ja-JP" sz="4000" dirty="0">
              <a:latin typeface="UD デジタル 教科書体 NP-R" panose="02020400000000000000" pitchFamily="18" charset="-128"/>
              <a:ea typeface="UD デジタル 教科書体 NP-R" panose="02020400000000000000" pitchFamily="18" charset="-128"/>
            </a:endParaRPr>
          </a:p>
        </p:txBody>
      </p:sp>
      <p:sp>
        <p:nvSpPr>
          <p:cNvPr id="19" name="テキスト ボックス 18"/>
          <p:cNvSpPr txBox="1"/>
          <p:nvPr/>
        </p:nvSpPr>
        <p:spPr>
          <a:xfrm>
            <a:off x="5175948" y="1234783"/>
            <a:ext cx="1313042"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まわ</a:t>
            </a:r>
          </a:p>
        </p:txBody>
      </p:sp>
      <p:sp>
        <p:nvSpPr>
          <p:cNvPr id="20" name="テキスト ボックス 19"/>
          <p:cNvSpPr txBox="1"/>
          <p:nvPr/>
        </p:nvSpPr>
        <p:spPr>
          <a:xfrm>
            <a:off x="4090098" y="2437096"/>
            <a:ext cx="1834452" cy="352040"/>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あらわ　　えん</a:t>
            </a:r>
          </a:p>
        </p:txBody>
      </p:sp>
      <p:sp>
        <p:nvSpPr>
          <p:cNvPr id="21" name="テキスト ボックス 20"/>
          <p:cNvSpPr txBox="1"/>
          <p:nvPr/>
        </p:nvSpPr>
        <p:spPr>
          <a:xfrm>
            <a:off x="8071548" y="3659211"/>
            <a:ext cx="1834452" cy="352040"/>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むらさき</a:t>
            </a:r>
          </a:p>
        </p:txBody>
      </p:sp>
      <p:sp>
        <p:nvSpPr>
          <p:cNvPr id="22" name="テキスト ボックス 21"/>
          <p:cNvSpPr txBox="1"/>
          <p:nvPr/>
        </p:nvSpPr>
        <p:spPr>
          <a:xfrm>
            <a:off x="6488990" y="4331808"/>
            <a:ext cx="5283910"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あいだ　　　　　いろ　　　あらわ</a:t>
            </a:r>
          </a:p>
        </p:txBody>
      </p:sp>
      <p:sp>
        <p:nvSpPr>
          <p:cNvPr id="23" name="テキスト ボックス 22"/>
          <p:cNvSpPr txBox="1"/>
          <p:nvPr/>
        </p:nvSpPr>
        <p:spPr>
          <a:xfrm>
            <a:off x="4090098" y="5166939"/>
            <a:ext cx="5283910"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きょうかいせん　　　　　　　　　　　　　かんが</a:t>
            </a:r>
          </a:p>
        </p:txBody>
      </p:sp>
    </p:spTree>
    <p:extLst>
      <p:ext uri="{BB962C8B-B14F-4D97-AF65-F5344CB8AC3E}">
        <p14:creationId xmlns:p14="http://schemas.microsoft.com/office/powerpoint/2010/main" val="357120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anim calcmode="lin" valueType="num">
                                      <p:cBhvr additive="base">
                                        <p:cTn id="11"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7">
                                            <p:txEl>
                                              <p:pRg st="1" end="1"/>
                                            </p:txEl>
                                          </p:spTgt>
                                        </p:tgtEl>
                                        <p:attrNameLst>
                                          <p:attrName>ppt_y</p:attrName>
                                        </p:attrNameLst>
                                      </p:cBhvr>
                                      <p:tavLst>
                                        <p:tav tm="0">
                                          <p:val>
                                            <p:strVal val="1+#ppt_h/2"/>
                                          </p:val>
                                        </p:tav>
                                        <p:tav tm="100000">
                                          <p:val>
                                            <p:strVal val="#ppt_y"/>
                                          </p:val>
                                        </p:tav>
                                      </p:tavLst>
                                    </p:anim>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8">
                                            <p:txEl>
                                              <p:pRg st="0" end="0"/>
                                            </p:txEl>
                                          </p:spTgt>
                                        </p:tgtEl>
                                        <p:attrNameLst>
                                          <p:attrName>style.visibility</p:attrName>
                                        </p:attrNameLst>
                                      </p:cBhvr>
                                      <p:to>
                                        <p:strVal val="visible"/>
                                      </p:to>
                                    </p:set>
                                    <p:anim calcmode="lin" valueType="num">
                                      <p:cBhvr additive="base">
                                        <p:cTn id="2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8">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8">
                                            <p:txEl>
                                              <p:pRg st="2" end="2"/>
                                            </p:txEl>
                                          </p:spTgt>
                                        </p:tgtEl>
                                        <p:attrNameLst>
                                          <p:attrName>style.visibility</p:attrName>
                                        </p:attrNameLst>
                                      </p:cBhvr>
                                      <p:to>
                                        <p:strVal val="visible"/>
                                      </p:to>
                                    </p:set>
                                    <p:anim calcmode="lin" valueType="num">
                                      <p:cBhvr additive="base">
                                        <p:cTn id="25"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8">
                                            <p:txEl>
                                              <p:pRg st="4" end="4"/>
                                            </p:txEl>
                                          </p:spTgt>
                                        </p:tgtEl>
                                        <p:attrNameLst>
                                          <p:attrName>style.visibility</p:attrName>
                                        </p:attrNameLst>
                                      </p:cBhvr>
                                      <p:to>
                                        <p:strVal val="visible"/>
                                      </p:to>
                                    </p:set>
                                    <p:anim calcmode="lin" valueType="num">
                                      <p:cBhvr additive="base">
                                        <p:cTn id="29"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8">
                                            <p:txEl>
                                              <p:pRg st="4" end="4"/>
                                            </p:txEl>
                                          </p:spTgt>
                                        </p:tgtEl>
                                        <p:attrNameLst>
                                          <p:attrName>ppt_y</p:attrName>
                                        </p:attrNameLst>
                                      </p:cBhvr>
                                      <p:tavLst>
                                        <p:tav tm="0">
                                          <p:val>
                                            <p:strVal val="1+#ppt_h/2"/>
                                          </p:val>
                                        </p:tav>
                                        <p:tav tm="100000">
                                          <p:val>
                                            <p:strVal val="#ppt_y"/>
                                          </p:val>
                                        </p:tav>
                                      </p:tavLst>
                                    </p:anim>
                                  </p:childTnLst>
                                </p:cTn>
                              </p:par>
                              <p:par>
                                <p:cTn id="31" presetID="1"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4">
            <a:extLst>
              <a:ext uri="{FF2B5EF4-FFF2-40B4-BE49-F238E27FC236}">
                <a16:creationId xmlns:a16="http://schemas.microsoft.com/office/drawing/2014/main" id="{32195E56-02BF-9148-BA20-2D2BAD32E8E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78760" y="1833995"/>
            <a:ext cx="5895308" cy="4716246"/>
          </a:xfrm>
          <a:prstGeom prst="rect">
            <a:avLst/>
          </a:prstGeom>
        </p:spPr>
      </p:pic>
      <p:sp>
        <p:nvSpPr>
          <p:cNvPr id="2" name="正方形/長方形 1"/>
          <p:cNvSpPr/>
          <p:nvPr/>
        </p:nvSpPr>
        <p:spPr>
          <a:xfrm>
            <a:off x="442652" y="415636"/>
            <a:ext cx="2787596" cy="82815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rgbClr val="002060"/>
                </a:solidFill>
                <a:latin typeface="UD デジタル 教科書体 NP-R" panose="02020400000000000000" pitchFamily="18" charset="-128"/>
                <a:ea typeface="UD デジタル 教科書体 NP-R" panose="02020400000000000000" pitchFamily="18" charset="-128"/>
              </a:rPr>
              <a:t>イメージ図</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7" name="フリーフォーム 6"/>
          <p:cNvSpPr/>
          <p:nvPr/>
        </p:nvSpPr>
        <p:spPr>
          <a:xfrm>
            <a:off x="1232452" y="2097267"/>
            <a:ext cx="5642975" cy="4164385"/>
          </a:xfrm>
          <a:custGeom>
            <a:avLst/>
            <a:gdLst>
              <a:gd name="connsiteX0" fmla="*/ 0 w 5642975"/>
              <a:gd name="connsiteY0" fmla="*/ 3607794 h 4105073"/>
              <a:gd name="connsiteX1" fmla="*/ 19878 w 5642975"/>
              <a:gd name="connsiteY1" fmla="*/ 3210229 h 4105073"/>
              <a:gd name="connsiteX2" fmla="*/ 19878 w 5642975"/>
              <a:gd name="connsiteY2" fmla="*/ 2812663 h 4105073"/>
              <a:gd name="connsiteX3" fmla="*/ 99391 w 5642975"/>
              <a:gd name="connsiteY3" fmla="*/ 2514490 h 4105073"/>
              <a:gd name="connsiteX4" fmla="*/ 238539 w 5642975"/>
              <a:gd name="connsiteY4" fmla="*/ 2116924 h 4105073"/>
              <a:gd name="connsiteX5" fmla="*/ 477078 w 5642975"/>
              <a:gd name="connsiteY5" fmla="*/ 1341672 h 4105073"/>
              <a:gd name="connsiteX6" fmla="*/ 715618 w 5642975"/>
              <a:gd name="connsiteY6" fmla="*/ 963985 h 4105073"/>
              <a:gd name="connsiteX7" fmla="*/ 1033670 w 5642975"/>
              <a:gd name="connsiteY7" fmla="*/ 665811 h 4105073"/>
              <a:gd name="connsiteX8" fmla="*/ 1331844 w 5642975"/>
              <a:gd name="connsiteY8" fmla="*/ 427272 h 4105073"/>
              <a:gd name="connsiteX9" fmla="*/ 1729409 w 5642975"/>
              <a:gd name="connsiteY9" fmla="*/ 228490 h 4105073"/>
              <a:gd name="connsiteX10" fmla="*/ 2266122 w 5642975"/>
              <a:gd name="connsiteY10" fmla="*/ 69463 h 4105073"/>
              <a:gd name="connsiteX11" fmla="*/ 2882348 w 5642975"/>
              <a:gd name="connsiteY11" fmla="*/ 69463 h 4105073"/>
              <a:gd name="connsiteX12" fmla="*/ 3379305 w 5642975"/>
              <a:gd name="connsiteY12" fmla="*/ 29707 h 4105073"/>
              <a:gd name="connsiteX13" fmla="*/ 4472609 w 5642975"/>
              <a:gd name="connsiteY13" fmla="*/ 566420 h 4105073"/>
              <a:gd name="connsiteX14" fmla="*/ 4969565 w 5642975"/>
              <a:gd name="connsiteY14" fmla="*/ 1182646 h 4105073"/>
              <a:gd name="connsiteX15" fmla="*/ 5327374 w 5642975"/>
              <a:gd name="connsiteY15" fmla="*/ 1739237 h 4105073"/>
              <a:gd name="connsiteX16" fmla="*/ 5406887 w 5642975"/>
              <a:gd name="connsiteY16" fmla="*/ 2256072 h 4105073"/>
              <a:gd name="connsiteX17" fmla="*/ 5605670 w 5642975"/>
              <a:gd name="connsiteY17" fmla="*/ 3607794 h 4105073"/>
              <a:gd name="connsiteX18" fmla="*/ 4572000 w 5642975"/>
              <a:gd name="connsiteY18" fmla="*/ 4005359 h 4105073"/>
              <a:gd name="connsiteX19" fmla="*/ 3876261 w 5642975"/>
              <a:gd name="connsiteY19" fmla="*/ 4064994 h 4105073"/>
              <a:gd name="connsiteX20" fmla="*/ 3200400 w 5642975"/>
              <a:gd name="connsiteY20" fmla="*/ 4104750 h 4105073"/>
              <a:gd name="connsiteX21" fmla="*/ 2604052 w 5642975"/>
              <a:gd name="connsiteY21" fmla="*/ 4084872 h 4105073"/>
              <a:gd name="connsiteX22" fmla="*/ 1928191 w 5642975"/>
              <a:gd name="connsiteY22" fmla="*/ 4064994 h 4105073"/>
              <a:gd name="connsiteX23" fmla="*/ 1411357 w 5642975"/>
              <a:gd name="connsiteY23" fmla="*/ 4064994 h 4105073"/>
              <a:gd name="connsiteX24" fmla="*/ 695739 w 5642975"/>
              <a:gd name="connsiteY24" fmla="*/ 3945724 h 4105073"/>
              <a:gd name="connsiteX25" fmla="*/ 318052 w 5642975"/>
              <a:gd name="connsiteY25" fmla="*/ 3846333 h 4105073"/>
              <a:gd name="connsiteX26" fmla="*/ 19878 w 5642975"/>
              <a:gd name="connsiteY26" fmla="*/ 3707185 h 4105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642975" h="4105073">
                <a:moveTo>
                  <a:pt x="0" y="3607794"/>
                </a:moveTo>
                <a:cubicBezTo>
                  <a:pt x="8282" y="3475272"/>
                  <a:pt x="16565" y="3342751"/>
                  <a:pt x="19878" y="3210229"/>
                </a:cubicBezTo>
                <a:cubicBezTo>
                  <a:pt x="23191" y="3077707"/>
                  <a:pt x="6626" y="2928619"/>
                  <a:pt x="19878" y="2812663"/>
                </a:cubicBezTo>
                <a:cubicBezTo>
                  <a:pt x="33130" y="2696707"/>
                  <a:pt x="62948" y="2630446"/>
                  <a:pt x="99391" y="2514490"/>
                </a:cubicBezTo>
                <a:cubicBezTo>
                  <a:pt x="135834" y="2398534"/>
                  <a:pt x="175591" y="2312394"/>
                  <a:pt x="238539" y="2116924"/>
                </a:cubicBezTo>
                <a:cubicBezTo>
                  <a:pt x="301487" y="1921454"/>
                  <a:pt x="397565" y="1533828"/>
                  <a:pt x="477078" y="1341672"/>
                </a:cubicBezTo>
                <a:cubicBezTo>
                  <a:pt x="556591" y="1149515"/>
                  <a:pt x="622853" y="1076628"/>
                  <a:pt x="715618" y="963985"/>
                </a:cubicBezTo>
                <a:cubicBezTo>
                  <a:pt x="808383" y="851342"/>
                  <a:pt x="930966" y="755263"/>
                  <a:pt x="1033670" y="665811"/>
                </a:cubicBezTo>
                <a:cubicBezTo>
                  <a:pt x="1136374" y="576359"/>
                  <a:pt x="1215887" y="500159"/>
                  <a:pt x="1331844" y="427272"/>
                </a:cubicBezTo>
                <a:cubicBezTo>
                  <a:pt x="1447801" y="354385"/>
                  <a:pt x="1573696" y="288125"/>
                  <a:pt x="1729409" y="228490"/>
                </a:cubicBezTo>
                <a:cubicBezTo>
                  <a:pt x="1885122" y="168855"/>
                  <a:pt x="2073966" y="95967"/>
                  <a:pt x="2266122" y="69463"/>
                </a:cubicBezTo>
                <a:cubicBezTo>
                  <a:pt x="2458278" y="42959"/>
                  <a:pt x="2696818" y="76089"/>
                  <a:pt x="2882348" y="69463"/>
                </a:cubicBezTo>
                <a:cubicBezTo>
                  <a:pt x="3067878" y="62837"/>
                  <a:pt x="3114262" y="-53119"/>
                  <a:pt x="3379305" y="29707"/>
                </a:cubicBezTo>
                <a:cubicBezTo>
                  <a:pt x="3644348" y="112533"/>
                  <a:pt x="4207566" y="374263"/>
                  <a:pt x="4472609" y="566420"/>
                </a:cubicBezTo>
                <a:cubicBezTo>
                  <a:pt x="4737652" y="758576"/>
                  <a:pt x="4827104" y="987177"/>
                  <a:pt x="4969565" y="1182646"/>
                </a:cubicBezTo>
                <a:cubicBezTo>
                  <a:pt x="5112026" y="1378115"/>
                  <a:pt x="5254487" y="1560333"/>
                  <a:pt x="5327374" y="1739237"/>
                </a:cubicBezTo>
                <a:cubicBezTo>
                  <a:pt x="5400261" y="1918141"/>
                  <a:pt x="5360504" y="1944646"/>
                  <a:pt x="5406887" y="2256072"/>
                </a:cubicBezTo>
                <a:cubicBezTo>
                  <a:pt x="5453270" y="2567498"/>
                  <a:pt x="5744818" y="3316246"/>
                  <a:pt x="5605670" y="3607794"/>
                </a:cubicBezTo>
                <a:cubicBezTo>
                  <a:pt x="5466522" y="3899342"/>
                  <a:pt x="4860235" y="3929159"/>
                  <a:pt x="4572000" y="4005359"/>
                </a:cubicBezTo>
                <a:cubicBezTo>
                  <a:pt x="4283765" y="4081559"/>
                  <a:pt x="4104861" y="4048429"/>
                  <a:pt x="3876261" y="4064994"/>
                </a:cubicBezTo>
                <a:cubicBezTo>
                  <a:pt x="3647661" y="4081559"/>
                  <a:pt x="3412435" y="4101437"/>
                  <a:pt x="3200400" y="4104750"/>
                </a:cubicBezTo>
                <a:cubicBezTo>
                  <a:pt x="2988365" y="4108063"/>
                  <a:pt x="2604052" y="4084872"/>
                  <a:pt x="2604052" y="4084872"/>
                </a:cubicBezTo>
                <a:lnTo>
                  <a:pt x="1928191" y="4064994"/>
                </a:lnTo>
                <a:cubicBezTo>
                  <a:pt x="1729409" y="4061681"/>
                  <a:pt x="1616766" y="4084872"/>
                  <a:pt x="1411357" y="4064994"/>
                </a:cubicBezTo>
                <a:cubicBezTo>
                  <a:pt x="1205948" y="4045116"/>
                  <a:pt x="877957" y="3982168"/>
                  <a:pt x="695739" y="3945724"/>
                </a:cubicBezTo>
                <a:cubicBezTo>
                  <a:pt x="513522" y="3909281"/>
                  <a:pt x="430695" y="3886089"/>
                  <a:pt x="318052" y="3846333"/>
                </a:cubicBezTo>
                <a:cubicBezTo>
                  <a:pt x="205409" y="3806577"/>
                  <a:pt x="112643" y="3756881"/>
                  <a:pt x="19878" y="3707185"/>
                </a:cubicBezTo>
              </a:path>
            </a:pathLst>
          </a:custGeom>
          <a:noFill/>
          <a:ln w="139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335077" y="1833995"/>
            <a:ext cx="4333461" cy="2800767"/>
          </a:xfrm>
          <a:prstGeom prst="rect">
            <a:avLst/>
          </a:prstGeom>
          <a:noFill/>
        </p:spPr>
        <p:txBody>
          <a:bodyPr wrap="square" rtlCol="0">
            <a:spAutoFit/>
          </a:bodyPr>
          <a:lstStyle/>
          <a:p>
            <a:r>
              <a:rPr kumimoji="1" lang="ja-JP" altLang="en-US" sz="4400" dirty="0">
                <a:latin typeface="UD デジタル 教科書体 NP-R" panose="02020400000000000000" pitchFamily="18" charset="-128"/>
                <a:ea typeface="UD デジタル 教科書体 NP-R" panose="02020400000000000000" pitchFamily="18" charset="-128"/>
              </a:rPr>
              <a:t>一番中心にある</a:t>
            </a:r>
            <a:endParaRPr kumimoji="1" lang="en-US" altLang="ja-JP" sz="4400" dirty="0">
              <a:latin typeface="UD デジタル 教科書体 NP-R" panose="02020400000000000000" pitchFamily="18" charset="-128"/>
              <a:ea typeface="UD デジタル 教科書体 NP-R" panose="02020400000000000000" pitchFamily="18" charset="-128"/>
            </a:endParaRPr>
          </a:p>
          <a:p>
            <a:endParaRPr kumimoji="1" lang="en-US" altLang="ja-JP" sz="4400" dirty="0">
              <a:latin typeface="UD デジタル 教科書体 NP-R" panose="02020400000000000000" pitchFamily="18" charset="-128"/>
              <a:ea typeface="UD デジタル 教科書体 NP-R" panose="02020400000000000000" pitchFamily="18" charset="-128"/>
            </a:endParaRPr>
          </a:p>
          <a:p>
            <a:r>
              <a:rPr kumimoji="1" lang="ja-JP" altLang="en-US" sz="4400" dirty="0">
                <a:latin typeface="UD デジタル 教科書体 NP-R" panose="02020400000000000000" pitchFamily="18" charset="-128"/>
                <a:ea typeface="UD デジタル 教科書体 NP-R" panose="02020400000000000000" pitchFamily="18" charset="-128"/>
              </a:rPr>
              <a:t>一番大事な円が</a:t>
            </a:r>
            <a:endParaRPr kumimoji="1" lang="en-US" altLang="ja-JP" sz="4400" dirty="0">
              <a:latin typeface="UD デジタル 教科書体 NP-R" panose="02020400000000000000" pitchFamily="18" charset="-128"/>
              <a:ea typeface="UD デジタル 教科書体 NP-R" panose="02020400000000000000" pitchFamily="18" charset="-128"/>
            </a:endParaRPr>
          </a:p>
          <a:p>
            <a:r>
              <a:rPr kumimoji="1" lang="ja-JP" altLang="en-US" sz="4400" dirty="0">
                <a:latin typeface="UD デジタル 教科書体 NP-R" panose="02020400000000000000" pitchFamily="18" charset="-128"/>
                <a:ea typeface="UD デジタル 教科書体 NP-R" panose="02020400000000000000" pitchFamily="18" charset="-128"/>
              </a:rPr>
              <a:t>自分</a:t>
            </a:r>
          </a:p>
        </p:txBody>
      </p:sp>
      <p:sp>
        <p:nvSpPr>
          <p:cNvPr id="6" name="テキスト ボックス 5"/>
          <p:cNvSpPr txBox="1"/>
          <p:nvPr/>
        </p:nvSpPr>
        <p:spPr>
          <a:xfrm>
            <a:off x="8584581" y="1657975"/>
            <a:ext cx="1834452" cy="352040"/>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ちゅうしん</a:t>
            </a:r>
          </a:p>
        </p:txBody>
      </p:sp>
      <p:sp>
        <p:nvSpPr>
          <p:cNvPr id="9" name="テキスト ボックス 8"/>
          <p:cNvSpPr txBox="1"/>
          <p:nvPr/>
        </p:nvSpPr>
        <p:spPr>
          <a:xfrm>
            <a:off x="8584580" y="2970348"/>
            <a:ext cx="2921619"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だいじ　　　　　えん</a:t>
            </a:r>
          </a:p>
        </p:txBody>
      </p:sp>
    </p:spTree>
    <p:extLst>
      <p:ext uri="{BB962C8B-B14F-4D97-AF65-F5344CB8AC3E}">
        <p14:creationId xmlns:p14="http://schemas.microsoft.com/office/powerpoint/2010/main" val="2245718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p:cNvGrpSpPr/>
          <p:nvPr/>
        </p:nvGrpSpPr>
        <p:grpSpPr>
          <a:xfrm>
            <a:off x="499330" y="467055"/>
            <a:ext cx="2755945" cy="2537137"/>
            <a:chOff x="0" y="0"/>
            <a:chExt cx="9925050" cy="9967556"/>
          </a:xfrm>
        </p:grpSpPr>
        <p:sp>
          <p:nvSpPr>
            <p:cNvPr id="11" name="円/楕円 10"/>
            <p:cNvSpPr>
              <a:spLocks noChangeAspect="1"/>
            </p:cNvSpPr>
            <p:nvPr/>
          </p:nvSpPr>
          <p:spPr>
            <a:xfrm>
              <a:off x="0" y="0"/>
              <a:ext cx="9925050" cy="9967556"/>
            </a:xfrm>
            <a:prstGeom prst="ellipse">
              <a:avLst/>
            </a:prstGeom>
            <a:solidFill>
              <a:srgbClr val="FF00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12" name="円/楕円 11"/>
            <p:cNvSpPr>
              <a:spLocks noChangeAspect="1"/>
            </p:cNvSpPr>
            <p:nvPr/>
          </p:nvSpPr>
          <p:spPr>
            <a:xfrm>
              <a:off x="952500" y="1028700"/>
              <a:ext cx="8020050" cy="8040990"/>
            </a:xfrm>
            <a:prstGeom prst="ellipse">
              <a:avLst/>
            </a:prstGeom>
            <a:solidFill>
              <a:srgbClr val="FFC0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13" name="円/楕円 12"/>
            <p:cNvSpPr>
              <a:spLocks noChangeAspect="1"/>
            </p:cNvSpPr>
            <p:nvPr/>
          </p:nvSpPr>
          <p:spPr>
            <a:xfrm>
              <a:off x="1866900" y="1981200"/>
              <a:ext cx="6153150" cy="6153150"/>
            </a:xfrm>
            <a:prstGeom prst="ellipse">
              <a:avLst/>
            </a:prstGeom>
            <a:solidFill>
              <a:srgbClr val="FFFF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14" name="円/楕円 13"/>
            <p:cNvSpPr>
              <a:spLocks noChangeAspect="1"/>
            </p:cNvSpPr>
            <p:nvPr/>
          </p:nvSpPr>
          <p:spPr>
            <a:xfrm>
              <a:off x="2724150" y="2895600"/>
              <a:ext cx="4514850" cy="4514850"/>
            </a:xfrm>
            <a:prstGeom prst="ellipse">
              <a:avLst/>
            </a:prstGeom>
            <a:solidFill>
              <a:srgbClr val="1A6107"/>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15" name="円/楕円 14"/>
            <p:cNvSpPr>
              <a:spLocks noChangeAspect="1"/>
            </p:cNvSpPr>
            <p:nvPr/>
          </p:nvSpPr>
          <p:spPr>
            <a:xfrm>
              <a:off x="3676650" y="3867150"/>
              <a:ext cx="2647950" cy="2647950"/>
            </a:xfrm>
            <a:prstGeom prst="ellipse">
              <a:avLst/>
            </a:prstGeom>
            <a:solidFill>
              <a:srgbClr val="00206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16" name="円/楕円 15"/>
            <p:cNvSpPr/>
            <p:nvPr/>
          </p:nvSpPr>
          <p:spPr>
            <a:xfrm>
              <a:off x="4610100" y="4752975"/>
              <a:ext cx="781050" cy="885825"/>
            </a:xfrm>
            <a:prstGeom prst="ellipse">
              <a:avLst/>
            </a:prstGeom>
            <a:solidFill>
              <a:srgbClr val="7030A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grpSp>
      <p:sp>
        <p:nvSpPr>
          <p:cNvPr id="17" name="テキスト ボックス 16"/>
          <p:cNvSpPr txBox="1"/>
          <p:nvPr/>
        </p:nvSpPr>
        <p:spPr>
          <a:xfrm>
            <a:off x="3255275" y="2775650"/>
            <a:ext cx="7932519" cy="2246769"/>
          </a:xfrm>
          <a:prstGeom prst="rect">
            <a:avLst/>
          </a:prstGeom>
          <a:noFill/>
          <a:ln>
            <a:solidFill>
              <a:schemeClr val="tx1"/>
            </a:solidFill>
          </a:ln>
        </p:spPr>
        <p:txBody>
          <a:bodyPr wrap="square" rtlCol="0">
            <a:spAutoFit/>
          </a:bodyPr>
          <a:lstStyle/>
          <a:p>
            <a:r>
              <a:rPr lang="ja-JP" altLang="en-US" sz="4400" dirty="0">
                <a:latin typeface="UD デジタル 教科書体 NP-R" panose="02020400000000000000" pitchFamily="18" charset="-128"/>
                <a:ea typeface="UD デジタル 教科書体 NP-R" panose="02020400000000000000" pitchFamily="18" charset="-128"/>
              </a:rPr>
              <a:t>色分けされたそれぞれの人と</a:t>
            </a:r>
            <a:endParaRPr lang="en-US" altLang="ja-JP" sz="4400" dirty="0">
              <a:latin typeface="UD デジタル 教科書体 NP-R" panose="02020400000000000000" pitchFamily="18" charset="-128"/>
              <a:ea typeface="UD デジタル 教科書体 NP-R" panose="02020400000000000000" pitchFamily="18" charset="-128"/>
            </a:endParaRPr>
          </a:p>
          <a:p>
            <a:endParaRPr lang="en-US" altLang="ja-JP" sz="800" dirty="0">
              <a:latin typeface="UD デジタル 教科書体 NP-R" panose="02020400000000000000" pitchFamily="18" charset="-128"/>
              <a:ea typeface="UD デジタル 教科書体 NP-R" panose="02020400000000000000" pitchFamily="18" charset="-128"/>
            </a:endParaRPr>
          </a:p>
          <a:p>
            <a:r>
              <a:rPr lang="ja-JP" altLang="en-US" sz="4400" dirty="0">
                <a:latin typeface="UD デジタル 教科書体 NP-R" panose="02020400000000000000" pitchFamily="18" charset="-128"/>
                <a:ea typeface="UD デジタル 教科書体 NP-R" panose="02020400000000000000" pitchFamily="18" charset="-128"/>
              </a:rPr>
              <a:t>の</a:t>
            </a:r>
            <a:r>
              <a:rPr kumimoji="1" lang="ja-JP" altLang="en-US" sz="4400" b="1" dirty="0">
                <a:solidFill>
                  <a:srgbClr val="FFFF00"/>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「関わり方」</a:t>
            </a:r>
            <a:r>
              <a:rPr kumimoji="1" lang="ja-JP" altLang="en-US" sz="4400" dirty="0">
                <a:latin typeface="UD デジタル 教科書体 NP-R" panose="02020400000000000000" pitchFamily="18" charset="-128"/>
                <a:ea typeface="UD デジタル 教科書体 NP-R" panose="02020400000000000000" pitchFamily="18" charset="-128"/>
              </a:rPr>
              <a:t>について学ぶのが</a:t>
            </a:r>
            <a:r>
              <a:rPr lang="ja-JP" altLang="en-US" sz="4400" dirty="0">
                <a:latin typeface="UD デジタル 教科書体 NP-R" panose="02020400000000000000" pitchFamily="18" charset="-128"/>
                <a:ea typeface="UD デジタル 教科書体 NP-R" panose="02020400000000000000" pitchFamily="18" charset="-128"/>
              </a:rPr>
              <a:t>サークルズです。</a:t>
            </a:r>
            <a:endParaRPr kumimoji="1" lang="en-US" altLang="ja-JP" sz="4400" dirty="0">
              <a:latin typeface="UD デジタル 教科書体 NP-R" panose="02020400000000000000" pitchFamily="18" charset="-128"/>
              <a:ea typeface="UD デジタル 教科書体 NP-R" panose="02020400000000000000" pitchFamily="18" charset="-128"/>
            </a:endParaRPr>
          </a:p>
        </p:txBody>
      </p:sp>
      <p:sp>
        <p:nvSpPr>
          <p:cNvPr id="18" name="テキスト ボックス 17"/>
          <p:cNvSpPr txBox="1"/>
          <p:nvPr/>
        </p:nvSpPr>
        <p:spPr>
          <a:xfrm>
            <a:off x="4452048" y="3429000"/>
            <a:ext cx="3034602" cy="338554"/>
          </a:xfrm>
          <a:prstGeom prst="rect">
            <a:avLst/>
          </a:prstGeom>
          <a:noFill/>
        </p:spPr>
        <p:txBody>
          <a:bodyPr wrap="square" rtlCol="0">
            <a:spAutoFit/>
          </a:bodyPr>
          <a:lstStyle/>
          <a:p>
            <a:r>
              <a:rPr kumimoji="1" lang="ja-JP" altLang="en-US" sz="1600" dirty="0" err="1">
                <a:solidFill>
                  <a:srgbClr val="FFFF00"/>
                </a:solidFill>
                <a:latin typeface="UD デジタル 教科書体 NP-B" panose="02020700000000000000" pitchFamily="18" charset="-128"/>
                <a:ea typeface="UD デジタル 教科書体 NP-B" panose="02020700000000000000" pitchFamily="18" charset="-128"/>
              </a:rPr>
              <a:t>かか</a:t>
            </a:r>
            <a:r>
              <a:rPr kumimoji="1" lang="ja-JP" altLang="en-US" sz="1600" dirty="0">
                <a:solidFill>
                  <a:srgbClr val="FFFF00"/>
                </a:solidFill>
                <a:latin typeface="UD デジタル 教科書体 NP-B" panose="02020700000000000000" pitchFamily="18" charset="-128"/>
                <a:ea typeface="UD デジタル 教科書体 NP-B" panose="02020700000000000000" pitchFamily="18" charset="-128"/>
              </a:rPr>
              <a:t>　　　　　　かた　</a:t>
            </a:r>
            <a:r>
              <a:rPr kumimoji="1" lang="ja-JP" altLang="en-US" sz="1600" dirty="0">
                <a:latin typeface="UD デジタル 教科書体 NP-B" panose="02020700000000000000" pitchFamily="18" charset="-128"/>
                <a:ea typeface="UD デジタル 教科書体 NP-B" panose="02020700000000000000" pitchFamily="18" charset="-128"/>
              </a:rPr>
              <a:t>　　　</a:t>
            </a:r>
          </a:p>
        </p:txBody>
      </p:sp>
    </p:spTree>
    <p:extLst>
      <p:ext uri="{BB962C8B-B14F-4D97-AF65-F5344CB8AC3E}">
        <p14:creationId xmlns:p14="http://schemas.microsoft.com/office/powerpoint/2010/main" val="4055303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anim calcmode="lin" valueType="num">
                                      <p:cBhvr additive="base">
                                        <p:cTn id="11"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7">
                                            <p:txEl>
                                              <p:pRg st="2" end="2"/>
                                            </p:txEl>
                                          </p:spTgt>
                                        </p:tgtEl>
                                        <p:attrNameLst>
                                          <p:attrName>ppt_y</p:attrName>
                                        </p:attrNameLst>
                                      </p:cBhvr>
                                      <p:tavLst>
                                        <p:tav tm="0">
                                          <p:val>
                                            <p:strVal val="1+#ppt_h/2"/>
                                          </p:val>
                                        </p:tav>
                                        <p:tav tm="100000">
                                          <p:val>
                                            <p:strVal val="#ppt_y"/>
                                          </p:val>
                                        </p:tav>
                                      </p:tavLst>
                                    </p:anim>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38809" y="2720147"/>
            <a:ext cx="10515600" cy="897697"/>
          </a:xfrm>
        </p:spPr>
        <p:txBody>
          <a:bodyPr>
            <a:normAutofit/>
          </a:bodyPr>
          <a:lstStyle/>
          <a:p>
            <a:pPr marL="0" indent="0">
              <a:buNone/>
            </a:pPr>
            <a:r>
              <a:rPr kumimoji="1" lang="ja-JP" altLang="en-US" sz="5400" dirty="0">
                <a:latin typeface="UD デジタル 教科書体 NP-R" panose="02020400000000000000" pitchFamily="18" charset="-128"/>
                <a:ea typeface="UD デジタル 教科書体 NP-R" panose="02020400000000000000" pitchFamily="18" charset="-128"/>
              </a:rPr>
              <a:t>ワークシートにまとめてみよう</a:t>
            </a:r>
          </a:p>
        </p:txBody>
      </p:sp>
    </p:spTree>
    <p:extLst>
      <p:ext uri="{BB962C8B-B14F-4D97-AF65-F5344CB8AC3E}">
        <p14:creationId xmlns:p14="http://schemas.microsoft.com/office/powerpoint/2010/main" val="3774447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kumimoji="1" lang="ja-JP" altLang="en-US" dirty="0">
                <a:latin typeface="UD デジタル 教科書体 NP-R" panose="02020400000000000000" pitchFamily="18" charset="-128"/>
                <a:ea typeface="UD デジタル 教科書体 NP-R" panose="02020400000000000000" pitchFamily="18" charset="-128"/>
              </a:rPr>
              <a:t>３，どんな人と関わっている？</a:t>
            </a:r>
          </a:p>
        </p:txBody>
      </p:sp>
      <p:sp>
        <p:nvSpPr>
          <p:cNvPr id="3" name="コンテンツ プレースホルダー 2"/>
          <p:cNvSpPr>
            <a:spLocks noGrp="1"/>
          </p:cNvSpPr>
          <p:nvPr>
            <p:ph idx="1"/>
          </p:nvPr>
        </p:nvSpPr>
        <p:spPr>
          <a:xfrm>
            <a:off x="1066800" y="1690688"/>
            <a:ext cx="10058400" cy="4502427"/>
          </a:xfrm>
          <a:ln>
            <a:solidFill>
              <a:schemeClr val="tx1"/>
            </a:solidFill>
          </a:ln>
        </p:spPr>
        <p:txBody>
          <a:bodyPr>
            <a:normAutofit fontScale="85000" lnSpcReduction="20000"/>
          </a:bodyPr>
          <a:lstStyle/>
          <a:p>
            <a:pPr marL="0" indent="0">
              <a:buNone/>
            </a:pPr>
            <a:endParaRPr lang="en-US" altLang="ja-JP" sz="4200" b="1"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4200" b="1" dirty="0">
                <a:latin typeface="UD デジタル 教科書体 NP-R" panose="02020400000000000000" pitchFamily="18" charset="-128"/>
                <a:ea typeface="UD デジタル 教科書体 NP-R" panose="02020400000000000000" pitchFamily="18" charset="-128"/>
              </a:rPr>
              <a:t>ペアになって、考えてみよう。</a:t>
            </a:r>
            <a:endParaRPr lang="en-US" altLang="ja-JP" sz="4200" b="1" dirty="0">
              <a:latin typeface="UD デジタル 教科書体 NP-R" panose="02020400000000000000" pitchFamily="18" charset="-128"/>
              <a:ea typeface="UD デジタル 教科書体 NP-R" panose="02020400000000000000" pitchFamily="18" charset="-128"/>
            </a:endParaRPr>
          </a:p>
          <a:p>
            <a:endParaRPr kumimoji="1" lang="en-US" altLang="ja-JP" sz="3300"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3300" dirty="0">
                <a:latin typeface="UD デジタル 教科書体 NP-R" panose="02020400000000000000" pitchFamily="18" charset="-128"/>
                <a:ea typeface="UD デジタル 教科書体 NP-R" panose="02020400000000000000" pitchFamily="18" charset="-128"/>
              </a:rPr>
              <a:t>１，</a:t>
            </a:r>
            <a:r>
              <a:rPr kumimoji="1" lang="ja-JP" altLang="en-US" sz="3300" dirty="0">
                <a:latin typeface="UD デジタル 教科書体 NP-R" panose="02020400000000000000" pitchFamily="18" charset="-128"/>
                <a:ea typeface="UD デジタル 教科書体 NP-R" panose="02020400000000000000" pitchFamily="18" charset="-128"/>
              </a:rPr>
              <a:t>ホワイトボードに書きましょう！！</a:t>
            </a:r>
            <a:endParaRPr kumimoji="1" lang="en-US" altLang="ja-JP" sz="3300" dirty="0">
              <a:latin typeface="UD デジタル 教科書体 NP-R" panose="02020400000000000000" pitchFamily="18" charset="-128"/>
              <a:ea typeface="UD デジタル 教科書体 NP-R" panose="02020400000000000000" pitchFamily="18" charset="-128"/>
            </a:endParaRPr>
          </a:p>
          <a:p>
            <a:endParaRPr lang="en-US" altLang="ja-JP" sz="3300" dirty="0">
              <a:latin typeface="UD デジタル 教科書体 NP-R" panose="02020400000000000000" pitchFamily="18" charset="-128"/>
              <a:ea typeface="UD デジタル 教科書体 NP-R" panose="02020400000000000000" pitchFamily="18" charset="-128"/>
            </a:endParaRPr>
          </a:p>
          <a:p>
            <a:pPr marL="0" indent="0">
              <a:buNone/>
            </a:pPr>
            <a:r>
              <a:rPr kumimoji="1" lang="ja-JP" altLang="en-US" sz="3300" dirty="0">
                <a:latin typeface="UD デジタル 教科書体 NP-R" panose="02020400000000000000" pitchFamily="18" charset="-128"/>
                <a:ea typeface="UD デジタル 教科書体 NP-R" panose="02020400000000000000" pitchFamily="18" charset="-128"/>
              </a:rPr>
              <a:t>２，</a:t>
            </a:r>
            <a:r>
              <a:rPr lang="ja-JP" altLang="en-US" sz="3300" dirty="0">
                <a:latin typeface="UD デジタル 教科書体 NP-R" panose="02020400000000000000" pitchFamily="18" charset="-128"/>
                <a:ea typeface="UD デジタル 教科書体 NP-R" panose="02020400000000000000" pitchFamily="18" charset="-128"/>
              </a:rPr>
              <a:t>やり方①ホワイトボードを回して、順番に書いていく</a:t>
            </a:r>
            <a:endParaRPr lang="en-US" altLang="ja-JP" sz="3300"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3300" dirty="0">
                <a:latin typeface="UD デジタル 教科書体 NP-R" panose="02020400000000000000" pitchFamily="18" charset="-128"/>
                <a:ea typeface="UD デジタル 教科書体 NP-R" panose="02020400000000000000" pitchFamily="18" charset="-128"/>
              </a:rPr>
              <a:t>　　</a:t>
            </a:r>
            <a:endParaRPr lang="en-US" altLang="ja-JP" sz="3300"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3300" dirty="0">
                <a:latin typeface="UD デジタル 教科書体 NP-R" panose="02020400000000000000" pitchFamily="18" charset="-128"/>
                <a:ea typeface="UD デジタル 教科書体 NP-R" panose="02020400000000000000" pitchFamily="18" charset="-128"/>
              </a:rPr>
              <a:t>　　やり方②思いついた人からどんどん書く</a:t>
            </a:r>
            <a:endParaRPr lang="en-US" altLang="ja-JP" sz="33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3300"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3300" dirty="0">
                <a:latin typeface="UD デジタル 教科書体 NP-R" panose="02020400000000000000" pitchFamily="18" charset="-128"/>
                <a:ea typeface="UD デジタル 教科書体 NP-R" panose="02020400000000000000" pitchFamily="18" charset="-128"/>
              </a:rPr>
              <a:t>３，ヒントチャーンス！！</a:t>
            </a:r>
            <a:endParaRPr lang="en-US" altLang="ja-JP" sz="33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3300" dirty="0">
              <a:latin typeface="UD デジタル 教科書体 NP-R" panose="02020400000000000000" pitchFamily="18" charset="-128"/>
              <a:ea typeface="UD デジタル 教科書体 NP-R" panose="02020400000000000000" pitchFamily="18" charset="-128"/>
            </a:endParaRPr>
          </a:p>
          <a:p>
            <a:pPr marL="0" indent="0">
              <a:buNone/>
            </a:pPr>
            <a:endParaRPr lang="ja-JP" altLang="en-US" sz="3300" dirty="0">
              <a:latin typeface="UD デジタル 教科書体 NP-R" panose="02020400000000000000" pitchFamily="18" charset="-128"/>
              <a:ea typeface="UD デジタル 教科書体 NP-R" panose="02020400000000000000" pitchFamily="18" charset="-128"/>
            </a:endParaRPr>
          </a:p>
          <a:p>
            <a:endParaRPr kumimoji="1" lang="ja-JP" altLang="en-US" dirty="0"/>
          </a:p>
        </p:txBody>
      </p:sp>
    </p:spTree>
    <p:extLst>
      <p:ext uri="{BB962C8B-B14F-4D97-AF65-F5344CB8AC3E}">
        <p14:creationId xmlns:p14="http://schemas.microsoft.com/office/powerpoint/2010/main" val="2272525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37037" y="1235557"/>
            <a:ext cx="10058400" cy="5031893"/>
          </a:xfrm>
        </p:spPr>
        <p:txBody>
          <a:bodyPr>
            <a:normAutofit/>
          </a:bodyPr>
          <a:lstStyle/>
          <a:p>
            <a:r>
              <a:rPr lang="ja-JP" altLang="en-US" sz="3500" b="1" dirty="0">
                <a:latin typeface="UD デジタル 教科書体 NP-R" panose="02020400000000000000" pitchFamily="18" charset="-128"/>
                <a:ea typeface="UD デジタル 教科書体 NP-R" panose="02020400000000000000" pitchFamily="18" charset="-128"/>
              </a:rPr>
              <a:t>ペアになって、考えてみよう。</a:t>
            </a:r>
            <a:endParaRPr lang="en-US" altLang="ja-JP" sz="3500" b="1" dirty="0">
              <a:latin typeface="UD デジタル 教科書体 NP-R" panose="02020400000000000000" pitchFamily="18" charset="-128"/>
              <a:ea typeface="UD デジタル 教科書体 NP-R" panose="02020400000000000000" pitchFamily="18" charset="-128"/>
            </a:endParaRPr>
          </a:p>
          <a:p>
            <a:endParaRPr lang="en-US" altLang="ja-JP" sz="3500" b="1"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3500" b="1" dirty="0">
                <a:latin typeface="UD デジタル 教科書体 NP-R" panose="02020400000000000000" pitchFamily="18" charset="-128"/>
                <a:ea typeface="UD デジタル 教科書体 NP-R" panose="02020400000000000000" pitchFamily="18" charset="-128"/>
              </a:rPr>
              <a:t>起きて、寝るまでの時間にどんな人と</a:t>
            </a:r>
            <a:endParaRPr lang="en-US" altLang="ja-JP" sz="3500" b="1"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800" b="1"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3500" b="1" dirty="0">
                <a:latin typeface="UD デジタル 教科書体 NP-R" panose="02020400000000000000" pitchFamily="18" charset="-128"/>
                <a:ea typeface="UD デジタル 教科書体 NP-R" panose="02020400000000000000" pitchFamily="18" charset="-128"/>
              </a:rPr>
              <a:t>すれ違ったり、会ったり、話をしたりして</a:t>
            </a:r>
            <a:endParaRPr lang="en-US" altLang="ja-JP" sz="3500" b="1"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800" b="1"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3500" b="1" dirty="0">
                <a:latin typeface="UD デジタル 教科書体 NP-R" panose="02020400000000000000" pitchFamily="18" charset="-128"/>
                <a:ea typeface="UD デジタル 教科書体 NP-R" panose="02020400000000000000" pitchFamily="18" charset="-128"/>
              </a:rPr>
              <a:t>関わっているでしょう？</a:t>
            </a:r>
            <a:endParaRPr lang="en-US" altLang="ja-JP" sz="3500" b="1"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3500" b="1"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3500" b="1" dirty="0">
                <a:latin typeface="UD デジタル 教科書体 NP-R" panose="02020400000000000000" pitchFamily="18" charset="-128"/>
                <a:ea typeface="UD デジタル 教科書体 NP-R" panose="02020400000000000000" pitchFamily="18" charset="-128"/>
              </a:rPr>
              <a:t>考えましょう♪　　　　　　　</a:t>
            </a:r>
            <a:endParaRPr kumimoji="1" lang="ja-JP" altLang="en-US" dirty="0"/>
          </a:p>
        </p:txBody>
      </p:sp>
      <p:sp>
        <p:nvSpPr>
          <p:cNvPr id="4" name="テキスト ボックス 3"/>
          <p:cNvSpPr txBox="1"/>
          <p:nvPr/>
        </p:nvSpPr>
        <p:spPr>
          <a:xfrm>
            <a:off x="1137037" y="2209799"/>
            <a:ext cx="3607419"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お　　　　　　　　ね</a:t>
            </a:r>
          </a:p>
        </p:txBody>
      </p:sp>
      <p:sp>
        <p:nvSpPr>
          <p:cNvPr id="5" name="テキスト ボックス 4"/>
          <p:cNvSpPr txBox="1"/>
          <p:nvPr/>
        </p:nvSpPr>
        <p:spPr>
          <a:xfrm>
            <a:off x="2108587" y="3028949"/>
            <a:ext cx="8826113"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ちが　　　　　　　　　あ　　　　　　　　　はなし</a:t>
            </a:r>
          </a:p>
        </p:txBody>
      </p:sp>
      <p:sp>
        <p:nvSpPr>
          <p:cNvPr id="6" name="テキスト ボックス 5"/>
          <p:cNvSpPr txBox="1"/>
          <p:nvPr/>
        </p:nvSpPr>
        <p:spPr>
          <a:xfrm>
            <a:off x="1137037" y="3900070"/>
            <a:ext cx="8826113"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かか</a:t>
            </a:r>
          </a:p>
        </p:txBody>
      </p:sp>
      <p:sp>
        <p:nvSpPr>
          <p:cNvPr id="7" name="テキスト ボックス 6"/>
          <p:cNvSpPr txBox="1"/>
          <p:nvPr/>
        </p:nvSpPr>
        <p:spPr>
          <a:xfrm>
            <a:off x="1137036" y="5120205"/>
            <a:ext cx="8826113"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かんが</a:t>
            </a:r>
          </a:p>
        </p:txBody>
      </p:sp>
    </p:spTree>
    <p:extLst>
      <p:ext uri="{BB962C8B-B14F-4D97-AF65-F5344CB8AC3E}">
        <p14:creationId xmlns:p14="http://schemas.microsoft.com/office/powerpoint/2010/main" val="1986180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97280" y="1871662"/>
            <a:ext cx="10058400" cy="3554729"/>
          </a:xfrm>
        </p:spPr>
        <p:txBody>
          <a:bodyPr>
            <a:normAutofit/>
          </a:bodyPr>
          <a:lstStyle/>
          <a:p>
            <a:r>
              <a:rPr lang="ja-JP" altLang="en-US" sz="3500" b="1" dirty="0">
                <a:latin typeface="UD デジタル 教科書体 NP-R" panose="02020400000000000000" pitchFamily="18" charset="-128"/>
                <a:ea typeface="UD デジタル 教科書体 NP-R" panose="02020400000000000000" pitchFamily="18" charset="-128"/>
              </a:rPr>
              <a:t>ヒント①　　学校では？</a:t>
            </a:r>
            <a:endParaRPr lang="en-US" altLang="ja-JP" sz="3500" b="1" dirty="0">
              <a:latin typeface="UD デジタル 教科書体 NP-R" panose="02020400000000000000" pitchFamily="18" charset="-128"/>
              <a:ea typeface="UD デジタル 教科書体 NP-R" panose="02020400000000000000" pitchFamily="18" charset="-128"/>
            </a:endParaRPr>
          </a:p>
          <a:p>
            <a:endParaRPr kumimoji="1" lang="en-US" altLang="ja-JP" sz="3500" b="1" dirty="0">
              <a:latin typeface="UD デジタル 教科書体 NP-R" panose="02020400000000000000" pitchFamily="18" charset="-128"/>
              <a:ea typeface="UD デジタル 教科書体 NP-R" panose="02020400000000000000" pitchFamily="18" charset="-128"/>
            </a:endParaRPr>
          </a:p>
          <a:p>
            <a:r>
              <a:rPr lang="ja-JP" altLang="en-US" sz="3500" b="1" dirty="0">
                <a:latin typeface="UD デジタル 教科書体 NP-R" panose="02020400000000000000" pitchFamily="18" charset="-128"/>
                <a:ea typeface="UD デジタル 教科書体 NP-R" panose="02020400000000000000" pitchFamily="18" charset="-128"/>
              </a:rPr>
              <a:t>ヒント②　　出かけていくと？</a:t>
            </a:r>
            <a:endParaRPr lang="en-US" altLang="ja-JP" sz="3500" b="1" dirty="0">
              <a:latin typeface="UD デジタル 教科書体 NP-R" panose="02020400000000000000" pitchFamily="18" charset="-128"/>
              <a:ea typeface="UD デジタル 教科書体 NP-R" panose="02020400000000000000" pitchFamily="18" charset="-128"/>
            </a:endParaRPr>
          </a:p>
          <a:p>
            <a:endParaRPr kumimoji="1" lang="en-US" altLang="ja-JP" sz="3500" b="1" dirty="0">
              <a:latin typeface="UD デジタル 教科書体 NP-R" panose="02020400000000000000" pitchFamily="18" charset="-128"/>
              <a:ea typeface="UD デジタル 教科書体 NP-R" panose="02020400000000000000" pitchFamily="18" charset="-128"/>
            </a:endParaRPr>
          </a:p>
          <a:p>
            <a:r>
              <a:rPr lang="ja-JP" altLang="en-US" sz="3500" b="1" dirty="0">
                <a:latin typeface="UD デジタル 教科書体 NP-R" panose="02020400000000000000" pitchFamily="18" charset="-128"/>
                <a:ea typeface="UD デジタル 教科書体 NP-R" panose="02020400000000000000" pitchFamily="18" charset="-128"/>
              </a:rPr>
              <a:t>ヒント③　　家に来る人は？</a:t>
            </a:r>
            <a:endParaRPr lang="en-US" altLang="ja-JP" sz="3500" b="1" dirty="0">
              <a:latin typeface="UD デジタル 教科書体 NP-R" panose="02020400000000000000" pitchFamily="18" charset="-128"/>
              <a:ea typeface="UD デジタル 教科書体 NP-R" panose="02020400000000000000" pitchFamily="18" charset="-128"/>
            </a:endParaRPr>
          </a:p>
          <a:p>
            <a:endParaRPr kumimoji="1" lang="ja-JP" altLang="en-US" dirty="0"/>
          </a:p>
        </p:txBody>
      </p:sp>
    </p:spTree>
    <p:extLst>
      <p:ext uri="{BB962C8B-B14F-4D97-AF65-F5344CB8AC3E}">
        <p14:creationId xmlns:p14="http://schemas.microsoft.com/office/powerpoint/2010/main" val="219853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80">
                                          <p:stCondLst>
                                            <p:cond delay="0"/>
                                          </p:stCondLst>
                                        </p:cTn>
                                        <p:tgtEl>
                                          <p:spTgt spid="3">
                                            <p:txEl>
                                              <p:pRg st="2" end="2"/>
                                            </p:txEl>
                                          </p:spTgt>
                                        </p:tgtEl>
                                      </p:cBhvr>
                                    </p:animEffect>
                                    <p:anim calcmode="lin" valueType="num">
                                      <p:cBhvr>
                                        <p:cTn id="2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2" end="2"/>
                                            </p:txEl>
                                          </p:spTgt>
                                        </p:tgtEl>
                                      </p:cBhvr>
                                      <p:to x="100000" y="60000"/>
                                    </p:animScale>
                                    <p:animScale>
                                      <p:cBhvr>
                                        <p:cTn id="32" dur="166" decel="50000">
                                          <p:stCondLst>
                                            <p:cond delay="676"/>
                                          </p:stCondLst>
                                        </p:cTn>
                                        <p:tgtEl>
                                          <p:spTgt spid="3">
                                            <p:txEl>
                                              <p:pRg st="2" end="2"/>
                                            </p:txEl>
                                          </p:spTgt>
                                        </p:tgtEl>
                                      </p:cBhvr>
                                      <p:to x="100000" y="100000"/>
                                    </p:animScale>
                                    <p:animScale>
                                      <p:cBhvr>
                                        <p:cTn id="33" dur="26">
                                          <p:stCondLst>
                                            <p:cond delay="1312"/>
                                          </p:stCondLst>
                                        </p:cTn>
                                        <p:tgtEl>
                                          <p:spTgt spid="3">
                                            <p:txEl>
                                              <p:pRg st="2" end="2"/>
                                            </p:txEl>
                                          </p:spTgt>
                                        </p:tgtEl>
                                      </p:cBhvr>
                                      <p:to x="100000" y="80000"/>
                                    </p:animScale>
                                    <p:animScale>
                                      <p:cBhvr>
                                        <p:cTn id="34" dur="166" decel="50000">
                                          <p:stCondLst>
                                            <p:cond delay="1338"/>
                                          </p:stCondLst>
                                        </p:cTn>
                                        <p:tgtEl>
                                          <p:spTgt spid="3">
                                            <p:txEl>
                                              <p:pRg st="2" end="2"/>
                                            </p:txEl>
                                          </p:spTgt>
                                        </p:tgtEl>
                                      </p:cBhvr>
                                      <p:to x="100000" y="100000"/>
                                    </p:animScale>
                                    <p:animScale>
                                      <p:cBhvr>
                                        <p:cTn id="35" dur="26">
                                          <p:stCondLst>
                                            <p:cond delay="1642"/>
                                          </p:stCondLst>
                                        </p:cTn>
                                        <p:tgtEl>
                                          <p:spTgt spid="3">
                                            <p:txEl>
                                              <p:pRg st="2" end="2"/>
                                            </p:txEl>
                                          </p:spTgt>
                                        </p:tgtEl>
                                      </p:cBhvr>
                                      <p:to x="100000" y="90000"/>
                                    </p:animScale>
                                    <p:animScale>
                                      <p:cBhvr>
                                        <p:cTn id="36" dur="166" decel="50000">
                                          <p:stCondLst>
                                            <p:cond delay="1668"/>
                                          </p:stCondLst>
                                        </p:cTn>
                                        <p:tgtEl>
                                          <p:spTgt spid="3">
                                            <p:txEl>
                                              <p:pRg st="2" end="2"/>
                                            </p:txEl>
                                          </p:spTgt>
                                        </p:tgtEl>
                                      </p:cBhvr>
                                      <p:to x="100000" y="100000"/>
                                    </p:animScale>
                                    <p:animScale>
                                      <p:cBhvr>
                                        <p:cTn id="37" dur="26">
                                          <p:stCondLst>
                                            <p:cond delay="1808"/>
                                          </p:stCondLst>
                                        </p:cTn>
                                        <p:tgtEl>
                                          <p:spTgt spid="3">
                                            <p:txEl>
                                              <p:pRg st="2" end="2"/>
                                            </p:txEl>
                                          </p:spTgt>
                                        </p:tgtEl>
                                      </p:cBhvr>
                                      <p:to x="100000" y="95000"/>
                                    </p:animScale>
                                    <p:animScale>
                                      <p:cBhvr>
                                        <p:cTn id="38" dur="166" decel="50000">
                                          <p:stCondLst>
                                            <p:cond delay="1834"/>
                                          </p:stCondLst>
                                        </p:cTn>
                                        <p:tgtEl>
                                          <p:spTgt spid="3">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wipe(down)">
                                      <p:cBhvr>
                                        <p:cTn id="43" dur="580">
                                          <p:stCondLst>
                                            <p:cond delay="0"/>
                                          </p:stCondLst>
                                        </p:cTn>
                                        <p:tgtEl>
                                          <p:spTgt spid="3">
                                            <p:txEl>
                                              <p:pRg st="4" end="4"/>
                                            </p:txEl>
                                          </p:spTgt>
                                        </p:tgtEl>
                                      </p:cBhvr>
                                    </p:animEffect>
                                    <p:anim calcmode="lin" valueType="num">
                                      <p:cBhvr>
                                        <p:cTn id="4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4" end="4"/>
                                            </p:txEl>
                                          </p:spTgt>
                                        </p:tgtEl>
                                      </p:cBhvr>
                                      <p:to x="100000" y="60000"/>
                                    </p:animScale>
                                    <p:animScale>
                                      <p:cBhvr>
                                        <p:cTn id="50" dur="166" decel="50000">
                                          <p:stCondLst>
                                            <p:cond delay="676"/>
                                          </p:stCondLst>
                                        </p:cTn>
                                        <p:tgtEl>
                                          <p:spTgt spid="3">
                                            <p:txEl>
                                              <p:pRg st="4" end="4"/>
                                            </p:txEl>
                                          </p:spTgt>
                                        </p:tgtEl>
                                      </p:cBhvr>
                                      <p:to x="100000" y="100000"/>
                                    </p:animScale>
                                    <p:animScale>
                                      <p:cBhvr>
                                        <p:cTn id="51" dur="26">
                                          <p:stCondLst>
                                            <p:cond delay="1312"/>
                                          </p:stCondLst>
                                        </p:cTn>
                                        <p:tgtEl>
                                          <p:spTgt spid="3">
                                            <p:txEl>
                                              <p:pRg st="4" end="4"/>
                                            </p:txEl>
                                          </p:spTgt>
                                        </p:tgtEl>
                                      </p:cBhvr>
                                      <p:to x="100000" y="80000"/>
                                    </p:animScale>
                                    <p:animScale>
                                      <p:cBhvr>
                                        <p:cTn id="52" dur="166" decel="50000">
                                          <p:stCondLst>
                                            <p:cond delay="1338"/>
                                          </p:stCondLst>
                                        </p:cTn>
                                        <p:tgtEl>
                                          <p:spTgt spid="3">
                                            <p:txEl>
                                              <p:pRg st="4" end="4"/>
                                            </p:txEl>
                                          </p:spTgt>
                                        </p:tgtEl>
                                      </p:cBhvr>
                                      <p:to x="100000" y="100000"/>
                                    </p:animScale>
                                    <p:animScale>
                                      <p:cBhvr>
                                        <p:cTn id="53" dur="26">
                                          <p:stCondLst>
                                            <p:cond delay="1642"/>
                                          </p:stCondLst>
                                        </p:cTn>
                                        <p:tgtEl>
                                          <p:spTgt spid="3">
                                            <p:txEl>
                                              <p:pRg st="4" end="4"/>
                                            </p:txEl>
                                          </p:spTgt>
                                        </p:tgtEl>
                                      </p:cBhvr>
                                      <p:to x="100000" y="90000"/>
                                    </p:animScale>
                                    <p:animScale>
                                      <p:cBhvr>
                                        <p:cTn id="54" dur="166" decel="50000">
                                          <p:stCondLst>
                                            <p:cond delay="1668"/>
                                          </p:stCondLst>
                                        </p:cTn>
                                        <p:tgtEl>
                                          <p:spTgt spid="3">
                                            <p:txEl>
                                              <p:pRg st="4" end="4"/>
                                            </p:txEl>
                                          </p:spTgt>
                                        </p:tgtEl>
                                      </p:cBhvr>
                                      <p:to x="100000" y="100000"/>
                                    </p:animScale>
                                    <p:animScale>
                                      <p:cBhvr>
                                        <p:cTn id="55" dur="26">
                                          <p:stCondLst>
                                            <p:cond delay="1808"/>
                                          </p:stCondLst>
                                        </p:cTn>
                                        <p:tgtEl>
                                          <p:spTgt spid="3">
                                            <p:txEl>
                                              <p:pRg st="4" end="4"/>
                                            </p:txEl>
                                          </p:spTgt>
                                        </p:tgtEl>
                                      </p:cBhvr>
                                      <p:to x="100000" y="95000"/>
                                    </p:animScale>
                                    <p:animScale>
                                      <p:cBhvr>
                                        <p:cTn id="56"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p:cNvSpPr txBox="1">
            <a:spLocks/>
          </p:cNvSpPr>
          <p:nvPr/>
        </p:nvSpPr>
        <p:spPr>
          <a:xfrm>
            <a:off x="1919537" y="434470"/>
            <a:ext cx="5997860" cy="804485"/>
          </a:xfrm>
          <a:prstGeom prst="rect">
            <a:avLst/>
          </a:prstGeom>
        </p:spPr>
        <p:txBody>
          <a:bodyPr/>
          <a:lstStyle>
            <a:lvl1pPr algn="l" rtl="0" eaLnBrk="1" latinLnBrk="0" hangingPunct="1">
              <a:spcBef>
                <a:spcPct val="0"/>
              </a:spcBef>
              <a:buNone/>
              <a:defRPr kumimoji="1" sz="4000" kern="1200">
                <a:solidFill>
                  <a:schemeClr val="tx2"/>
                </a:solidFill>
                <a:latin typeface="+mj-lt"/>
                <a:ea typeface="+mj-ea"/>
                <a:cs typeface="+mj-cs"/>
              </a:defRPr>
            </a:lvl1pPr>
          </a:lstStyle>
          <a:p>
            <a:r>
              <a:rPr lang="ja-JP" altLang="en-US" dirty="0">
                <a:latin typeface="UD デジタル 教科書体 NP-B" panose="02020700000000000000" pitchFamily="18" charset="-128"/>
                <a:ea typeface="UD デジタル 教科書体 NP-B" panose="02020700000000000000" pitchFamily="18" charset="-128"/>
              </a:rPr>
              <a:t>１，大切な自分のからだ</a:t>
            </a:r>
          </a:p>
        </p:txBody>
      </p:sp>
      <p:pic>
        <p:nvPicPr>
          <p:cNvPr id="7" name="Picture 2" descr="http://2.bp.blogspot.com/-U4GjaJoa0YA/UpGGqPRXHLI/AAAAAAAAa9U/VtiHsGkEJOo/s800/body_man.png"/>
          <p:cNvPicPr>
            <a:picLocks noChangeAspect="1" noChangeArrowheads="1"/>
          </p:cNvPicPr>
          <p:nvPr/>
        </p:nvPicPr>
        <p:blipFill>
          <a:blip r:embed="rId3" cstate="print"/>
          <a:srcRect/>
          <a:stretch>
            <a:fillRect/>
          </a:stretch>
        </p:blipFill>
        <p:spPr bwMode="auto">
          <a:xfrm>
            <a:off x="4031690" y="1526986"/>
            <a:ext cx="1765430" cy="3193126"/>
          </a:xfrm>
          <a:prstGeom prst="rect">
            <a:avLst/>
          </a:prstGeom>
          <a:noFill/>
        </p:spPr>
      </p:pic>
      <p:pic>
        <p:nvPicPr>
          <p:cNvPr id="8" name="Picture 4" descr="http://ord.yahoo.co.jp/o/image/SIG=13hmjnpmm/EXP=1435295051;_ylc=X3IDMgRmc3QDMARpZHgDMARvaWQDQU5kOUdjU0tFdS1wb29reXgtUkxibGdHMkw4TUZCd2d4VFo5V3VjTzA3enk2V1VIbGJZQ041MFFWVmRoSzRZBHADNWFXejVvQ240NEd1NDRHTDQ0S0o0NEdnSU9PQ3BPT0RxZU9DdWVPRGlBLS0EcG9zAzE2BHNlYwNzaHcEc2xrA3Jp/**http%3a/4.bp.blogspot.com/-y31AOgIylo4/UpGGq52vnXI/AAAAAAAAa9g/NTl7cRCUW3Y/s800/body_woman.png"/>
          <p:cNvPicPr>
            <a:picLocks noChangeAspect="1" noChangeArrowheads="1"/>
          </p:cNvPicPr>
          <p:nvPr/>
        </p:nvPicPr>
        <p:blipFill>
          <a:blip r:embed="rId4" cstate="print"/>
          <a:srcRect/>
          <a:stretch>
            <a:fillRect/>
          </a:stretch>
        </p:blipFill>
        <p:spPr bwMode="auto">
          <a:xfrm>
            <a:off x="6762164" y="1526986"/>
            <a:ext cx="1857933" cy="3193126"/>
          </a:xfrm>
          <a:prstGeom prst="rect">
            <a:avLst/>
          </a:prstGeom>
          <a:noFill/>
        </p:spPr>
      </p:pic>
      <p:sp>
        <p:nvSpPr>
          <p:cNvPr id="2" name="テキスト ボックス 1"/>
          <p:cNvSpPr txBox="1"/>
          <p:nvPr/>
        </p:nvSpPr>
        <p:spPr>
          <a:xfrm>
            <a:off x="4320126" y="5015310"/>
            <a:ext cx="5736314" cy="1077218"/>
          </a:xfrm>
          <a:prstGeom prst="rect">
            <a:avLst/>
          </a:prstGeom>
          <a:noFill/>
        </p:spPr>
        <p:txBody>
          <a:bodyPr wrap="square" rtlCol="0">
            <a:spAutoFit/>
          </a:bodyPr>
          <a:lstStyle/>
          <a:p>
            <a:r>
              <a:rPr lang="ja-JP" altLang="en-US" sz="3200" dirty="0">
                <a:latin typeface="UD デジタル 教科書体 NP-B" panose="02020700000000000000" pitchFamily="18" charset="-128"/>
                <a:ea typeface="UD デジタル 教科書体 NP-B" panose="02020700000000000000" pitchFamily="18" charset="-128"/>
              </a:rPr>
              <a:t>自分のからだは自分のもの</a:t>
            </a:r>
            <a:endParaRPr lang="en-US" altLang="ja-JP" sz="3200" dirty="0">
              <a:latin typeface="UD デジタル 教科書体 NP-B" panose="02020700000000000000" pitchFamily="18" charset="-128"/>
              <a:ea typeface="UD デジタル 教科書体 NP-B" panose="02020700000000000000" pitchFamily="18" charset="-128"/>
            </a:endParaRPr>
          </a:p>
          <a:p>
            <a:r>
              <a:rPr lang="ja-JP" altLang="en-US" sz="3200" dirty="0">
                <a:latin typeface="UD デジタル 教科書体 NP-B" panose="02020700000000000000" pitchFamily="18" charset="-128"/>
                <a:ea typeface="UD デジタル 教科書体 NP-B" panose="02020700000000000000" pitchFamily="18" charset="-128"/>
              </a:rPr>
              <a:t>＝</a:t>
            </a:r>
            <a:r>
              <a:rPr lang="ja-JP" altLang="en-US" sz="3200" dirty="0">
                <a:solidFill>
                  <a:srgbClr val="FFC000"/>
                </a:solidFill>
                <a:latin typeface="UD デジタル 教科書体 NP-B" panose="02020700000000000000" pitchFamily="18" charset="-128"/>
                <a:ea typeface="UD デジタル 教科書体 NP-B" panose="02020700000000000000" pitchFamily="18" charset="-128"/>
              </a:rPr>
              <a:t>自分を大切にする心</a:t>
            </a:r>
            <a:r>
              <a:rPr lang="ja-JP" altLang="en-US" sz="3200" dirty="0">
                <a:latin typeface="UD デジタル 教科書体 NP-B" panose="02020700000000000000" pitchFamily="18" charset="-128"/>
                <a:ea typeface="UD デジタル 教科書体 NP-B" panose="02020700000000000000" pitchFamily="18" charset="-128"/>
              </a:rPr>
              <a:t>をもつ</a:t>
            </a:r>
          </a:p>
        </p:txBody>
      </p:sp>
      <p:sp>
        <p:nvSpPr>
          <p:cNvPr id="3" name="円形吹き出し 2"/>
          <p:cNvSpPr/>
          <p:nvPr/>
        </p:nvSpPr>
        <p:spPr>
          <a:xfrm>
            <a:off x="2379568" y="3859599"/>
            <a:ext cx="1656184" cy="1008112"/>
          </a:xfrm>
          <a:prstGeom prst="wedgeEllipseCallout">
            <a:avLst>
              <a:gd name="adj1" fmla="val 48011"/>
              <a:gd name="adj2" fmla="val 98334"/>
            </a:avLst>
          </a:prstGeom>
          <a:solidFill>
            <a:schemeClr val="tx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rgbClr val="002060"/>
                </a:solidFill>
                <a:latin typeface="UD デジタル 教科書体 NP-B" panose="02020700000000000000" pitchFamily="18" charset="-128"/>
                <a:ea typeface="UD デジタル 教科書体 NP-B" panose="02020700000000000000" pitchFamily="18" charset="-128"/>
              </a:rPr>
              <a:t>大人でも</a:t>
            </a:r>
          </a:p>
        </p:txBody>
      </p:sp>
      <p:sp>
        <p:nvSpPr>
          <p:cNvPr id="10" name="円形吹き出し 9"/>
          <p:cNvSpPr/>
          <p:nvPr/>
        </p:nvSpPr>
        <p:spPr>
          <a:xfrm>
            <a:off x="1775521" y="5301208"/>
            <a:ext cx="1944215" cy="1008112"/>
          </a:xfrm>
          <a:prstGeom prst="wedgeEllipseCallout">
            <a:avLst>
              <a:gd name="adj1" fmla="val 78305"/>
              <a:gd name="adj2" fmla="val -32684"/>
            </a:avLst>
          </a:prstGeom>
          <a:solidFill>
            <a:schemeClr val="tx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rgbClr val="002060"/>
                </a:solidFill>
                <a:latin typeface="UD デジタル 教科書体 NP-B" panose="02020700000000000000" pitchFamily="18" charset="-128"/>
                <a:ea typeface="UD デジタル 教科書体 NP-B" panose="02020700000000000000" pitchFamily="18" charset="-128"/>
              </a:rPr>
              <a:t>こどもでも</a:t>
            </a:r>
          </a:p>
        </p:txBody>
      </p:sp>
    </p:spTree>
    <p:extLst>
      <p:ext uri="{BB962C8B-B14F-4D97-AF65-F5344CB8AC3E}">
        <p14:creationId xmlns:p14="http://schemas.microsoft.com/office/powerpoint/2010/main" val="1162797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49630" y="804862"/>
            <a:ext cx="10058400" cy="4643438"/>
          </a:xfrm>
        </p:spPr>
        <p:txBody>
          <a:bodyPr>
            <a:normAutofit/>
          </a:bodyPr>
          <a:lstStyle/>
          <a:p>
            <a:r>
              <a:rPr lang="ja-JP" altLang="en-US" sz="3500" b="1" dirty="0">
                <a:latin typeface="UD デジタル 教科書体 NP-R" panose="02020400000000000000" pitchFamily="18" charset="-128"/>
                <a:ea typeface="UD デジタル 教科書体 NP-R" panose="02020400000000000000" pitchFamily="18" charset="-128"/>
              </a:rPr>
              <a:t>ペアになって、考えてみよう。</a:t>
            </a:r>
            <a:endParaRPr lang="en-US" altLang="ja-JP" sz="3500" b="1" dirty="0">
              <a:latin typeface="UD デジタル 教科書体 NP-R" panose="02020400000000000000" pitchFamily="18" charset="-128"/>
              <a:ea typeface="UD デジタル 教科書体 NP-R" panose="02020400000000000000" pitchFamily="18" charset="-128"/>
            </a:endParaRPr>
          </a:p>
          <a:p>
            <a:endParaRPr lang="en-US" altLang="ja-JP" sz="3500" b="1"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3500" b="1" dirty="0">
                <a:latin typeface="UD デジタル 教科書体 NP-R" panose="02020400000000000000" pitchFamily="18" charset="-128"/>
                <a:ea typeface="UD デジタル 教科書体 NP-R" panose="02020400000000000000" pitchFamily="18" charset="-128"/>
              </a:rPr>
              <a:t>起きて、寝るまでの時間にどんな人と</a:t>
            </a:r>
            <a:endParaRPr lang="en-US" altLang="ja-JP" sz="3500" b="1"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800" b="1"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3500" b="1" dirty="0">
                <a:latin typeface="UD デジタル 教科書体 NP-R" panose="02020400000000000000" pitchFamily="18" charset="-128"/>
                <a:ea typeface="UD デジタル 教科書体 NP-R" panose="02020400000000000000" pitchFamily="18" charset="-128"/>
              </a:rPr>
              <a:t>すれ違ったり、会ったり、話をしたりして</a:t>
            </a:r>
            <a:endParaRPr lang="en-US" altLang="ja-JP" sz="3500" b="1"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800" b="1"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3500" b="1" dirty="0">
                <a:latin typeface="UD デジタル 教科書体 NP-R" panose="02020400000000000000" pitchFamily="18" charset="-128"/>
                <a:ea typeface="UD デジタル 教科書体 NP-R" panose="02020400000000000000" pitchFamily="18" charset="-128"/>
              </a:rPr>
              <a:t>関わっているでしょう？</a:t>
            </a:r>
            <a:endParaRPr lang="en-US" altLang="ja-JP" sz="3500" b="1"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800" b="1"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3500" b="1" dirty="0">
                <a:latin typeface="UD デジタル 教科書体 NP-R" panose="02020400000000000000" pitchFamily="18" charset="-128"/>
                <a:ea typeface="UD デジタル 教科書体 NP-R" panose="02020400000000000000" pitchFamily="18" charset="-128"/>
              </a:rPr>
              <a:t>考えましょう♪　　　　　　　時間は３分</a:t>
            </a:r>
            <a:endParaRPr lang="en-US" altLang="ja-JP" sz="3500" b="1" dirty="0">
              <a:latin typeface="UD デジタル 教科書体 NP-R" panose="02020400000000000000" pitchFamily="18" charset="-128"/>
              <a:ea typeface="UD デジタル 教科書体 NP-R" panose="02020400000000000000" pitchFamily="18" charset="-128"/>
            </a:endParaRPr>
          </a:p>
          <a:p>
            <a:endParaRPr kumimoji="1" lang="ja-JP" altLang="en-US" dirty="0"/>
          </a:p>
        </p:txBody>
      </p:sp>
      <p:sp>
        <p:nvSpPr>
          <p:cNvPr id="5" name="十二角形 4"/>
          <p:cNvSpPr/>
          <p:nvPr/>
        </p:nvSpPr>
        <p:spPr>
          <a:xfrm>
            <a:off x="9982153" y="4339806"/>
            <a:ext cx="1512168" cy="1368152"/>
          </a:xfrm>
          <a:prstGeom prst="dodecag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３分</a:t>
            </a:r>
          </a:p>
        </p:txBody>
      </p:sp>
      <p:sp>
        <p:nvSpPr>
          <p:cNvPr id="4" name="テキスト ボックス 3"/>
          <p:cNvSpPr txBox="1"/>
          <p:nvPr/>
        </p:nvSpPr>
        <p:spPr>
          <a:xfrm>
            <a:off x="1003687" y="1828799"/>
            <a:ext cx="3607419"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お　　　　　　　　ね</a:t>
            </a:r>
          </a:p>
        </p:txBody>
      </p:sp>
      <p:sp>
        <p:nvSpPr>
          <p:cNvPr id="6" name="テキスト ボックス 5"/>
          <p:cNvSpPr txBox="1"/>
          <p:nvPr/>
        </p:nvSpPr>
        <p:spPr>
          <a:xfrm>
            <a:off x="1912124" y="2628899"/>
            <a:ext cx="8826113"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ちが　　　　　　　　　あ　　　　　　　　　はなし</a:t>
            </a:r>
          </a:p>
        </p:txBody>
      </p:sp>
      <p:sp>
        <p:nvSpPr>
          <p:cNvPr id="7" name="テキスト ボックス 6"/>
          <p:cNvSpPr txBox="1"/>
          <p:nvPr/>
        </p:nvSpPr>
        <p:spPr>
          <a:xfrm>
            <a:off x="849630" y="3484352"/>
            <a:ext cx="8826113"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かか</a:t>
            </a:r>
          </a:p>
        </p:txBody>
      </p:sp>
      <p:sp>
        <p:nvSpPr>
          <p:cNvPr id="8" name="テキスト ボックス 7"/>
          <p:cNvSpPr txBox="1"/>
          <p:nvPr/>
        </p:nvSpPr>
        <p:spPr>
          <a:xfrm>
            <a:off x="849629" y="4339805"/>
            <a:ext cx="8826113"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かんが</a:t>
            </a:r>
          </a:p>
        </p:txBody>
      </p:sp>
    </p:spTree>
    <p:extLst>
      <p:ext uri="{BB962C8B-B14F-4D97-AF65-F5344CB8AC3E}">
        <p14:creationId xmlns:p14="http://schemas.microsoft.com/office/powerpoint/2010/main" val="125397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180000"/>
                                        <p:tgtEl>
                                          <p:spTgt spid="5"/>
                                        </p:tgtEl>
                                      </p:cBhvr>
                                    </p:animEffect>
                                    <p:set>
                                      <p:cBhvr>
                                        <p:cTn id="7" dur="1" fill="hold">
                                          <p:stCondLst>
                                            <p:cond delay="179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99714" y="1533732"/>
            <a:ext cx="10869433" cy="3554729"/>
          </a:xfrm>
        </p:spPr>
        <p:txBody>
          <a:bodyPr>
            <a:normAutofit fontScale="92500"/>
          </a:bodyPr>
          <a:lstStyle/>
          <a:p>
            <a:pPr marL="0" indent="0">
              <a:buNone/>
            </a:pPr>
            <a:endParaRPr kumimoji="1" lang="en-US" altLang="ja-JP" dirty="0"/>
          </a:p>
          <a:p>
            <a:r>
              <a:rPr lang="ja-JP" altLang="en-US" dirty="0"/>
              <a:t>　</a:t>
            </a:r>
            <a:r>
              <a:rPr lang="ja-JP" altLang="en-US" sz="3600" dirty="0">
                <a:latin typeface="UD デジタル 教科書体 NP-R" panose="02020400000000000000" pitchFamily="18" charset="-128"/>
                <a:ea typeface="UD デジタル 教科書体 NP-R" panose="02020400000000000000" pitchFamily="18" charset="-128"/>
              </a:rPr>
              <a:t>各グループのホワイトボードを張り出してみよう！！</a:t>
            </a:r>
            <a:endParaRPr lang="en-US" altLang="ja-JP" sz="3600" dirty="0">
              <a:latin typeface="UD デジタル 教科書体 NP-R" panose="02020400000000000000" pitchFamily="18" charset="-128"/>
              <a:ea typeface="UD デジタル 教科書体 NP-R" panose="02020400000000000000" pitchFamily="18" charset="-128"/>
            </a:endParaRPr>
          </a:p>
          <a:p>
            <a:endParaRPr lang="en-US" altLang="ja-JP" sz="3600" dirty="0">
              <a:latin typeface="UD デジタル 教科書体 NP-R" panose="02020400000000000000" pitchFamily="18" charset="-128"/>
              <a:ea typeface="UD デジタル 教科書体 NP-R" panose="02020400000000000000" pitchFamily="18" charset="-128"/>
            </a:endParaRPr>
          </a:p>
          <a:p>
            <a:r>
              <a:rPr lang="ja-JP" altLang="en-US" sz="3600" dirty="0">
                <a:latin typeface="UD デジタル 教科書体 NP-R" panose="02020400000000000000" pitchFamily="18" charset="-128"/>
                <a:ea typeface="UD デジタル 教科書体 NP-R" panose="02020400000000000000" pitchFamily="18" charset="-128"/>
              </a:rPr>
              <a:t>　自分たちでは出なかった「人」はいるかな？</a:t>
            </a:r>
            <a:endParaRPr lang="en-US" altLang="ja-JP" sz="3600" dirty="0">
              <a:latin typeface="UD デジタル 教科書体 NP-R" panose="02020400000000000000" pitchFamily="18" charset="-128"/>
              <a:ea typeface="UD デジタル 教科書体 NP-R" panose="02020400000000000000" pitchFamily="18" charset="-128"/>
            </a:endParaRPr>
          </a:p>
          <a:p>
            <a:endParaRPr lang="en-US" altLang="ja-JP" sz="3600" dirty="0">
              <a:latin typeface="UD デジタル 教科書体 NP-R" panose="02020400000000000000" pitchFamily="18" charset="-128"/>
              <a:ea typeface="UD デジタル 教科書体 NP-R" panose="02020400000000000000" pitchFamily="18" charset="-128"/>
            </a:endParaRPr>
          </a:p>
          <a:p>
            <a:r>
              <a:rPr lang="ja-JP" altLang="en-US" sz="3600" dirty="0">
                <a:latin typeface="UD デジタル 教科書体 NP-R" panose="02020400000000000000" pitchFamily="18" charset="-128"/>
                <a:ea typeface="UD デジタル 教科書体 NP-R" panose="02020400000000000000" pitchFamily="18" charset="-128"/>
              </a:rPr>
              <a:t>「あ！この人も！！」　と浮かんだ人いるかな？</a:t>
            </a:r>
            <a:endParaRPr lang="en-US" altLang="ja-JP" sz="3600" dirty="0">
              <a:latin typeface="UD デジタル 教科書体 NP-R" panose="02020400000000000000" pitchFamily="18" charset="-128"/>
              <a:ea typeface="UD デジタル 教科書体 NP-R" panose="02020400000000000000" pitchFamily="18" charset="-128"/>
            </a:endParaRPr>
          </a:p>
        </p:txBody>
      </p:sp>
      <p:sp>
        <p:nvSpPr>
          <p:cNvPr id="4" name="テキスト ボックス 3"/>
          <p:cNvSpPr txBox="1"/>
          <p:nvPr/>
        </p:nvSpPr>
        <p:spPr>
          <a:xfrm>
            <a:off x="7213987" y="1752599"/>
            <a:ext cx="3607419"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は　　　だ</a:t>
            </a:r>
          </a:p>
        </p:txBody>
      </p:sp>
      <p:sp>
        <p:nvSpPr>
          <p:cNvPr id="5" name="テキスト ボックス 4"/>
          <p:cNvSpPr txBox="1"/>
          <p:nvPr/>
        </p:nvSpPr>
        <p:spPr>
          <a:xfrm>
            <a:off x="5975737" y="4095749"/>
            <a:ext cx="3607419"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うか</a:t>
            </a:r>
          </a:p>
        </p:txBody>
      </p:sp>
    </p:spTree>
    <p:extLst>
      <p:ext uri="{BB962C8B-B14F-4D97-AF65-F5344CB8AC3E}">
        <p14:creationId xmlns:p14="http://schemas.microsoft.com/office/powerpoint/2010/main" val="2452969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54750" y="392928"/>
            <a:ext cx="10058400" cy="1450757"/>
          </a:xfrm>
        </p:spPr>
        <p:txBody>
          <a:bodyPr/>
          <a:lstStyle/>
          <a:p>
            <a:pPr algn="r"/>
            <a:r>
              <a:rPr kumimoji="1" lang="ja-JP" altLang="en-US" dirty="0">
                <a:latin typeface="UD デジタル 教科書体 NP-R" panose="02020400000000000000" pitchFamily="18" charset="-128"/>
                <a:ea typeface="UD デジタル 教科書体 NP-R" panose="02020400000000000000" pitchFamily="18" charset="-128"/>
              </a:rPr>
              <a:t>３，サークルズの色の意味</a:t>
            </a:r>
          </a:p>
        </p:txBody>
      </p:sp>
      <p:sp>
        <p:nvSpPr>
          <p:cNvPr id="6" name="テキスト ボックス 5"/>
          <p:cNvSpPr txBox="1"/>
          <p:nvPr/>
        </p:nvSpPr>
        <p:spPr>
          <a:xfrm>
            <a:off x="1054750" y="1843685"/>
            <a:ext cx="10641950" cy="3785652"/>
          </a:xfrm>
          <a:prstGeom prst="rect">
            <a:avLst/>
          </a:prstGeom>
          <a:noFill/>
        </p:spPr>
        <p:txBody>
          <a:bodyPr wrap="square" rtlCol="0">
            <a:spAutoFit/>
          </a:bodyPr>
          <a:lstStyle/>
          <a:p>
            <a:r>
              <a:rPr kumimoji="1" lang="ja-JP" altLang="en-US" sz="4000" dirty="0">
                <a:latin typeface="UD デジタル 教科書体 NP-R" panose="02020400000000000000" pitchFamily="18" charset="-128"/>
                <a:ea typeface="UD デジタル 教科書体 NP-R" panose="02020400000000000000" pitchFamily="18" charset="-128"/>
              </a:rPr>
              <a:t>１，カードを確認しよう！</a:t>
            </a:r>
            <a:endParaRPr kumimoji="1" lang="en-US" altLang="ja-JP" sz="4000" dirty="0">
              <a:latin typeface="UD デジタル 教科書体 NP-R" panose="02020400000000000000" pitchFamily="18" charset="-128"/>
              <a:ea typeface="UD デジタル 教科書体 NP-R" panose="02020400000000000000" pitchFamily="18" charset="-128"/>
            </a:endParaRPr>
          </a:p>
          <a:p>
            <a:endParaRPr lang="en-US" altLang="ja-JP" sz="4000" dirty="0">
              <a:latin typeface="UD デジタル 教科書体 NP-R" panose="02020400000000000000" pitchFamily="18" charset="-128"/>
              <a:ea typeface="UD デジタル 教科書体 NP-R" panose="02020400000000000000" pitchFamily="18" charset="-128"/>
            </a:endParaRPr>
          </a:p>
          <a:p>
            <a:r>
              <a:rPr kumimoji="1" lang="ja-JP" altLang="en-US" sz="4000" dirty="0">
                <a:latin typeface="UD デジタル 教科書体 NP-R" panose="02020400000000000000" pitchFamily="18" charset="-128"/>
                <a:ea typeface="UD デジタル 教科書体 NP-R" panose="02020400000000000000" pitchFamily="18" charset="-128"/>
              </a:rPr>
              <a:t>２，「大切な自分」</a:t>
            </a:r>
            <a:endParaRPr kumimoji="1" lang="en-US" altLang="ja-JP" sz="4000" dirty="0">
              <a:latin typeface="UD デジタル 教科書体 NP-R" panose="02020400000000000000" pitchFamily="18" charset="-128"/>
              <a:ea typeface="UD デジタル 教科書体 NP-R" panose="02020400000000000000" pitchFamily="18" charset="-128"/>
            </a:endParaRPr>
          </a:p>
          <a:p>
            <a:endParaRPr lang="en-US" altLang="ja-JP" sz="4000" dirty="0">
              <a:latin typeface="UD デジタル 教科書体 NP-R" panose="02020400000000000000" pitchFamily="18" charset="-128"/>
              <a:ea typeface="UD デジタル 教科書体 NP-R" panose="02020400000000000000" pitchFamily="18" charset="-128"/>
            </a:endParaRPr>
          </a:p>
          <a:p>
            <a:r>
              <a:rPr lang="ja-JP" altLang="en-US" sz="4000" dirty="0">
                <a:latin typeface="UD デジタル 教科書体 NP-R" panose="02020400000000000000" pitchFamily="18" charset="-128"/>
                <a:ea typeface="UD デジタル 教科書体 NP-R" panose="02020400000000000000" pitchFamily="18" charset="-128"/>
              </a:rPr>
              <a:t>３</a:t>
            </a:r>
            <a:r>
              <a:rPr kumimoji="1" lang="ja-JP" altLang="en-US" sz="4000" dirty="0">
                <a:latin typeface="UD デジタル 教科書体 NP-R" panose="02020400000000000000" pitchFamily="18" charset="-128"/>
                <a:ea typeface="UD デジタル 教科書体 NP-R" panose="02020400000000000000" pitchFamily="18" charset="-128"/>
              </a:rPr>
              <a:t>，それぞれの色の意味をみて、</a:t>
            </a:r>
            <a:endParaRPr kumimoji="1" lang="en-US" altLang="ja-JP" sz="4000" dirty="0">
              <a:latin typeface="UD デジタル 教科書体 NP-R" panose="02020400000000000000" pitchFamily="18" charset="-128"/>
              <a:ea typeface="UD デジタル 教科書体 NP-R" panose="02020400000000000000" pitchFamily="18" charset="-128"/>
            </a:endParaRPr>
          </a:p>
          <a:p>
            <a:r>
              <a:rPr lang="ja-JP" altLang="en-US" sz="4000" dirty="0">
                <a:latin typeface="UD デジタル 教科書体 NP-R" panose="02020400000000000000" pitchFamily="18" charset="-128"/>
                <a:ea typeface="UD デジタル 教科書体 NP-R" panose="02020400000000000000" pitchFamily="18" charset="-128"/>
              </a:rPr>
              <a:t>どの人があてはまるのか考えてみよう！！</a:t>
            </a:r>
            <a:endParaRPr kumimoji="1" lang="ja-JP" altLang="en-US" sz="4000" dirty="0">
              <a:latin typeface="UD デジタル 教科書体 NP-R" panose="02020400000000000000" pitchFamily="18" charset="-128"/>
              <a:ea typeface="UD デジタル 教科書体 NP-R" panose="02020400000000000000" pitchFamily="18" charset="-128"/>
            </a:endParaRPr>
          </a:p>
        </p:txBody>
      </p:sp>
      <p:sp>
        <p:nvSpPr>
          <p:cNvPr id="4" name="テキスト ボックス 3"/>
          <p:cNvSpPr txBox="1"/>
          <p:nvPr/>
        </p:nvSpPr>
        <p:spPr>
          <a:xfrm>
            <a:off x="4280240" y="1674408"/>
            <a:ext cx="3607419"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かくにん</a:t>
            </a:r>
          </a:p>
        </p:txBody>
      </p:sp>
    </p:spTree>
    <p:extLst>
      <p:ext uri="{BB962C8B-B14F-4D97-AF65-F5344CB8AC3E}">
        <p14:creationId xmlns:p14="http://schemas.microsoft.com/office/powerpoint/2010/main" val="599016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290927733"/>
              </p:ext>
            </p:extLst>
          </p:nvPr>
        </p:nvGraphicFramePr>
        <p:xfrm>
          <a:off x="397564" y="429629"/>
          <a:ext cx="11505133" cy="5971171"/>
        </p:xfrm>
        <a:graphic>
          <a:graphicData uri="http://schemas.openxmlformats.org/drawingml/2006/table">
            <a:tbl>
              <a:tblPr firstRow="1" bandRow="1">
                <a:tableStyleId>{5940675A-B579-460E-94D1-54222C63F5DA}</a:tableStyleId>
              </a:tblPr>
              <a:tblGrid>
                <a:gridCol w="954280">
                  <a:extLst>
                    <a:ext uri="{9D8B030D-6E8A-4147-A177-3AD203B41FA5}">
                      <a16:colId xmlns:a16="http://schemas.microsoft.com/office/drawing/2014/main" val="20000"/>
                    </a:ext>
                  </a:extLst>
                </a:gridCol>
                <a:gridCol w="4146267">
                  <a:extLst>
                    <a:ext uri="{9D8B030D-6E8A-4147-A177-3AD203B41FA5}">
                      <a16:colId xmlns:a16="http://schemas.microsoft.com/office/drawing/2014/main" val="20001"/>
                    </a:ext>
                  </a:extLst>
                </a:gridCol>
                <a:gridCol w="6404586">
                  <a:extLst>
                    <a:ext uri="{9D8B030D-6E8A-4147-A177-3AD203B41FA5}">
                      <a16:colId xmlns:a16="http://schemas.microsoft.com/office/drawing/2014/main" val="20002"/>
                    </a:ext>
                  </a:extLst>
                </a:gridCol>
              </a:tblGrid>
              <a:tr h="2776983">
                <a:tc rowSpan="2">
                  <a:txBody>
                    <a:bodyPr/>
                    <a:lstStyle/>
                    <a:p>
                      <a:pPr algn="ctr"/>
                      <a:r>
                        <a:rPr kumimoji="1" lang="ja-JP" altLang="en-US" sz="4000" kern="1200" dirty="0">
                          <a:solidFill>
                            <a:schemeClr val="bg1"/>
                          </a:solidFill>
                          <a:latin typeface="UD デジタル 教科書体 NP-R" panose="02020400000000000000" pitchFamily="18" charset="-128"/>
                          <a:ea typeface="UD デジタル 教科書体 NP-R" panose="02020400000000000000" pitchFamily="18" charset="-128"/>
                          <a:cs typeface="+mn-cs"/>
                        </a:rPr>
                        <a:t>赤色のサークル</a:t>
                      </a:r>
                      <a:endParaRPr kumimoji="1" lang="en-US" altLang="ja-JP" sz="2800" dirty="0">
                        <a:solidFill>
                          <a:schemeClr val="bg1"/>
                        </a:solidFill>
                        <a:latin typeface="UD デジタル 教科書体 NP-R" panose="02020400000000000000" pitchFamily="18" charset="-128"/>
                        <a:ea typeface="UD デジタル 教科書体 NP-R" panose="02020400000000000000" pitchFamily="18" charset="-128"/>
                      </a:endParaRPr>
                    </a:p>
                  </a:txBody>
                  <a:tcPr vert="eaVert" anchor="ctr">
                    <a:solidFill>
                      <a:srgbClr val="FF0000"/>
                    </a:solidFill>
                  </a:tcPr>
                </a:tc>
                <a:tc>
                  <a:txBody>
                    <a:bodyPr/>
                    <a:lstStyle/>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からだの距離</a:t>
                      </a:r>
                    </a:p>
                  </a:txBody>
                  <a:tcPr/>
                </a:tc>
                <a:tc>
                  <a:txBody>
                    <a:bodyPr/>
                    <a:lstStyle/>
                    <a:p>
                      <a:endParaRPr kumimoji="1" lang="en-US" altLang="ja-JP" sz="800" dirty="0">
                        <a:latin typeface="UD デジタル 教科書体 NP-R" panose="02020400000000000000" pitchFamily="18" charset="-128"/>
                        <a:ea typeface="UD デジタル 教科書体 NP-R" panose="02020400000000000000" pitchFamily="18" charset="-128"/>
                      </a:endParaRPr>
                    </a:p>
                    <a:p>
                      <a:r>
                        <a:rPr kumimoji="1" lang="ja-JP" altLang="en-US" sz="3200" dirty="0">
                          <a:latin typeface="UD デジタル 教科書体 NP-R" panose="02020400000000000000" pitchFamily="18" charset="-128"/>
                          <a:ea typeface="UD デジタル 教科書体 NP-R" panose="02020400000000000000" pitchFamily="18" charset="-128"/>
                        </a:rPr>
                        <a:t>・体には触れない・触れさせない</a:t>
                      </a:r>
                      <a:endParaRPr kumimoji="1" lang="en-US" altLang="ja-JP" sz="3200" dirty="0">
                        <a:latin typeface="UD デジタル 教科書体 NP-R" panose="02020400000000000000" pitchFamily="18" charset="-128"/>
                        <a:ea typeface="UD デジタル 教科書体 NP-R" panose="02020400000000000000" pitchFamily="18" charset="-128"/>
                      </a:endParaRPr>
                    </a:p>
                    <a:p>
                      <a:endParaRPr kumimoji="1" lang="en-US" altLang="ja-JP" sz="3200" dirty="0">
                        <a:latin typeface="UD デジタル 教科書体 NP-R" panose="02020400000000000000" pitchFamily="18" charset="-128"/>
                        <a:ea typeface="UD デジタル 教科書体 NP-R" panose="02020400000000000000" pitchFamily="18" charset="-128"/>
                      </a:endParaRPr>
                    </a:p>
                    <a:p>
                      <a:r>
                        <a:rPr kumimoji="1" lang="ja-JP" altLang="en-US" sz="3200" dirty="0">
                          <a:latin typeface="UD デジタル 教科書体 NP-R" panose="02020400000000000000" pitchFamily="18" charset="-128"/>
                          <a:ea typeface="UD デジタル 教科書体 NP-R" panose="02020400000000000000" pitchFamily="18" charset="-128"/>
                        </a:rPr>
                        <a:t>・手が届かないぐらい離れている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endParaRPr kumimoji="1" lang="en-US" altLang="ja-JP"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000"/>
                  </a:ext>
                </a:extLst>
              </a:tr>
              <a:tr h="3194188">
                <a:tc v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こころの距離</a:t>
                      </a: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（お話をすること）</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・挨拶だけする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・無視しても失礼ではない</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・必要なことだけを話す</a:t>
                      </a:r>
                    </a:p>
                  </a:txBody>
                  <a:tcPr/>
                </a:tc>
                <a:extLst>
                  <a:ext uri="{0D108BD9-81ED-4DB2-BD59-A6C34878D82A}">
                    <a16:rowId xmlns:a16="http://schemas.microsoft.com/office/drawing/2014/main" val="10001"/>
                  </a:ext>
                </a:extLst>
              </a:tr>
            </a:tbl>
          </a:graphicData>
        </a:graphic>
      </p:graphicFrame>
      <p:sp>
        <p:nvSpPr>
          <p:cNvPr id="3" name="テキスト ボックス 2"/>
          <p:cNvSpPr txBox="1"/>
          <p:nvPr/>
        </p:nvSpPr>
        <p:spPr>
          <a:xfrm>
            <a:off x="7061587" y="429629"/>
            <a:ext cx="3607419"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ふ　　　　　　　　　ふ</a:t>
            </a:r>
          </a:p>
        </p:txBody>
      </p:sp>
      <p:sp>
        <p:nvSpPr>
          <p:cNvPr id="4" name="テキスト ボックス 3"/>
          <p:cNvSpPr txBox="1"/>
          <p:nvPr/>
        </p:nvSpPr>
        <p:spPr>
          <a:xfrm>
            <a:off x="6585337" y="1352549"/>
            <a:ext cx="3607419"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とど　　　　　　　　　　　　はな</a:t>
            </a:r>
          </a:p>
        </p:txBody>
      </p:sp>
      <p:sp>
        <p:nvSpPr>
          <p:cNvPr id="5" name="テキスト ボックス 4"/>
          <p:cNvSpPr txBox="1"/>
          <p:nvPr/>
        </p:nvSpPr>
        <p:spPr>
          <a:xfrm>
            <a:off x="2498912" y="1117764"/>
            <a:ext cx="3607419"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きょり</a:t>
            </a:r>
          </a:p>
        </p:txBody>
      </p:sp>
      <p:sp>
        <p:nvSpPr>
          <p:cNvPr id="7" name="テキスト ボックス 6"/>
          <p:cNvSpPr txBox="1"/>
          <p:nvPr/>
        </p:nvSpPr>
        <p:spPr>
          <a:xfrm>
            <a:off x="5737412" y="3236164"/>
            <a:ext cx="3607419"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あいさつ</a:t>
            </a:r>
          </a:p>
        </p:txBody>
      </p:sp>
      <p:sp>
        <p:nvSpPr>
          <p:cNvPr id="8" name="テキスト ボックス 7"/>
          <p:cNvSpPr txBox="1"/>
          <p:nvPr/>
        </p:nvSpPr>
        <p:spPr>
          <a:xfrm>
            <a:off x="5737412" y="4091240"/>
            <a:ext cx="3607419"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　むし　　　　　　　しつれい</a:t>
            </a:r>
          </a:p>
        </p:txBody>
      </p:sp>
      <p:sp>
        <p:nvSpPr>
          <p:cNvPr id="9" name="テキスト ボックス 8"/>
          <p:cNvSpPr txBox="1"/>
          <p:nvPr/>
        </p:nvSpPr>
        <p:spPr>
          <a:xfrm>
            <a:off x="5737412" y="5119779"/>
            <a:ext cx="4455344" cy="338554"/>
          </a:xfrm>
          <a:prstGeom prst="rect">
            <a:avLst/>
          </a:prstGeom>
          <a:noFill/>
        </p:spPr>
        <p:txBody>
          <a:bodyPr wrap="square" rtlCol="0">
            <a:sp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rPr>
              <a:t>ひつよう　　　　　　　　　　　　はな</a:t>
            </a:r>
          </a:p>
        </p:txBody>
      </p:sp>
    </p:spTree>
    <p:extLst>
      <p:ext uri="{BB962C8B-B14F-4D97-AF65-F5344CB8AC3E}">
        <p14:creationId xmlns:p14="http://schemas.microsoft.com/office/powerpoint/2010/main" val="3004091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148692056"/>
              </p:ext>
            </p:extLst>
          </p:nvPr>
        </p:nvGraphicFramePr>
        <p:xfrm>
          <a:off x="236855" y="351800"/>
          <a:ext cx="11763213" cy="6353681"/>
        </p:xfrm>
        <a:graphic>
          <a:graphicData uri="http://schemas.openxmlformats.org/drawingml/2006/table">
            <a:tbl>
              <a:tblPr firstRow="1" bandRow="1">
                <a:tableStyleId>{5940675A-B579-460E-94D1-54222C63F5DA}</a:tableStyleId>
              </a:tblPr>
              <a:tblGrid>
                <a:gridCol w="724287">
                  <a:extLst>
                    <a:ext uri="{9D8B030D-6E8A-4147-A177-3AD203B41FA5}">
                      <a16:colId xmlns:a16="http://schemas.microsoft.com/office/drawing/2014/main" val="20000"/>
                    </a:ext>
                  </a:extLst>
                </a:gridCol>
                <a:gridCol w="3537746">
                  <a:extLst>
                    <a:ext uri="{9D8B030D-6E8A-4147-A177-3AD203B41FA5}">
                      <a16:colId xmlns:a16="http://schemas.microsoft.com/office/drawing/2014/main" val="20001"/>
                    </a:ext>
                  </a:extLst>
                </a:gridCol>
                <a:gridCol w="7501180">
                  <a:extLst>
                    <a:ext uri="{9D8B030D-6E8A-4147-A177-3AD203B41FA5}">
                      <a16:colId xmlns:a16="http://schemas.microsoft.com/office/drawing/2014/main" val="20002"/>
                    </a:ext>
                  </a:extLst>
                </a:gridCol>
              </a:tblGrid>
              <a:tr h="2670928">
                <a:tc rowSpan="2">
                  <a:txBody>
                    <a:bodyPr/>
                    <a:lstStyle/>
                    <a:p>
                      <a:pPr algn="ctr"/>
                      <a:r>
                        <a:rPr kumimoji="1" lang="ja-JP" altLang="en-US" sz="4000" dirty="0">
                          <a:solidFill>
                            <a:schemeClr val="bg1"/>
                          </a:solidFill>
                          <a:latin typeface="UD デジタル 教科書体 NP-R" panose="02020400000000000000" pitchFamily="18" charset="-128"/>
                          <a:ea typeface="UD デジタル 教科書体 NP-R" panose="02020400000000000000" pitchFamily="18" charset="-128"/>
                        </a:rPr>
                        <a:t>オレンジ色のサークル</a:t>
                      </a:r>
                      <a:endParaRPr kumimoji="1" lang="en-US" altLang="ja-JP" sz="4000" dirty="0">
                        <a:solidFill>
                          <a:schemeClr val="bg1"/>
                        </a:solidFill>
                        <a:latin typeface="UD デジタル 教科書体 NP-R" panose="02020400000000000000" pitchFamily="18" charset="-128"/>
                        <a:ea typeface="UD デジタル 教科書体 NP-R" panose="02020400000000000000" pitchFamily="18" charset="-128"/>
                      </a:endParaRPr>
                    </a:p>
                  </a:txBody>
                  <a:tcPr vert="eaVert" anchor="c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latin typeface="UD デジタル 教科書体 NP-R" panose="02020400000000000000" pitchFamily="18" charset="-128"/>
                          <a:ea typeface="UD デジタル 教科書体 NP-R" panose="02020400000000000000" pitchFamily="18" charset="-128"/>
                        </a:rPr>
                        <a:t>からだの距離</a:t>
                      </a:r>
                    </a:p>
                    <a:p>
                      <a:endParaRPr kumimoji="1" lang="ja-JP" altLang="en-US" sz="2800" dirty="0">
                        <a:latin typeface="UD デジタル 教科書体 NP-R" panose="02020400000000000000" pitchFamily="18" charset="-128"/>
                        <a:ea typeface="UD デジタル 教科書体 NP-R" panose="02020400000000000000" pitchFamily="18" charset="-128"/>
                      </a:endParaRPr>
                    </a:p>
                  </a:txBody>
                  <a:tcPr/>
                </a:tc>
                <a:tc>
                  <a:txBody>
                    <a:bodyPr/>
                    <a:lstStyle/>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・体には触れない・触れさせない</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・手を振る。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・握手など限定的に触れることもある。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　からだの距離がある。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endParaRPr kumimoji="1" lang="en-US" altLang="ja-JP"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000"/>
                  </a:ext>
                </a:extLst>
              </a:tr>
              <a:tr h="3549521">
                <a:tc v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こころの距離</a:t>
                      </a: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（お話をすること）</a:t>
                      </a:r>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latin typeface="UD デジタル 教科書体 NP-R" panose="02020400000000000000" pitchFamily="18" charset="-128"/>
                          <a:ea typeface="UD デジタル 教科書体 NP-R" panose="02020400000000000000" pitchFamily="18" charset="-128"/>
                        </a:rPr>
                        <a:t>（一緒にすること）</a:t>
                      </a: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・さしさわりない話をする。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　</a:t>
                      </a:r>
                      <a:r>
                        <a:rPr kumimoji="1" lang="en-US" altLang="ja-JP" sz="2800" dirty="0">
                          <a:latin typeface="UD デジタル 教科書体 NP-R" panose="02020400000000000000" pitchFamily="18" charset="-128"/>
                          <a:ea typeface="UD デジタル 教科書体 NP-R" panose="02020400000000000000" pitchFamily="18" charset="-128"/>
                        </a:rPr>
                        <a:t>(</a:t>
                      </a:r>
                      <a:r>
                        <a:rPr kumimoji="1" lang="ja-JP" altLang="en-US" sz="2800" dirty="0">
                          <a:latin typeface="UD デジタル 教科書体 NP-R" panose="02020400000000000000" pitchFamily="18" charset="-128"/>
                          <a:ea typeface="UD デジタル 教科書体 NP-R" panose="02020400000000000000" pitchFamily="18" charset="-128"/>
                        </a:rPr>
                        <a:t>例：天気、ニュースなど</a:t>
                      </a:r>
                      <a:r>
                        <a:rPr kumimoji="1" lang="en-US" altLang="ja-JP" sz="2800" dirty="0">
                          <a:latin typeface="UD デジタル 教科書体 NP-R" panose="02020400000000000000" pitchFamily="18" charset="-128"/>
                          <a:ea typeface="UD デジタル 教科書体 NP-R" panose="02020400000000000000" pitchFamily="18" charset="-128"/>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・限定的なことを一緒にする。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　</a:t>
                      </a:r>
                      <a:r>
                        <a:rPr kumimoji="1" lang="en-US" altLang="ja-JP" sz="2800" dirty="0">
                          <a:latin typeface="UD デジタル 教科書体 NP-R" panose="02020400000000000000" pitchFamily="18" charset="-128"/>
                          <a:ea typeface="UD デジタル 教科書体 NP-R" panose="02020400000000000000" pitchFamily="18" charset="-128"/>
                        </a:rPr>
                        <a:t>(</a:t>
                      </a:r>
                      <a:r>
                        <a:rPr kumimoji="1" lang="ja-JP" altLang="en-US" sz="2800" dirty="0">
                          <a:latin typeface="UD デジタル 教科書体 NP-R" panose="02020400000000000000" pitchFamily="18" charset="-128"/>
                          <a:ea typeface="UD デジタル 教科書体 NP-R" panose="02020400000000000000" pitchFamily="18" charset="-128"/>
                        </a:rPr>
                        <a:t>例：仕事，ﾎﾞﾗﾝﾃｨｱ活動，勉強など</a:t>
                      </a:r>
                      <a:r>
                        <a:rPr kumimoji="1" lang="en-US" altLang="ja-JP" sz="2800" dirty="0">
                          <a:latin typeface="UD デジタル 教科書体 NP-R" panose="02020400000000000000" pitchFamily="18" charset="-128"/>
                          <a:ea typeface="UD デジタル 教科書体 NP-R" panose="02020400000000000000" pitchFamily="18" charset="-128"/>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latin typeface="UD デジタル 教科書体 NP-R" panose="02020400000000000000" pitchFamily="18" charset="-128"/>
                          <a:ea typeface="UD デジタル 教科書体 NP-R" panose="02020400000000000000" pitchFamily="18" charset="-128"/>
                        </a:rPr>
                        <a:t>・手紙やメール、ＳＮＳの基本のやりとりはない。</a:t>
                      </a:r>
                      <a:endParaRPr kumimoji="1" lang="en-US" altLang="ja-JP" sz="2800"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001"/>
                  </a:ext>
                </a:extLst>
              </a:tr>
            </a:tbl>
          </a:graphicData>
        </a:graphic>
      </p:graphicFrame>
      <p:sp>
        <p:nvSpPr>
          <p:cNvPr id="3" name="テキスト ボックス 2"/>
          <p:cNvSpPr txBox="1"/>
          <p:nvPr/>
        </p:nvSpPr>
        <p:spPr>
          <a:xfrm>
            <a:off x="6280490" y="351800"/>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ふ　　　　　　　　　　ふ</a:t>
            </a:r>
          </a:p>
        </p:txBody>
      </p:sp>
      <p:sp>
        <p:nvSpPr>
          <p:cNvPr id="4" name="テキスト ボックス 3"/>
          <p:cNvSpPr txBox="1"/>
          <p:nvPr/>
        </p:nvSpPr>
        <p:spPr>
          <a:xfrm>
            <a:off x="5861390" y="923300"/>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ふ　　　　　　　　　　</a:t>
            </a:r>
          </a:p>
        </p:txBody>
      </p:sp>
      <p:sp>
        <p:nvSpPr>
          <p:cNvPr id="5" name="テキスト ボックス 4"/>
          <p:cNvSpPr txBox="1"/>
          <p:nvPr/>
        </p:nvSpPr>
        <p:spPr>
          <a:xfrm>
            <a:off x="4985090" y="1494800"/>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あくしゅ　　　　　げんていてき　　　ふ　　　　　　　　　　</a:t>
            </a:r>
          </a:p>
        </p:txBody>
      </p:sp>
      <p:sp>
        <p:nvSpPr>
          <p:cNvPr id="6" name="テキスト ボックス 5"/>
          <p:cNvSpPr txBox="1"/>
          <p:nvPr/>
        </p:nvSpPr>
        <p:spPr>
          <a:xfrm>
            <a:off x="2511042" y="1024473"/>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
        <p:nvSpPr>
          <p:cNvPr id="7" name="テキスト ボックス 6"/>
          <p:cNvSpPr txBox="1"/>
          <p:nvPr/>
        </p:nvSpPr>
        <p:spPr>
          <a:xfrm>
            <a:off x="6644892" y="2066300"/>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
        <p:nvSpPr>
          <p:cNvPr id="8" name="テキスト ボックス 7"/>
          <p:cNvSpPr txBox="1"/>
          <p:nvPr/>
        </p:nvSpPr>
        <p:spPr>
          <a:xfrm>
            <a:off x="2511041" y="3801263"/>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
        <p:nvSpPr>
          <p:cNvPr id="9" name="テキスト ボックス 8"/>
          <p:cNvSpPr txBox="1"/>
          <p:nvPr/>
        </p:nvSpPr>
        <p:spPr>
          <a:xfrm>
            <a:off x="1377671" y="4786386"/>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いっしょ</a:t>
            </a:r>
          </a:p>
        </p:txBody>
      </p:sp>
      <p:sp>
        <p:nvSpPr>
          <p:cNvPr id="10" name="テキスト ボックス 9"/>
          <p:cNvSpPr txBox="1"/>
          <p:nvPr/>
        </p:nvSpPr>
        <p:spPr>
          <a:xfrm>
            <a:off x="4985089" y="4064986"/>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げんていてき　　　　　　　　　いっしょ</a:t>
            </a:r>
          </a:p>
        </p:txBody>
      </p:sp>
      <p:sp>
        <p:nvSpPr>
          <p:cNvPr id="11" name="テキスト ボックス 10"/>
          <p:cNvSpPr txBox="1"/>
          <p:nvPr/>
        </p:nvSpPr>
        <p:spPr>
          <a:xfrm>
            <a:off x="8852239" y="5196749"/>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きほん</a:t>
            </a:r>
          </a:p>
        </p:txBody>
      </p:sp>
    </p:spTree>
    <p:extLst>
      <p:ext uri="{BB962C8B-B14F-4D97-AF65-F5344CB8AC3E}">
        <p14:creationId xmlns:p14="http://schemas.microsoft.com/office/powerpoint/2010/main" val="41839551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685919171"/>
              </p:ext>
            </p:extLst>
          </p:nvPr>
        </p:nvGraphicFramePr>
        <p:xfrm>
          <a:off x="216977" y="553616"/>
          <a:ext cx="11763213" cy="4785360"/>
        </p:xfrm>
        <a:graphic>
          <a:graphicData uri="http://schemas.openxmlformats.org/drawingml/2006/table">
            <a:tbl>
              <a:tblPr firstRow="1" bandRow="1">
                <a:tableStyleId>{5940675A-B579-460E-94D1-54222C63F5DA}</a:tableStyleId>
              </a:tblPr>
              <a:tblGrid>
                <a:gridCol w="724287">
                  <a:extLst>
                    <a:ext uri="{9D8B030D-6E8A-4147-A177-3AD203B41FA5}">
                      <a16:colId xmlns:a16="http://schemas.microsoft.com/office/drawing/2014/main" val="20000"/>
                    </a:ext>
                  </a:extLst>
                </a:gridCol>
                <a:gridCol w="3537746">
                  <a:extLst>
                    <a:ext uri="{9D8B030D-6E8A-4147-A177-3AD203B41FA5}">
                      <a16:colId xmlns:a16="http://schemas.microsoft.com/office/drawing/2014/main" val="20001"/>
                    </a:ext>
                  </a:extLst>
                </a:gridCol>
                <a:gridCol w="7501180">
                  <a:extLst>
                    <a:ext uri="{9D8B030D-6E8A-4147-A177-3AD203B41FA5}">
                      <a16:colId xmlns:a16="http://schemas.microsoft.com/office/drawing/2014/main" val="20002"/>
                    </a:ext>
                  </a:extLst>
                </a:gridCol>
              </a:tblGrid>
              <a:tr h="4495462">
                <a:tc>
                  <a:txBody>
                    <a:bodyPr/>
                    <a:lstStyle/>
                    <a:p>
                      <a:pPr algn="ctr"/>
                      <a:r>
                        <a:rPr kumimoji="1" lang="ja-JP" altLang="en-US" sz="4000" dirty="0">
                          <a:solidFill>
                            <a:schemeClr val="bg1"/>
                          </a:solidFill>
                          <a:latin typeface="UD デジタル 教科書体 NP-R" panose="02020400000000000000" pitchFamily="18" charset="-128"/>
                          <a:ea typeface="UD デジタル 教科書体 NP-R" panose="02020400000000000000" pitchFamily="18" charset="-128"/>
                        </a:rPr>
                        <a:t>黄色のサークル</a:t>
                      </a:r>
                      <a:endParaRPr kumimoji="1" lang="en-US" altLang="ja-JP" sz="4000" dirty="0">
                        <a:solidFill>
                          <a:schemeClr val="bg1"/>
                        </a:solidFill>
                        <a:latin typeface="UD デジタル 教科書体 NP-R" panose="02020400000000000000" pitchFamily="18" charset="-128"/>
                        <a:ea typeface="UD デジタル 教科書体 NP-R" panose="02020400000000000000" pitchFamily="18" charset="-128"/>
                      </a:endParaRPr>
                    </a:p>
                  </a:txBody>
                  <a:tcPr vert="eaVert" anchor="ct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latin typeface="UD デジタル 教科書体 NP-R" panose="02020400000000000000" pitchFamily="18" charset="-128"/>
                          <a:ea typeface="UD デジタル 教科書体 NP-R" panose="02020400000000000000" pitchFamily="18" charset="-128"/>
                        </a:rPr>
                        <a:t>からだの距離</a:t>
                      </a: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txBody>
                  <a:tcPr/>
                </a:tc>
                <a:tc>
                  <a:txBody>
                    <a:bodyPr/>
                    <a:lstStyle/>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・少し距離が近づく。</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・握手やハイタッチ，肩を叩くなど</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　限定的に触れることもある。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・体同士は触れない。</a:t>
                      </a:r>
                      <a:endParaRPr kumimoji="1" lang="en-US" altLang="ja-JP" sz="4800"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2356190" y="2525385"/>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
        <p:nvSpPr>
          <p:cNvPr id="4" name="テキスト ボックス 3"/>
          <p:cNvSpPr txBox="1"/>
          <p:nvPr/>
        </p:nvSpPr>
        <p:spPr>
          <a:xfrm>
            <a:off x="5804240" y="553616"/>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
        <p:nvSpPr>
          <p:cNvPr id="5" name="テキスト ボックス 4"/>
          <p:cNvSpPr txBox="1"/>
          <p:nvPr/>
        </p:nvSpPr>
        <p:spPr>
          <a:xfrm>
            <a:off x="4946990" y="1504950"/>
            <a:ext cx="6044860"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あくしゅ　　　　　　　　　　　　　　　　かた　　　たた</a:t>
            </a:r>
          </a:p>
        </p:txBody>
      </p:sp>
      <p:sp>
        <p:nvSpPr>
          <p:cNvPr id="6" name="テキスト ボックス 5"/>
          <p:cNvSpPr txBox="1"/>
          <p:nvPr/>
        </p:nvSpPr>
        <p:spPr>
          <a:xfrm>
            <a:off x="4946990" y="2032478"/>
            <a:ext cx="6044860" cy="307777"/>
          </a:xfrm>
          <a:prstGeom prst="rect">
            <a:avLst/>
          </a:prstGeom>
          <a:noFill/>
        </p:spPr>
        <p:txBody>
          <a:bodyPr wrap="square" rtlCol="0">
            <a:spAutoFit/>
          </a:bodyPr>
          <a:lstStyle/>
          <a:p>
            <a:r>
              <a:rPr kumimoji="1" lang="ja-JP" altLang="en-US" sz="1400">
                <a:latin typeface="UD デジタル 教科書体 NP-B" panose="02020700000000000000" pitchFamily="18" charset="-128"/>
                <a:ea typeface="UD デジタル 教科書体 NP-B" panose="02020700000000000000" pitchFamily="18" charset="-128"/>
              </a:rPr>
              <a:t>げんていてき　　　ふ</a:t>
            </a:r>
            <a:endParaRPr kumimoji="1" lang="ja-JP" altLang="en-US" sz="1400" dirty="0">
              <a:latin typeface="UD デジタル 教科書体 NP-B" panose="02020700000000000000" pitchFamily="18" charset="-128"/>
              <a:ea typeface="UD デジタル 教科書体 NP-B" panose="02020700000000000000" pitchFamily="18" charset="-128"/>
            </a:endParaRPr>
          </a:p>
        </p:txBody>
      </p:sp>
      <p:sp>
        <p:nvSpPr>
          <p:cNvPr id="7" name="テキスト ボックス 6"/>
          <p:cNvSpPr txBox="1"/>
          <p:nvPr/>
        </p:nvSpPr>
        <p:spPr>
          <a:xfrm>
            <a:off x="4946990" y="3046459"/>
            <a:ext cx="6044860"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からだどうし　　　ふ</a:t>
            </a:r>
          </a:p>
        </p:txBody>
      </p:sp>
    </p:spTree>
    <p:extLst>
      <p:ext uri="{BB962C8B-B14F-4D97-AF65-F5344CB8AC3E}">
        <p14:creationId xmlns:p14="http://schemas.microsoft.com/office/powerpoint/2010/main" val="2425449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156248983"/>
              </p:ext>
            </p:extLst>
          </p:nvPr>
        </p:nvGraphicFramePr>
        <p:xfrm>
          <a:off x="216977" y="212652"/>
          <a:ext cx="11763213" cy="6614160"/>
        </p:xfrm>
        <a:graphic>
          <a:graphicData uri="http://schemas.openxmlformats.org/drawingml/2006/table">
            <a:tbl>
              <a:tblPr firstRow="1" bandRow="1">
                <a:tableStyleId>{5940675A-B579-460E-94D1-54222C63F5DA}</a:tableStyleId>
              </a:tblPr>
              <a:tblGrid>
                <a:gridCol w="724287">
                  <a:extLst>
                    <a:ext uri="{9D8B030D-6E8A-4147-A177-3AD203B41FA5}">
                      <a16:colId xmlns:a16="http://schemas.microsoft.com/office/drawing/2014/main" val="20000"/>
                    </a:ext>
                  </a:extLst>
                </a:gridCol>
                <a:gridCol w="3537746">
                  <a:extLst>
                    <a:ext uri="{9D8B030D-6E8A-4147-A177-3AD203B41FA5}">
                      <a16:colId xmlns:a16="http://schemas.microsoft.com/office/drawing/2014/main" val="20001"/>
                    </a:ext>
                  </a:extLst>
                </a:gridCol>
                <a:gridCol w="7501180">
                  <a:extLst>
                    <a:ext uri="{9D8B030D-6E8A-4147-A177-3AD203B41FA5}">
                      <a16:colId xmlns:a16="http://schemas.microsoft.com/office/drawing/2014/main" val="20002"/>
                    </a:ext>
                  </a:extLst>
                </a:gridCol>
              </a:tblGrid>
              <a:tr h="6321498">
                <a:tc>
                  <a:txBody>
                    <a:bodyPr/>
                    <a:lstStyle/>
                    <a:p>
                      <a:pPr algn="ctr"/>
                      <a:r>
                        <a:rPr kumimoji="1" lang="ja-JP" altLang="en-US" sz="4000" dirty="0">
                          <a:solidFill>
                            <a:schemeClr val="bg1"/>
                          </a:solidFill>
                          <a:latin typeface="UD デジタル 教科書体 NP-R" panose="02020400000000000000" pitchFamily="18" charset="-128"/>
                          <a:ea typeface="UD デジタル 教科書体 NP-R" panose="02020400000000000000" pitchFamily="18" charset="-128"/>
                        </a:rPr>
                        <a:t>黄色のサークル</a:t>
                      </a:r>
                      <a:endParaRPr kumimoji="1" lang="en-US" altLang="ja-JP" sz="4000" dirty="0">
                        <a:solidFill>
                          <a:schemeClr val="bg1"/>
                        </a:solidFill>
                        <a:latin typeface="UD デジタル 教科書体 NP-R" panose="02020400000000000000" pitchFamily="18" charset="-128"/>
                        <a:ea typeface="UD デジタル 教科書体 NP-R" panose="02020400000000000000" pitchFamily="18" charset="-128"/>
                      </a:endParaRPr>
                    </a:p>
                  </a:txBody>
                  <a:tcPr vert="eaVert" anchor="ctr">
                    <a:solidFill>
                      <a:srgbClr val="FFFF00"/>
                    </a:solidFill>
                  </a:tcPr>
                </a:tc>
                <a:tc>
                  <a:txBody>
                    <a:bodyPr/>
                    <a:lstStyle/>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こころの距離</a:t>
                      </a: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（お話をすること）</a:t>
                      </a: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（一緒にすること）</a:t>
                      </a:r>
                    </a:p>
                    <a:p>
                      <a:endParaRPr kumimoji="1" lang="ja-JP" altLang="en-US" sz="2800" dirty="0">
                        <a:latin typeface="UD デジタル 教科書体 NP-R" panose="02020400000000000000" pitchFamily="18" charset="-128"/>
                        <a:ea typeface="UD デジタル 教科書体 NP-R" panose="02020400000000000000" pitchFamily="18"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・限定的なプライベートな話をする。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latin typeface="UD デジタル 教科書体 NP-R" panose="02020400000000000000" pitchFamily="18" charset="-128"/>
                          <a:ea typeface="UD デジタル 教科書体 NP-R" panose="02020400000000000000" pitchFamily="18" charset="-128"/>
                        </a:rPr>
                        <a:t>　</a:t>
                      </a:r>
                      <a:r>
                        <a:rPr kumimoji="1" lang="en-US" altLang="ja-JP" sz="2800" dirty="0">
                          <a:latin typeface="UD デジタル 教科書体 NP-R" panose="02020400000000000000" pitchFamily="18" charset="-128"/>
                          <a:ea typeface="UD デジタル 教科書体 NP-R" panose="02020400000000000000" pitchFamily="18" charset="-128"/>
                        </a:rPr>
                        <a:t>(</a:t>
                      </a:r>
                      <a:r>
                        <a:rPr kumimoji="1" lang="ja-JP" altLang="en-US" sz="2800" dirty="0">
                          <a:latin typeface="UD デジタル 教科書体 NP-R" panose="02020400000000000000" pitchFamily="18" charset="-128"/>
                          <a:ea typeface="UD デジタル 教科書体 NP-R" panose="02020400000000000000" pitchFamily="18" charset="-128"/>
                        </a:rPr>
                        <a:t>例：週末～</a:t>
                      </a:r>
                      <a:r>
                        <a:rPr kumimoji="1" lang="ja-JP" altLang="en-US" sz="2800" dirty="0" err="1">
                          <a:latin typeface="UD デジタル 教科書体 NP-R" panose="02020400000000000000" pitchFamily="18" charset="-128"/>
                          <a:ea typeface="UD デジタル 教科書体 NP-R" panose="02020400000000000000" pitchFamily="18" charset="-128"/>
                        </a:rPr>
                        <a:t>に</a:t>
                      </a:r>
                      <a:r>
                        <a:rPr kumimoji="1" lang="ja-JP" altLang="en-US" sz="2800" dirty="0">
                          <a:latin typeface="UD デジタル 教科書体 NP-R" panose="02020400000000000000" pitchFamily="18" charset="-128"/>
                          <a:ea typeface="UD デジタル 教科書体 NP-R" panose="02020400000000000000" pitchFamily="18" charset="-128"/>
                        </a:rPr>
                        <a:t>行った。晩ご飯～だった等）</a:t>
                      </a: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・共通の話題を話す。</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　</a:t>
                      </a:r>
                      <a:r>
                        <a:rPr kumimoji="1" lang="en-US" altLang="ja-JP" sz="2800" dirty="0">
                          <a:latin typeface="UD デジタル 教科書体 NP-R" panose="02020400000000000000" pitchFamily="18" charset="-128"/>
                          <a:ea typeface="UD デジタル 教科書体 NP-R" panose="02020400000000000000" pitchFamily="18" charset="-128"/>
                        </a:rPr>
                        <a:t>(</a:t>
                      </a:r>
                      <a:r>
                        <a:rPr kumimoji="1" lang="ja-JP" altLang="en-US" sz="2800" dirty="0">
                          <a:latin typeface="UD デジタル 教科書体 NP-R" panose="02020400000000000000" pitchFamily="18" charset="-128"/>
                          <a:ea typeface="UD デジタル 教科書体 NP-R" panose="02020400000000000000" pitchFamily="18" charset="-128"/>
                        </a:rPr>
                        <a:t>趣味、ゲーム、好きなｱｰﾃｨｽﾄなど）</a:t>
                      </a: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・手紙やメール、ＳＮＳのやりとりをする。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・軽い悩み事を話す。相手からも悩み事を話してくれる。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・約束をして、一緒に出かける。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・ため口で話すことをお互いが受け入れる。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・口げんかする。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4870790" y="212652"/>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げんていてき</a:t>
            </a:r>
          </a:p>
        </p:txBody>
      </p:sp>
      <p:sp>
        <p:nvSpPr>
          <p:cNvPr id="4" name="テキスト ボックス 3"/>
          <p:cNvSpPr txBox="1"/>
          <p:nvPr/>
        </p:nvSpPr>
        <p:spPr>
          <a:xfrm>
            <a:off x="4870790" y="1203252"/>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きょうつう　　　</a:t>
            </a:r>
            <a:r>
              <a:rPr kumimoji="1" lang="ja-JP" altLang="en-US" sz="1400" dirty="0" err="1">
                <a:latin typeface="UD デジタル 教科書体 NP-B" panose="02020700000000000000" pitchFamily="18" charset="-128"/>
                <a:ea typeface="UD デジタル 教科書体 NP-B" panose="02020700000000000000" pitchFamily="18" charset="-128"/>
              </a:rPr>
              <a:t>わ</a:t>
            </a:r>
            <a:r>
              <a:rPr kumimoji="1" lang="ja-JP" altLang="en-US" sz="1400" dirty="0">
                <a:latin typeface="UD デジタル 教科書体 NP-B" panose="02020700000000000000" pitchFamily="18" charset="-128"/>
                <a:ea typeface="UD デジタル 教科書体 NP-B" panose="02020700000000000000" pitchFamily="18" charset="-128"/>
              </a:rPr>
              <a:t>だい　　　はな</a:t>
            </a:r>
          </a:p>
        </p:txBody>
      </p:sp>
      <p:sp>
        <p:nvSpPr>
          <p:cNvPr id="5" name="テキスト ボックス 4"/>
          <p:cNvSpPr txBox="1"/>
          <p:nvPr/>
        </p:nvSpPr>
        <p:spPr>
          <a:xfrm>
            <a:off x="5042240" y="1886075"/>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しゅみ</a:t>
            </a:r>
          </a:p>
        </p:txBody>
      </p:sp>
      <p:sp>
        <p:nvSpPr>
          <p:cNvPr id="6" name="テキスト ボックス 5"/>
          <p:cNvSpPr txBox="1"/>
          <p:nvPr/>
        </p:nvSpPr>
        <p:spPr>
          <a:xfrm>
            <a:off x="4870790" y="3405609"/>
            <a:ext cx="7321210"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かる　　　なや　　</a:t>
            </a:r>
            <a:r>
              <a:rPr kumimoji="1" lang="ja-JP" altLang="en-US" sz="1400" dirty="0" err="1">
                <a:latin typeface="UD デジタル 教科書体 NP-B" panose="02020700000000000000" pitchFamily="18" charset="-128"/>
                <a:ea typeface="UD デジタル 教科書体 NP-B" panose="02020700000000000000" pitchFamily="18" charset="-128"/>
              </a:rPr>
              <a:t>ご</a:t>
            </a:r>
            <a:r>
              <a:rPr kumimoji="1" lang="ja-JP" altLang="en-US" sz="1400" dirty="0">
                <a:latin typeface="UD デジタル 教科書体 NP-B" panose="02020700000000000000" pitchFamily="18" charset="-128"/>
                <a:ea typeface="UD デジタル 教科書体 NP-B" panose="02020700000000000000" pitchFamily="18" charset="-128"/>
              </a:rPr>
              <a:t>と　　　はな　　　　　あいて　　　　　　　　なや　　　ごと</a:t>
            </a:r>
          </a:p>
        </p:txBody>
      </p:sp>
      <p:sp>
        <p:nvSpPr>
          <p:cNvPr id="7" name="テキスト ボックス 6"/>
          <p:cNvSpPr txBox="1"/>
          <p:nvPr/>
        </p:nvSpPr>
        <p:spPr>
          <a:xfrm>
            <a:off x="4989054" y="4550097"/>
            <a:ext cx="7321210"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やくそく　　　　　　　　　いっしょ</a:t>
            </a:r>
          </a:p>
        </p:txBody>
      </p:sp>
      <p:sp>
        <p:nvSpPr>
          <p:cNvPr id="8" name="テキスト ボックス 7"/>
          <p:cNvSpPr txBox="1"/>
          <p:nvPr/>
        </p:nvSpPr>
        <p:spPr>
          <a:xfrm>
            <a:off x="6436854" y="5079032"/>
            <a:ext cx="5543336" cy="307777"/>
          </a:xfrm>
          <a:prstGeom prst="rect">
            <a:avLst/>
          </a:prstGeom>
          <a:noFill/>
        </p:spPr>
        <p:txBody>
          <a:bodyPr wrap="square" rtlCol="0">
            <a:spAutoFit/>
          </a:bodyPr>
          <a:lstStyle/>
          <a:p>
            <a:r>
              <a:rPr kumimoji="1" lang="ja-JP" altLang="en-US" sz="1400" dirty="0" err="1">
                <a:latin typeface="UD デジタル 教科書体 NP-B" panose="02020700000000000000" pitchFamily="18" charset="-128"/>
                <a:ea typeface="UD デジタル 教科書体 NP-B" panose="02020700000000000000" pitchFamily="18" charset="-128"/>
              </a:rPr>
              <a:t>はな</a:t>
            </a:r>
            <a:r>
              <a:rPr kumimoji="1" lang="ja-JP" altLang="en-US" sz="1400" dirty="0">
                <a:latin typeface="UD デジタル 教科書体 NP-B" panose="02020700000000000000" pitchFamily="18" charset="-128"/>
                <a:ea typeface="UD デジタル 教科書体 NP-B" panose="02020700000000000000" pitchFamily="18" charset="-128"/>
              </a:rPr>
              <a:t>　　　　　　　　　　　　たが　　　　　　う　　　い</a:t>
            </a:r>
          </a:p>
        </p:txBody>
      </p:sp>
    </p:spTree>
    <p:extLst>
      <p:ext uri="{BB962C8B-B14F-4D97-AF65-F5344CB8AC3E}">
        <p14:creationId xmlns:p14="http://schemas.microsoft.com/office/powerpoint/2010/main" val="1924903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072491726"/>
              </p:ext>
            </p:extLst>
          </p:nvPr>
        </p:nvGraphicFramePr>
        <p:xfrm>
          <a:off x="216977" y="553616"/>
          <a:ext cx="11763213" cy="5478590"/>
        </p:xfrm>
        <a:graphic>
          <a:graphicData uri="http://schemas.openxmlformats.org/drawingml/2006/table">
            <a:tbl>
              <a:tblPr firstRow="1" bandRow="1">
                <a:tableStyleId>{5940675A-B579-460E-94D1-54222C63F5DA}</a:tableStyleId>
              </a:tblPr>
              <a:tblGrid>
                <a:gridCol w="724287">
                  <a:extLst>
                    <a:ext uri="{9D8B030D-6E8A-4147-A177-3AD203B41FA5}">
                      <a16:colId xmlns:a16="http://schemas.microsoft.com/office/drawing/2014/main" val="20000"/>
                    </a:ext>
                  </a:extLst>
                </a:gridCol>
                <a:gridCol w="3537746">
                  <a:extLst>
                    <a:ext uri="{9D8B030D-6E8A-4147-A177-3AD203B41FA5}">
                      <a16:colId xmlns:a16="http://schemas.microsoft.com/office/drawing/2014/main" val="20001"/>
                    </a:ext>
                  </a:extLst>
                </a:gridCol>
                <a:gridCol w="7501180">
                  <a:extLst>
                    <a:ext uri="{9D8B030D-6E8A-4147-A177-3AD203B41FA5}">
                      <a16:colId xmlns:a16="http://schemas.microsoft.com/office/drawing/2014/main" val="20002"/>
                    </a:ext>
                  </a:extLst>
                </a:gridCol>
              </a:tblGrid>
              <a:tr h="4997164">
                <a:tc>
                  <a:txBody>
                    <a:bodyPr/>
                    <a:lstStyle/>
                    <a:p>
                      <a:pPr algn="ctr"/>
                      <a:r>
                        <a:rPr kumimoji="1" lang="ja-JP" altLang="en-US" sz="4000" dirty="0">
                          <a:solidFill>
                            <a:schemeClr val="tx1"/>
                          </a:solidFill>
                          <a:latin typeface="UD デジタル 教科書体 NP-R" panose="02020400000000000000" pitchFamily="18" charset="-128"/>
                          <a:ea typeface="UD デジタル 教科書体 NP-R" panose="02020400000000000000" pitchFamily="18" charset="-128"/>
                        </a:rPr>
                        <a:t>緑色のサークル</a:t>
                      </a:r>
                      <a:endParaRPr kumimoji="1" lang="en-US" altLang="ja-JP" sz="4000" dirty="0">
                        <a:solidFill>
                          <a:schemeClr val="tx1"/>
                        </a:solidFill>
                        <a:latin typeface="UD デジタル 教科書体 NP-R" panose="02020400000000000000" pitchFamily="18" charset="-128"/>
                        <a:ea typeface="UD デジタル 教科書体 NP-R" panose="02020400000000000000" pitchFamily="18" charset="-128"/>
                      </a:endParaRPr>
                    </a:p>
                  </a:txBody>
                  <a:tcPr vert="eaVert" anchor="ctr">
                    <a:solidFill>
                      <a:srgbClr val="065E0E"/>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latin typeface="UD デジタル 教科書体 NP-R" panose="02020400000000000000" pitchFamily="18" charset="-128"/>
                          <a:ea typeface="UD デジタル 教科書体 NP-R" panose="02020400000000000000" pitchFamily="18" charset="-128"/>
                        </a:rPr>
                        <a:t>からだの距離</a:t>
                      </a: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txBody>
                  <a:tcPr/>
                </a:tc>
                <a:tc>
                  <a:txBody>
                    <a:bodyPr/>
                    <a:lstStyle/>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・かなり距離が近づく。</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・軽いハグをする。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・肩を組む。</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・腕を組む。</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・頭をよしよしする。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・体に触れられることに抵抗が少ない。</a:t>
                      </a:r>
                    </a:p>
                    <a:p>
                      <a:pPr>
                        <a:lnSpc>
                          <a:spcPct val="150000"/>
                        </a:lnSpc>
                      </a:pPr>
                      <a:endParaRPr kumimoji="1" lang="en-US" altLang="ja-JP" sz="4800" dirty="0">
                        <a:latin typeface="UD デジタル 教科書体 NP-R" panose="02020400000000000000" pitchFamily="18" charset="-128"/>
                        <a:ea typeface="UD デジタル 教科書体 NP-R" panose="02020400000000000000" pitchFamily="18" charset="-128"/>
                      </a:endParaRPr>
                    </a:p>
                  </a:txBody>
                  <a:tcPr anchor="ct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2491164" y="2460552"/>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
        <p:nvSpPr>
          <p:cNvPr id="4" name="テキスト ボックス 3"/>
          <p:cNvSpPr txBox="1"/>
          <p:nvPr/>
        </p:nvSpPr>
        <p:spPr>
          <a:xfrm>
            <a:off x="6244014" y="553616"/>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　　　ちか</a:t>
            </a:r>
          </a:p>
        </p:txBody>
      </p:sp>
      <p:sp>
        <p:nvSpPr>
          <p:cNvPr id="5" name="テキスト ボックス 4"/>
          <p:cNvSpPr txBox="1"/>
          <p:nvPr/>
        </p:nvSpPr>
        <p:spPr>
          <a:xfrm>
            <a:off x="4853364" y="1199307"/>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かる</a:t>
            </a:r>
          </a:p>
        </p:txBody>
      </p:sp>
      <p:sp>
        <p:nvSpPr>
          <p:cNvPr id="6" name="テキスト ボックス 5"/>
          <p:cNvSpPr txBox="1"/>
          <p:nvPr/>
        </p:nvSpPr>
        <p:spPr>
          <a:xfrm>
            <a:off x="4853364" y="1967152"/>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かた　　　く</a:t>
            </a:r>
          </a:p>
        </p:txBody>
      </p:sp>
      <p:sp>
        <p:nvSpPr>
          <p:cNvPr id="7" name="テキスト ボックス 6"/>
          <p:cNvSpPr txBox="1"/>
          <p:nvPr/>
        </p:nvSpPr>
        <p:spPr>
          <a:xfrm>
            <a:off x="4853363" y="2726982"/>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うで　　　く</a:t>
            </a:r>
          </a:p>
        </p:txBody>
      </p:sp>
      <p:sp>
        <p:nvSpPr>
          <p:cNvPr id="8" name="テキスト ボックス 7"/>
          <p:cNvSpPr txBox="1"/>
          <p:nvPr/>
        </p:nvSpPr>
        <p:spPr>
          <a:xfrm>
            <a:off x="4878615" y="3486812"/>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あたま</a:t>
            </a:r>
          </a:p>
        </p:txBody>
      </p:sp>
      <p:sp>
        <p:nvSpPr>
          <p:cNvPr id="9" name="テキスト ボックス 8"/>
          <p:cNvSpPr txBox="1"/>
          <p:nvPr/>
        </p:nvSpPr>
        <p:spPr>
          <a:xfrm>
            <a:off x="5729664" y="4208623"/>
            <a:ext cx="5033586"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ふ　　　　　　　　　　　　　　　　　ていこう</a:t>
            </a:r>
          </a:p>
        </p:txBody>
      </p:sp>
    </p:spTree>
    <p:extLst>
      <p:ext uri="{BB962C8B-B14F-4D97-AF65-F5344CB8AC3E}">
        <p14:creationId xmlns:p14="http://schemas.microsoft.com/office/powerpoint/2010/main" val="9125919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253302744"/>
              </p:ext>
            </p:extLst>
          </p:nvPr>
        </p:nvGraphicFramePr>
        <p:xfrm>
          <a:off x="216976" y="153566"/>
          <a:ext cx="11763213" cy="6187440"/>
        </p:xfrm>
        <a:graphic>
          <a:graphicData uri="http://schemas.openxmlformats.org/drawingml/2006/table">
            <a:tbl>
              <a:tblPr firstRow="1" bandRow="1">
                <a:tableStyleId>{5940675A-B579-460E-94D1-54222C63F5DA}</a:tableStyleId>
              </a:tblPr>
              <a:tblGrid>
                <a:gridCol w="724287">
                  <a:extLst>
                    <a:ext uri="{9D8B030D-6E8A-4147-A177-3AD203B41FA5}">
                      <a16:colId xmlns:a16="http://schemas.microsoft.com/office/drawing/2014/main" val="20000"/>
                    </a:ext>
                  </a:extLst>
                </a:gridCol>
                <a:gridCol w="3443167">
                  <a:extLst>
                    <a:ext uri="{9D8B030D-6E8A-4147-A177-3AD203B41FA5}">
                      <a16:colId xmlns:a16="http://schemas.microsoft.com/office/drawing/2014/main" val="20001"/>
                    </a:ext>
                  </a:extLst>
                </a:gridCol>
                <a:gridCol w="7595759">
                  <a:extLst>
                    <a:ext uri="{9D8B030D-6E8A-4147-A177-3AD203B41FA5}">
                      <a16:colId xmlns:a16="http://schemas.microsoft.com/office/drawing/2014/main" val="20002"/>
                    </a:ext>
                  </a:extLst>
                </a:gridCol>
              </a:tblGrid>
              <a:tr h="4997164">
                <a:tc>
                  <a:txBody>
                    <a:bodyPr/>
                    <a:lstStyle/>
                    <a:p>
                      <a:pPr algn="ctr"/>
                      <a:r>
                        <a:rPr kumimoji="1" lang="ja-JP" altLang="en-US" sz="4000" dirty="0">
                          <a:solidFill>
                            <a:schemeClr val="tx1"/>
                          </a:solidFill>
                          <a:latin typeface="UD デジタル 教科書体 NP-R" panose="02020400000000000000" pitchFamily="18" charset="-128"/>
                          <a:ea typeface="UD デジタル 教科書体 NP-R" panose="02020400000000000000" pitchFamily="18" charset="-128"/>
                        </a:rPr>
                        <a:t>緑色のサークル</a:t>
                      </a:r>
                      <a:endParaRPr kumimoji="1" lang="en-US" altLang="ja-JP" sz="4000" dirty="0">
                        <a:solidFill>
                          <a:schemeClr val="tx1"/>
                        </a:solidFill>
                        <a:latin typeface="UD デジタル 教科書体 NP-R" panose="02020400000000000000" pitchFamily="18" charset="-128"/>
                        <a:ea typeface="UD デジタル 教科書体 NP-R" panose="02020400000000000000" pitchFamily="18" charset="-128"/>
                      </a:endParaRPr>
                    </a:p>
                  </a:txBody>
                  <a:tcPr vert="eaVert" anchor="ctr">
                    <a:solidFill>
                      <a:srgbClr val="065E0E"/>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こころの距離</a:t>
                      </a: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（お話をすること）</a:t>
                      </a: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（一緒にすること）</a:t>
                      </a: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txBody>
                  <a:tcPr/>
                </a:tc>
                <a:tc>
                  <a:txBody>
                    <a:bodyPr/>
                    <a:lstStyle/>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・強く信頼できる。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・話しにくいプライベートな話ができる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・重い話も相談しようと思う。相談してくれる。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・時には厳しい意見を言われても受け入れられる。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・本音で話ができる。受け止めてくれる。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・秘密を打ち明けられる。打ち明けてくれる。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・けんかをしても仲直りできる。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・共通の話がなくても会話が続く。</a:t>
                      </a:r>
                      <a:endParaRPr kumimoji="1" lang="en-US" altLang="ja-JP" sz="4800"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2491163" y="2079552"/>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
        <p:nvSpPr>
          <p:cNvPr id="4" name="テキスト ボックス 3"/>
          <p:cNvSpPr txBox="1"/>
          <p:nvPr/>
        </p:nvSpPr>
        <p:spPr>
          <a:xfrm>
            <a:off x="5710613" y="153566"/>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しんらい</a:t>
            </a:r>
          </a:p>
        </p:txBody>
      </p:sp>
      <p:sp>
        <p:nvSpPr>
          <p:cNvPr id="5" name="テキスト ボックス 4"/>
          <p:cNvSpPr txBox="1"/>
          <p:nvPr/>
        </p:nvSpPr>
        <p:spPr>
          <a:xfrm>
            <a:off x="4834313" y="1116559"/>
            <a:ext cx="634803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おも　　はなし　　そうだん　　　　　　　　　　おも　　　　　そうだん</a:t>
            </a:r>
          </a:p>
        </p:txBody>
      </p:sp>
      <p:sp>
        <p:nvSpPr>
          <p:cNvPr id="6" name="テキスト ボックス 5"/>
          <p:cNvSpPr txBox="1"/>
          <p:nvPr/>
        </p:nvSpPr>
        <p:spPr>
          <a:xfrm>
            <a:off x="4834312" y="2233440"/>
            <a:ext cx="634803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とき　　　　　きび　　　　　いけん　　　　　　　　　　　　　　　う</a:t>
            </a:r>
          </a:p>
        </p:txBody>
      </p:sp>
      <p:sp>
        <p:nvSpPr>
          <p:cNvPr id="7" name="テキスト ボックス 6"/>
          <p:cNvSpPr txBox="1"/>
          <p:nvPr/>
        </p:nvSpPr>
        <p:spPr>
          <a:xfrm>
            <a:off x="4834312" y="3350321"/>
            <a:ext cx="634803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ほんね　　　　はなし　　　　　　　　　　　う</a:t>
            </a:r>
          </a:p>
        </p:txBody>
      </p:sp>
      <p:sp>
        <p:nvSpPr>
          <p:cNvPr id="8" name="テキスト ボックス 7"/>
          <p:cNvSpPr txBox="1"/>
          <p:nvPr/>
        </p:nvSpPr>
        <p:spPr>
          <a:xfrm>
            <a:off x="4834312" y="4045241"/>
            <a:ext cx="634803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ひみつ　　　　う　　　あけ　　　　　　　　　　　　　う　　　あ</a:t>
            </a:r>
          </a:p>
        </p:txBody>
      </p:sp>
      <p:sp>
        <p:nvSpPr>
          <p:cNvPr id="9" name="テキスト ボックス 8"/>
          <p:cNvSpPr txBox="1"/>
          <p:nvPr/>
        </p:nvSpPr>
        <p:spPr>
          <a:xfrm>
            <a:off x="7628623" y="4940174"/>
            <a:ext cx="2315478" cy="317626"/>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なかなお</a:t>
            </a:r>
          </a:p>
        </p:txBody>
      </p:sp>
      <p:sp>
        <p:nvSpPr>
          <p:cNvPr id="10" name="テキスト ボックス 9"/>
          <p:cNvSpPr txBox="1"/>
          <p:nvPr/>
        </p:nvSpPr>
        <p:spPr>
          <a:xfrm>
            <a:off x="4834312" y="5537179"/>
            <a:ext cx="593670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きょうつう　　はなし　　　　　　　　　　　かいわ　　　つづ</a:t>
            </a:r>
          </a:p>
        </p:txBody>
      </p:sp>
    </p:spTree>
    <p:extLst>
      <p:ext uri="{BB962C8B-B14F-4D97-AF65-F5344CB8AC3E}">
        <p14:creationId xmlns:p14="http://schemas.microsoft.com/office/powerpoint/2010/main" val="6138436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506161609"/>
              </p:ext>
            </p:extLst>
          </p:nvPr>
        </p:nvGraphicFramePr>
        <p:xfrm>
          <a:off x="216977" y="553616"/>
          <a:ext cx="11763213" cy="4997164"/>
        </p:xfrm>
        <a:graphic>
          <a:graphicData uri="http://schemas.openxmlformats.org/drawingml/2006/table">
            <a:tbl>
              <a:tblPr firstRow="1" bandRow="1">
                <a:tableStyleId>{5940675A-B579-460E-94D1-54222C63F5DA}</a:tableStyleId>
              </a:tblPr>
              <a:tblGrid>
                <a:gridCol w="724287">
                  <a:extLst>
                    <a:ext uri="{9D8B030D-6E8A-4147-A177-3AD203B41FA5}">
                      <a16:colId xmlns:a16="http://schemas.microsoft.com/office/drawing/2014/main" val="20000"/>
                    </a:ext>
                  </a:extLst>
                </a:gridCol>
                <a:gridCol w="3537746">
                  <a:extLst>
                    <a:ext uri="{9D8B030D-6E8A-4147-A177-3AD203B41FA5}">
                      <a16:colId xmlns:a16="http://schemas.microsoft.com/office/drawing/2014/main" val="20001"/>
                    </a:ext>
                  </a:extLst>
                </a:gridCol>
                <a:gridCol w="7501180">
                  <a:extLst>
                    <a:ext uri="{9D8B030D-6E8A-4147-A177-3AD203B41FA5}">
                      <a16:colId xmlns:a16="http://schemas.microsoft.com/office/drawing/2014/main" val="20002"/>
                    </a:ext>
                  </a:extLst>
                </a:gridCol>
              </a:tblGrid>
              <a:tr h="4997164">
                <a:tc>
                  <a:txBody>
                    <a:bodyPr/>
                    <a:lstStyle/>
                    <a:p>
                      <a:pPr algn="ctr"/>
                      <a:r>
                        <a:rPr kumimoji="1" lang="ja-JP" altLang="en-US" sz="4000" dirty="0">
                          <a:solidFill>
                            <a:schemeClr val="tx1"/>
                          </a:solidFill>
                          <a:latin typeface="UD デジタル 教科書体 NP-R" panose="02020400000000000000" pitchFamily="18" charset="-128"/>
                          <a:ea typeface="UD デジタル 教科書体 NP-R" panose="02020400000000000000" pitchFamily="18" charset="-128"/>
                        </a:rPr>
                        <a:t>青色のサークル</a:t>
                      </a:r>
                      <a:endParaRPr kumimoji="1" lang="en-US" altLang="ja-JP" sz="4000" dirty="0">
                        <a:solidFill>
                          <a:schemeClr val="tx1"/>
                        </a:solidFill>
                        <a:latin typeface="UD デジタル 教科書体 NP-R" panose="02020400000000000000" pitchFamily="18" charset="-128"/>
                        <a:ea typeface="UD デジタル 教科書体 NP-R" panose="02020400000000000000" pitchFamily="18" charset="-128"/>
                      </a:endParaRPr>
                    </a:p>
                  </a:txBody>
                  <a:tcPr vert="eaVert" anchor="ctr">
                    <a:solidFill>
                      <a:srgbClr val="0070C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latin typeface="UD デジタル 教科書体 NP-R" panose="02020400000000000000" pitchFamily="18" charset="-128"/>
                          <a:ea typeface="UD デジタル 教科書体 NP-R" panose="02020400000000000000" pitchFamily="18" charset="-128"/>
                        </a:rPr>
                        <a:t>からだの距離</a:t>
                      </a: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txBody>
                  <a:tcPr/>
                </a:tc>
                <a:tc>
                  <a:txBody>
                    <a:bodyPr/>
                    <a:lstStyle/>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・距離が近い。</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・ぎゅっと抱きしめる。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・キスをする。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・体に触れたり、体に触れられたりすることに抵抗がない。</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・お互いの裸を見ることもある。</a:t>
                      </a:r>
                      <a:endParaRPr kumimoji="1" lang="en-US" altLang="ja-JP" sz="3200"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4929563" y="553616"/>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
        <p:nvSpPr>
          <p:cNvPr id="4" name="テキスト ボックス 3"/>
          <p:cNvSpPr txBox="1"/>
          <p:nvPr/>
        </p:nvSpPr>
        <p:spPr>
          <a:xfrm>
            <a:off x="6608544" y="1277516"/>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だ</a:t>
            </a:r>
          </a:p>
        </p:txBody>
      </p:sp>
      <p:sp>
        <p:nvSpPr>
          <p:cNvPr id="5" name="テキスト ボックス 4"/>
          <p:cNvSpPr txBox="1"/>
          <p:nvPr/>
        </p:nvSpPr>
        <p:spPr>
          <a:xfrm>
            <a:off x="4929563" y="2744421"/>
            <a:ext cx="57193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　　　　　ふ　　　　　　　　　　　　　　　ふ</a:t>
            </a:r>
          </a:p>
        </p:txBody>
      </p:sp>
      <p:sp>
        <p:nvSpPr>
          <p:cNvPr id="6" name="テキスト ボックス 5"/>
          <p:cNvSpPr txBox="1"/>
          <p:nvPr/>
        </p:nvSpPr>
        <p:spPr>
          <a:xfrm>
            <a:off x="4929563" y="3468321"/>
            <a:ext cx="57193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　　　　　ていこう</a:t>
            </a:r>
          </a:p>
        </p:txBody>
      </p:sp>
      <p:sp>
        <p:nvSpPr>
          <p:cNvPr id="7" name="テキスト ボックス 6"/>
          <p:cNvSpPr txBox="1"/>
          <p:nvPr/>
        </p:nvSpPr>
        <p:spPr>
          <a:xfrm>
            <a:off x="4493253" y="4192221"/>
            <a:ext cx="57193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　　　　　たが　　　　はだか</a:t>
            </a:r>
          </a:p>
        </p:txBody>
      </p:sp>
      <p:sp>
        <p:nvSpPr>
          <p:cNvPr id="8" name="テキスト ボックス 7"/>
          <p:cNvSpPr txBox="1"/>
          <p:nvPr/>
        </p:nvSpPr>
        <p:spPr>
          <a:xfrm>
            <a:off x="2469920" y="2417539"/>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Tree>
    <p:extLst>
      <p:ext uri="{BB962C8B-B14F-4D97-AF65-F5344CB8AC3E}">
        <p14:creationId xmlns:p14="http://schemas.microsoft.com/office/powerpoint/2010/main" val="604725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02905" y="1550504"/>
            <a:ext cx="8786191" cy="1938992"/>
          </a:xfrm>
          <a:prstGeom prst="rect">
            <a:avLst/>
          </a:prstGeom>
          <a:noFill/>
        </p:spPr>
        <p:txBody>
          <a:bodyPr wrap="square" rtlCol="0">
            <a:spAutoFit/>
          </a:bodyPr>
          <a:lstStyle/>
          <a:p>
            <a:pPr algn="ctr"/>
            <a:r>
              <a:rPr kumimoji="1" lang="ja-JP" altLang="en-US" sz="6000" dirty="0"/>
              <a:t>自分のからだの中でも</a:t>
            </a:r>
            <a:endParaRPr kumimoji="1" lang="en-US" altLang="ja-JP" sz="6000" dirty="0"/>
          </a:p>
          <a:p>
            <a:pPr algn="ctr"/>
            <a:r>
              <a:rPr kumimoji="1" lang="ja-JP" altLang="en-US" sz="6000" dirty="0"/>
              <a:t>「特別に大切な部分</a:t>
            </a:r>
            <a:r>
              <a:rPr kumimoji="1" lang="ja-JP" altLang="en-US" sz="4800" dirty="0"/>
              <a:t>」</a:t>
            </a:r>
            <a:endParaRPr kumimoji="1" lang="ja-JP" altLang="en-US" sz="3600" dirty="0"/>
          </a:p>
        </p:txBody>
      </p:sp>
      <p:sp>
        <p:nvSpPr>
          <p:cNvPr id="4" name="下矢印 3"/>
          <p:cNvSpPr/>
          <p:nvPr/>
        </p:nvSpPr>
        <p:spPr>
          <a:xfrm>
            <a:off x="4625009" y="3796748"/>
            <a:ext cx="2941983" cy="6758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702905" y="4779861"/>
            <a:ext cx="8786191" cy="1200329"/>
          </a:xfrm>
          <a:prstGeom prst="rect">
            <a:avLst/>
          </a:prstGeom>
          <a:noFill/>
        </p:spPr>
        <p:txBody>
          <a:bodyPr wrap="square" rtlCol="0">
            <a:spAutoFit/>
          </a:bodyPr>
          <a:lstStyle/>
          <a:p>
            <a:pPr algn="ctr"/>
            <a:r>
              <a:rPr kumimoji="1" lang="ja-JP" altLang="en-US" sz="7200" dirty="0">
                <a:latin typeface="UD デジタル 教科書体 NP-B" panose="02020700000000000000" pitchFamily="18" charset="-128"/>
                <a:ea typeface="UD デジタル 教科書体 NP-B" panose="02020700000000000000" pitchFamily="18" charset="-128"/>
              </a:rPr>
              <a:t>プライベートゾーン</a:t>
            </a:r>
          </a:p>
        </p:txBody>
      </p:sp>
    </p:spTree>
    <p:extLst>
      <p:ext uri="{BB962C8B-B14F-4D97-AF65-F5344CB8AC3E}">
        <p14:creationId xmlns:p14="http://schemas.microsoft.com/office/powerpoint/2010/main" val="340137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920140019"/>
              </p:ext>
            </p:extLst>
          </p:nvPr>
        </p:nvGraphicFramePr>
        <p:xfrm>
          <a:off x="197927" y="267866"/>
          <a:ext cx="11763213" cy="6342484"/>
        </p:xfrm>
        <a:graphic>
          <a:graphicData uri="http://schemas.openxmlformats.org/drawingml/2006/table">
            <a:tbl>
              <a:tblPr firstRow="1" bandRow="1">
                <a:tableStyleId>{5940675A-B579-460E-94D1-54222C63F5DA}</a:tableStyleId>
              </a:tblPr>
              <a:tblGrid>
                <a:gridCol w="724287">
                  <a:extLst>
                    <a:ext uri="{9D8B030D-6E8A-4147-A177-3AD203B41FA5}">
                      <a16:colId xmlns:a16="http://schemas.microsoft.com/office/drawing/2014/main" val="20000"/>
                    </a:ext>
                  </a:extLst>
                </a:gridCol>
                <a:gridCol w="3443167">
                  <a:extLst>
                    <a:ext uri="{9D8B030D-6E8A-4147-A177-3AD203B41FA5}">
                      <a16:colId xmlns:a16="http://schemas.microsoft.com/office/drawing/2014/main" val="20001"/>
                    </a:ext>
                  </a:extLst>
                </a:gridCol>
                <a:gridCol w="7595759">
                  <a:extLst>
                    <a:ext uri="{9D8B030D-6E8A-4147-A177-3AD203B41FA5}">
                      <a16:colId xmlns:a16="http://schemas.microsoft.com/office/drawing/2014/main" val="20002"/>
                    </a:ext>
                  </a:extLst>
                </a:gridCol>
              </a:tblGrid>
              <a:tr h="6342484">
                <a:tc>
                  <a:txBody>
                    <a:bodyPr/>
                    <a:lstStyle/>
                    <a:p>
                      <a:pPr algn="ctr"/>
                      <a:r>
                        <a:rPr kumimoji="1" lang="ja-JP" altLang="en-US" sz="4000" dirty="0">
                          <a:solidFill>
                            <a:schemeClr val="tx1"/>
                          </a:solidFill>
                          <a:latin typeface="UD デジタル 教科書体 NP-R" panose="02020400000000000000" pitchFamily="18" charset="-128"/>
                          <a:ea typeface="UD デジタル 教科書体 NP-R" panose="02020400000000000000" pitchFamily="18" charset="-128"/>
                        </a:rPr>
                        <a:t>青色のサークル</a:t>
                      </a:r>
                      <a:endParaRPr kumimoji="1" lang="en-US" altLang="ja-JP" sz="4000" dirty="0">
                        <a:solidFill>
                          <a:schemeClr val="tx1"/>
                        </a:solidFill>
                        <a:latin typeface="UD デジタル 教科書体 NP-R" panose="02020400000000000000" pitchFamily="18" charset="-128"/>
                        <a:ea typeface="UD デジタル 教科書体 NP-R" panose="02020400000000000000" pitchFamily="18" charset="-128"/>
                      </a:endParaRPr>
                    </a:p>
                  </a:txBody>
                  <a:tcPr vert="eaVert" anchor="ctr">
                    <a:solidFill>
                      <a:srgbClr val="0070C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こころの距離</a:t>
                      </a: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（お話をすること）</a:t>
                      </a: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（一緒にすること）</a:t>
                      </a: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txBody>
                  <a:tcPr/>
                </a:tc>
                <a:tc>
                  <a:txBody>
                    <a:bodyPr/>
                    <a:lstStyle/>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・強く信頼できる。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・話しにくいプライベートな話ができる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・重い話も相談しようと思う。相談してくれる。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・時には厳しい意見を言われても受け入れられる。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・本音で話ができる。受け止めてくれる。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・秘密を打ち明けられる。打ち明けてくれる。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・失敗や過ちも受け入れる，受け入れてくれる。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4758113" y="267866"/>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つよ　　　しんらい</a:t>
            </a:r>
          </a:p>
        </p:txBody>
      </p:sp>
      <p:sp>
        <p:nvSpPr>
          <p:cNvPr id="4" name="テキスト ボックス 3"/>
          <p:cNvSpPr txBox="1"/>
          <p:nvPr/>
        </p:nvSpPr>
        <p:spPr>
          <a:xfrm>
            <a:off x="4758113" y="1277516"/>
            <a:ext cx="70147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おも　　はなし　　　そうだん　　　　　　　　　　　　　　　　そうだん</a:t>
            </a:r>
          </a:p>
        </p:txBody>
      </p:sp>
      <p:sp>
        <p:nvSpPr>
          <p:cNvPr id="5" name="テキスト ボックス 4"/>
          <p:cNvSpPr txBox="1"/>
          <p:nvPr/>
        </p:nvSpPr>
        <p:spPr>
          <a:xfrm>
            <a:off x="4858138" y="2441054"/>
            <a:ext cx="70147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とき　　　　きび　　　　　　いけん　　　　　　　　　　　　　　　う</a:t>
            </a:r>
          </a:p>
        </p:txBody>
      </p:sp>
      <p:sp>
        <p:nvSpPr>
          <p:cNvPr id="6" name="テキスト ボックス 5"/>
          <p:cNvSpPr txBox="1"/>
          <p:nvPr/>
        </p:nvSpPr>
        <p:spPr>
          <a:xfrm>
            <a:off x="4858138" y="3477791"/>
            <a:ext cx="70147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ほんね　　　はなし　　　　　　　　　　　</a:t>
            </a:r>
            <a:r>
              <a:rPr kumimoji="1" lang="ja-JP" altLang="en-US" sz="1400" dirty="0" err="1">
                <a:latin typeface="UD デジタル 教科書体 NP-B" panose="02020700000000000000" pitchFamily="18" charset="-128"/>
                <a:ea typeface="UD デジタル 教科書体 NP-B" panose="02020700000000000000" pitchFamily="18" charset="-128"/>
              </a:rPr>
              <a:t>う　　　</a:t>
            </a:r>
            <a:r>
              <a:rPr kumimoji="1" lang="ja-JP" altLang="en-US" sz="1400" dirty="0">
                <a:latin typeface="UD デジタル 教科書体 NP-B" panose="02020700000000000000" pitchFamily="18" charset="-128"/>
                <a:ea typeface="UD デジタル 教科書体 NP-B" panose="02020700000000000000" pitchFamily="18" charset="-128"/>
              </a:rPr>
              <a:t>　と</a:t>
            </a:r>
          </a:p>
        </p:txBody>
      </p:sp>
      <p:sp>
        <p:nvSpPr>
          <p:cNvPr id="7" name="テキスト ボックス 6"/>
          <p:cNvSpPr txBox="1"/>
          <p:nvPr/>
        </p:nvSpPr>
        <p:spPr>
          <a:xfrm>
            <a:off x="4858138" y="4104609"/>
            <a:ext cx="70147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ひみつ　　　　う　　　　あ　　　　　　　　　　　　う　　　　あ</a:t>
            </a:r>
          </a:p>
        </p:txBody>
      </p:sp>
      <p:sp>
        <p:nvSpPr>
          <p:cNvPr id="8" name="テキスト ボックス 7"/>
          <p:cNvSpPr txBox="1"/>
          <p:nvPr/>
        </p:nvSpPr>
        <p:spPr>
          <a:xfrm>
            <a:off x="4946353" y="5203590"/>
            <a:ext cx="70147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しっぱい　　あやま　　　　う　　　　い　　　　　　　　う　　　　い</a:t>
            </a:r>
          </a:p>
        </p:txBody>
      </p:sp>
    </p:spTree>
    <p:extLst>
      <p:ext uri="{BB962C8B-B14F-4D97-AF65-F5344CB8AC3E}">
        <p14:creationId xmlns:p14="http://schemas.microsoft.com/office/powerpoint/2010/main" val="24549378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62470" y="2663687"/>
            <a:ext cx="6758609" cy="1015663"/>
          </a:xfrm>
          <a:prstGeom prst="rect">
            <a:avLst/>
          </a:prstGeom>
          <a:noFill/>
        </p:spPr>
        <p:txBody>
          <a:bodyPr wrap="square" rtlCol="0">
            <a:spAutoFit/>
          </a:bodyPr>
          <a:lstStyle/>
          <a:p>
            <a:r>
              <a:rPr kumimoji="1" lang="ja-JP" altLang="en-US" sz="6000" dirty="0">
                <a:latin typeface="UD デジタル 教科書体 NP-R" panose="02020400000000000000" pitchFamily="18" charset="-128"/>
                <a:ea typeface="UD デジタル 教科書体 NP-R" panose="02020400000000000000" pitchFamily="18" charset="-128"/>
              </a:rPr>
              <a:t>たしかめてみよう</a:t>
            </a:r>
            <a:endParaRPr kumimoji="1" lang="en-US" altLang="ja-JP" sz="60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7818411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601511163"/>
              </p:ext>
            </p:extLst>
          </p:nvPr>
        </p:nvGraphicFramePr>
        <p:xfrm>
          <a:off x="309966" y="429629"/>
          <a:ext cx="11592731" cy="5568215"/>
        </p:xfrm>
        <a:graphic>
          <a:graphicData uri="http://schemas.openxmlformats.org/drawingml/2006/table">
            <a:tbl>
              <a:tblPr firstRow="1" bandRow="1">
                <a:tableStyleId>{5940675A-B579-460E-94D1-54222C63F5DA}</a:tableStyleId>
              </a:tblPr>
              <a:tblGrid>
                <a:gridCol w="750207">
                  <a:extLst>
                    <a:ext uri="{9D8B030D-6E8A-4147-A177-3AD203B41FA5}">
                      <a16:colId xmlns:a16="http://schemas.microsoft.com/office/drawing/2014/main" val="20000"/>
                    </a:ext>
                  </a:extLst>
                </a:gridCol>
                <a:gridCol w="4260888">
                  <a:extLst>
                    <a:ext uri="{9D8B030D-6E8A-4147-A177-3AD203B41FA5}">
                      <a16:colId xmlns:a16="http://schemas.microsoft.com/office/drawing/2014/main" val="20001"/>
                    </a:ext>
                  </a:extLst>
                </a:gridCol>
                <a:gridCol w="6581636">
                  <a:extLst>
                    <a:ext uri="{9D8B030D-6E8A-4147-A177-3AD203B41FA5}">
                      <a16:colId xmlns:a16="http://schemas.microsoft.com/office/drawing/2014/main" val="20002"/>
                    </a:ext>
                  </a:extLst>
                </a:gridCol>
              </a:tblGrid>
              <a:tr h="2589582">
                <a:tc rowSpan="2">
                  <a:txBody>
                    <a:bodyPr/>
                    <a:lstStyle/>
                    <a:p>
                      <a:pPr algn="ctr"/>
                      <a:r>
                        <a:rPr kumimoji="1" lang="ja-JP" altLang="en-US" sz="4000" dirty="0">
                          <a:solidFill>
                            <a:schemeClr val="tx1"/>
                          </a:solidFill>
                          <a:latin typeface="UD デジタル 教科書体 NP-R" panose="02020400000000000000" pitchFamily="18" charset="-128"/>
                          <a:ea typeface="UD デジタル 教科書体 NP-R" panose="02020400000000000000" pitchFamily="18" charset="-128"/>
                        </a:rPr>
                        <a:t>赤色のサークル</a:t>
                      </a:r>
                      <a:endParaRPr kumimoji="1" lang="en-US" altLang="ja-JP" sz="4000" dirty="0">
                        <a:solidFill>
                          <a:schemeClr val="tx1"/>
                        </a:solidFill>
                        <a:latin typeface="UD デジタル 教科書体 NP-R" panose="02020400000000000000" pitchFamily="18" charset="-128"/>
                        <a:ea typeface="UD デジタル 教科書体 NP-R" panose="02020400000000000000" pitchFamily="18" charset="-128"/>
                      </a:endParaRPr>
                    </a:p>
                  </a:txBody>
                  <a:tcPr vert="eaVert" anchor="ctr">
                    <a:solidFill>
                      <a:srgbClr val="FF0000"/>
                    </a:solidFill>
                  </a:tcPr>
                </a:tc>
                <a:tc>
                  <a:txBody>
                    <a:bodyPr/>
                    <a:lstStyle/>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からだの距離</a:t>
                      </a:r>
                    </a:p>
                  </a:txBody>
                  <a:tcPr/>
                </a:tc>
                <a:tc>
                  <a:txBody>
                    <a:bodyPr/>
                    <a:lstStyle/>
                    <a:p>
                      <a:endParaRPr kumimoji="1" lang="en-US" altLang="ja-JP" sz="3200" dirty="0">
                        <a:latin typeface="UD デジタル 教科書体 NP-R" panose="02020400000000000000" pitchFamily="18" charset="-128"/>
                        <a:ea typeface="UD デジタル 教科書体 NP-R" panose="02020400000000000000" pitchFamily="18" charset="-128"/>
                      </a:endParaRPr>
                    </a:p>
                    <a:p>
                      <a:r>
                        <a:rPr kumimoji="1" lang="ja-JP" altLang="en-US" sz="3200" dirty="0">
                          <a:latin typeface="UD デジタル 教科書体 NP-R" panose="02020400000000000000" pitchFamily="18" charset="-128"/>
                          <a:ea typeface="UD デジタル 教科書体 NP-R" panose="02020400000000000000" pitchFamily="18" charset="-128"/>
                        </a:rPr>
                        <a:t>・体には触れない・触れさせない</a:t>
                      </a:r>
                      <a:endParaRPr kumimoji="1" lang="en-US" altLang="ja-JP" sz="3200" dirty="0">
                        <a:latin typeface="UD デジタル 教科書体 NP-R" panose="02020400000000000000" pitchFamily="18" charset="-128"/>
                        <a:ea typeface="UD デジタル 教科書体 NP-R" panose="02020400000000000000" pitchFamily="18" charset="-128"/>
                      </a:endParaRPr>
                    </a:p>
                    <a:p>
                      <a:endParaRPr kumimoji="1" lang="en-US" altLang="ja-JP" sz="3200" dirty="0">
                        <a:latin typeface="UD デジタル 教科書体 NP-R" panose="02020400000000000000" pitchFamily="18" charset="-128"/>
                        <a:ea typeface="UD デジタル 教科書体 NP-R" panose="02020400000000000000" pitchFamily="18" charset="-128"/>
                      </a:endParaRPr>
                    </a:p>
                    <a:p>
                      <a:r>
                        <a:rPr kumimoji="1" lang="ja-JP" altLang="en-US" sz="3200" dirty="0">
                          <a:latin typeface="UD デジタル 教科書体 NP-R" panose="02020400000000000000" pitchFamily="18" charset="-128"/>
                          <a:ea typeface="UD デジタル 教科書体 NP-R" panose="02020400000000000000" pitchFamily="18" charset="-128"/>
                        </a:rPr>
                        <a:t>・手が届かないぐらい離れている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endParaRPr kumimoji="1" lang="en-US" altLang="ja-JP"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000"/>
                  </a:ext>
                </a:extLst>
              </a:tr>
              <a:tr h="2978633">
                <a:tc v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こころの距離</a:t>
                      </a: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（お話をすること）</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・挨拶だけする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・無視しても失礼ではない</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・必要なことだけを話す</a:t>
                      </a:r>
                    </a:p>
                  </a:txBody>
                  <a:tcPr/>
                </a:tc>
                <a:extLst>
                  <a:ext uri="{0D108BD9-81ED-4DB2-BD59-A6C34878D82A}">
                    <a16:rowId xmlns:a16="http://schemas.microsoft.com/office/drawing/2014/main" val="10001"/>
                  </a:ext>
                </a:extLst>
              </a:tr>
            </a:tbl>
          </a:graphicData>
        </a:graphic>
      </p:graphicFrame>
      <p:sp>
        <p:nvSpPr>
          <p:cNvPr id="3" name="テキスト ボックス 2"/>
          <p:cNvSpPr txBox="1"/>
          <p:nvPr/>
        </p:nvSpPr>
        <p:spPr>
          <a:xfrm>
            <a:off x="2598937" y="1097640"/>
            <a:ext cx="70147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
        <p:nvSpPr>
          <p:cNvPr id="4" name="テキスト ボックス 3"/>
          <p:cNvSpPr txBox="1"/>
          <p:nvPr/>
        </p:nvSpPr>
        <p:spPr>
          <a:xfrm>
            <a:off x="2469983" y="3711886"/>
            <a:ext cx="70147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
        <p:nvSpPr>
          <p:cNvPr id="5" name="テキスト ボックス 4"/>
          <p:cNvSpPr txBox="1"/>
          <p:nvPr/>
        </p:nvSpPr>
        <p:spPr>
          <a:xfrm>
            <a:off x="7127683" y="789863"/>
            <a:ext cx="4972081"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ふ　　　　　　　　　　ふ</a:t>
            </a:r>
          </a:p>
        </p:txBody>
      </p:sp>
      <p:sp>
        <p:nvSpPr>
          <p:cNvPr id="6" name="テキスト ボックス 5"/>
          <p:cNvSpPr txBox="1"/>
          <p:nvPr/>
        </p:nvSpPr>
        <p:spPr>
          <a:xfrm>
            <a:off x="6611867" y="1713194"/>
            <a:ext cx="4972081"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とど　　　　　　　　　　　　　　はな</a:t>
            </a:r>
          </a:p>
        </p:txBody>
      </p:sp>
      <p:sp>
        <p:nvSpPr>
          <p:cNvPr id="7" name="テキスト ボックス 6"/>
          <p:cNvSpPr txBox="1"/>
          <p:nvPr/>
        </p:nvSpPr>
        <p:spPr>
          <a:xfrm>
            <a:off x="5797113" y="3086076"/>
            <a:ext cx="4972081"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あいさつ</a:t>
            </a:r>
          </a:p>
        </p:txBody>
      </p:sp>
      <p:sp>
        <p:nvSpPr>
          <p:cNvPr id="8" name="テキスト ボックス 7"/>
          <p:cNvSpPr txBox="1"/>
          <p:nvPr/>
        </p:nvSpPr>
        <p:spPr>
          <a:xfrm>
            <a:off x="5924674" y="4075166"/>
            <a:ext cx="4972081"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むし　　　　　　　　　しつれい</a:t>
            </a:r>
          </a:p>
        </p:txBody>
      </p:sp>
      <p:sp>
        <p:nvSpPr>
          <p:cNvPr id="9" name="テキスト ボックス 8"/>
          <p:cNvSpPr txBox="1"/>
          <p:nvPr/>
        </p:nvSpPr>
        <p:spPr>
          <a:xfrm>
            <a:off x="5797112" y="5005710"/>
            <a:ext cx="4972081"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ひつよう　　　　　　　　　　　　　　はな</a:t>
            </a:r>
          </a:p>
        </p:txBody>
      </p:sp>
    </p:spTree>
    <p:extLst>
      <p:ext uri="{BB962C8B-B14F-4D97-AF65-F5344CB8AC3E}">
        <p14:creationId xmlns:p14="http://schemas.microsoft.com/office/powerpoint/2010/main" val="5027048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円/楕円 2"/>
          <p:cNvSpPr>
            <a:spLocks noChangeAspect="1"/>
          </p:cNvSpPr>
          <p:nvPr/>
        </p:nvSpPr>
        <p:spPr>
          <a:xfrm>
            <a:off x="2836542" y="108488"/>
            <a:ext cx="6338455" cy="6106333"/>
          </a:xfrm>
          <a:prstGeom prst="ellipse">
            <a:avLst/>
          </a:prstGeom>
          <a:solidFill>
            <a:srgbClr val="FF00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8" name="円/楕円 7"/>
          <p:cNvSpPr/>
          <p:nvPr/>
        </p:nvSpPr>
        <p:spPr>
          <a:xfrm>
            <a:off x="5780700" y="3020260"/>
            <a:ext cx="498804" cy="542675"/>
          </a:xfrm>
          <a:prstGeom prst="ellipse">
            <a:avLst/>
          </a:prstGeom>
          <a:solidFill>
            <a:srgbClr val="7030A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9" name="テキスト ボックス 8"/>
          <p:cNvSpPr txBox="1"/>
          <p:nvPr/>
        </p:nvSpPr>
        <p:spPr>
          <a:xfrm>
            <a:off x="3142875" y="851043"/>
            <a:ext cx="1131813" cy="369332"/>
          </a:xfrm>
          <a:prstGeom prst="rect">
            <a:avLst/>
          </a:prstGeom>
          <a:solidFill>
            <a:schemeClr val="bg1"/>
          </a:solidFill>
          <a:ln>
            <a:solidFill>
              <a:schemeClr val="bg1">
                <a:lumMod val="65000"/>
              </a:schemeClr>
            </a:solidFill>
          </a:ln>
        </p:spPr>
        <p:txBody>
          <a:bodyPr wrap="square" rtlCol="0">
            <a:spAutoFit/>
          </a:bodyPr>
          <a:lstStyle/>
          <a:p>
            <a:r>
              <a:rPr kumimoji="1" lang="ja-JP" altLang="en-US" dirty="0"/>
              <a:t>宅配の人</a:t>
            </a:r>
          </a:p>
        </p:txBody>
      </p:sp>
      <p:sp>
        <p:nvSpPr>
          <p:cNvPr id="10" name="テキスト ボックス 9"/>
          <p:cNvSpPr txBox="1"/>
          <p:nvPr/>
        </p:nvSpPr>
        <p:spPr>
          <a:xfrm>
            <a:off x="8651481" y="2286740"/>
            <a:ext cx="1131813" cy="369332"/>
          </a:xfrm>
          <a:prstGeom prst="rect">
            <a:avLst/>
          </a:prstGeom>
          <a:solidFill>
            <a:schemeClr val="bg1"/>
          </a:solidFill>
          <a:ln>
            <a:solidFill>
              <a:schemeClr val="bg1">
                <a:lumMod val="65000"/>
              </a:schemeClr>
            </a:solidFill>
          </a:ln>
        </p:spPr>
        <p:txBody>
          <a:bodyPr wrap="square" rtlCol="0">
            <a:spAutoFit/>
          </a:bodyPr>
          <a:lstStyle/>
          <a:p>
            <a:pPr algn="ctr"/>
            <a:r>
              <a:rPr lang="ja-JP" altLang="en-US" dirty="0"/>
              <a:t>運転手</a:t>
            </a:r>
            <a:endParaRPr kumimoji="1" lang="ja-JP" altLang="en-US" dirty="0"/>
          </a:p>
        </p:txBody>
      </p:sp>
      <p:sp>
        <p:nvSpPr>
          <p:cNvPr id="11" name="テキスト ボックス 10"/>
          <p:cNvSpPr txBox="1"/>
          <p:nvPr/>
        </p:nvSpPr>
        <p:spPr>
          <a:xfrm>
            <a:off x="7998319" y="1105281"/>
            <a:ext cx="1131813" cy="369332"/>
          </a:xfrm>
          <a:prstGeom prst="rect">
            <a:avLst/>
          </a:prstGeom>
          <a:solidFill>
            <a:schemeClr val="bg1"/>
          </a:solidFill>
          <a:ln>
            <a:solidFill>
              <a:schemeClr val="bg1">
                <a:lumMod val="65000"/>
              </a:schemeClr>
            </a:solidFill>
          </a:ln>
        </p:spPr>
        <p:txBody>
          <a:bodyPr wrap="square" rtlCol="0">
            <a:spAutoFit/>
          </a:bodyPr>
          <a:lstStyle/>
          <a:p>
            <a:pPr algn="ctr"/>
            <a:r>
              <a:rPr lang="ja-JP" altLang="en-US" dirty="0"/>
              <a:t>駅員</a:t>
            </a:r>
            <a:endParaRPr kumimoji="1" lang="ja-JP" altLang="en-US" dirty="0"/>
          </a:p>
        </p:txBody>
      </p:sp>
      <p:sp>
        <p:nvSpPr>
          <p:cNvPr id="13" name="テキスト ボックス 12"/>
          <p:cNvSpPr txBox="1"/>
          <p:nvPr/>
        </p:nvSpPr>
        <p:spPr>
          <a:xfrm>
            <a:off x="2273110" y="2165447"/>
            <a:ext cx="1131813" cy="369332"/>
          </a:xfrm>
          <a:prstGeom prst="rect">
            <a:avLst/>
          </a:prstGeom>
          <a:solidFill>
            <a:schemeClr val="bg1"/>
          </a:solidFill>
          <a:ln>
            <a:solidFill>
              <a:schemeClr val="bg1">
                <a:lumMod val="65000"/>
              </a:schemeClr>
            </a:solidFill>
          </a:ln>
        </p:spPr>
        <p:txBody>
          <a:bodyPr wrap="square" rtlCol="0">
            <a:spAutoFit/>
          </a:bodyPr>
          <a:lstStyle/>
          <a:p>
            <a:r>
              <a:rPr lang="ja-JP" altLang="en-US" dirty="0"/>
              <a:t>修理</a:t>
            </a:r>
            <a:r>
              <a:rPr kumimoji="1" lang="ja-JP" altLang="en-US" dirty="0"/>
              <a:t>の人</a:t>
            </a:r>
          </a:p>
        </p:txBody>
      </p:sp>
      <p:sp>
        <p:nvSpPr>
          <p:cNvPr id="14" name="テキスト ボックス 13"/>
          <p:cNvSpPr txBox="1"/>
          <p:nvPr/>
        </p:nvSpPr>
        <p:spPr>
          <a:xfrm>
            <a:off x="2808597" y="5044846"/>
            <a:ext cx="1803159" cy="369332"/>
          </a:xfrm>
          <a:prstGeom prst="rect">
            <a:avLst/>
          </a:prstGeom>
          <a:solidFill>
            <a:schemeClr val="bg1"/>
          </a:solidFill>
          <a:ln>
            <a:solidFill>
              <a:schemeClr val="bg1">
                <a:lumMod val="65000"/>
              </a:schemeClr>
            </a:solidFill>
          </a:ln>
        </p:spPr>
        <p:txBody>
          <a:bodyPr wrap="square" rtlCol="0">
            <a:spAutoFit/>
          </a:bodyPr>
          <a:lstStyle/>
          <a:p>
            <a:r>
              <a:rPr lang="ja-JP" altLang="en-US" dirty="0"/>
              <a:t>散歩している</a:t>
            </a:r>
            <a:r>
              <a:rPr kumimoji="1" lang="ja-JP" altLang="en-US" dirty="0"/>
              <a:t>人</a:t>
            </a:r>
          </a:p>
        </p:txBody>
      </p:sp>
      <p:sp>
        <p:nvSpPr>
          <p:cNvPr id="15" name="テキスト ボックス 14"/>
          <p:cNvSpPr txBox="1"/>
          <p:nvPr/>
        </p:nvSpPr>
        <p:spPr>
          <a:xfrm>
            <a:off x="2196688" y="3915108"/>
            <a:ext cx="1441033" cy="369332"/>
          </a:xfrm>
          <a:prstGeom prst="rect">
            <a:avLst/>
          </a:prstGeom>
          <a:solidFill>
            <a:schemeClr val="bg1"/>
          </a:solidFill>
          <a:ln>
            <a:solidFill>
              <a:schemeClr val="bg1">
                <a:lumMod val="65000"/>
              </a:schemeClr>
            </a:solidFill>
          </a:ln>
        </p:spPr>
        <p:txBody>
          <a:bodyPr wrap="square" rtlCol="0">
            <a:spAutoFit/>
          </a:bodyPr>
          <a:lstStyle/>
          <a:p>
            <a:r>
              <a:rPr lang="ja-JP" altLang="en-US" dirty="0"/>
              <a:t>知らない</a:t>
            </a:r>
            <a:r>
              <a:rPr kumimoji="1" lang="ja-JP" altLang="en-US" dirty="0"/>
              <a:t>人</a:t>
            </a:r>
          </a:p>
        </p:txBody>
      </p:sp>
      <p:sp>
        <p:nvSpPr>
          <p:cNvPr id="16" name="テキスト ボックス 15"/>
          <p:cNvSpPr txBox="1"/>
          <p:nvPr/>
        </p:nvSpPr>
        <p:spPr>
          <a:xfrm>
            <a:off x="8564225" y="4066114"/>
            <a:ext cx="1131813" cy="369332"/>
          </a:xfrm>
          <a:prstGeom prst="rect">
            <a:avLst/>
          </a:prstGeom>
          <a:solidFill>
            <a:schemeClr val="bg1"/>
          </a:solidFill>
          <a:ln>
            <a:solidFill>
              <a:schemeClr val="bg1">
                <a:lumMod val="65000"/>
              </a:schemeClr>
            </a:solidFill>
          </a:ln>
        </p:spPr>
        <p:txBody>
          <a:bodyPr wrap="square" rtlCol="0">
            <a:spAutoFit/>
          </a:bodyPr>
          <a:lstStyle/>
          <a:p>
            <a:pPr algn="ctr"/>
            <a:r>
              <a:rPr lang="ja-JP" altLang="en-US" dirty="0"/>
              <a:t>店員</a:t>
            </a:r>
            <a:endParaRPr kumimoji="1" lang="ja-JP" altLang="en-US" dirty="0"/>
          </a:p>
        </p:txBody>
      </p:sp>
      <p:sp>
        <p:nvSpPr>
          <p:cNvPr id="17" name="テキスト ボックス 16"/>
          <p:cNvSpPr txBox="1"/>
          <p:nvPr/>
        </p:nvSpPr>
        <p:spPr>
          <a:xfrm>
            <a:off x="446536" y="389378"/>
            <a:ext cx="2070080" cy="646331"/>
          </a:xfrm>
          <a:prstGeom prst="rect">
            <a:avLst/>
          </a:prstGeom>
          <a:solidFill>
            <a:schemeClr val="bg1"/>
          </a:solidFill>
          <a:ln>
            <a:solidFill>
              <a:schemeClr val="bg1">
                <a:lumMod val="75000"/>
              </a:schemeClr>
            </a:solidFill>
          </a:ln>
        </p:spPr>
        <p:txBody>
          <a:bodyPr wrap="square" rtlCol="0">
            <a:spAutoFit/>
          </a:bodyPr>
          <a:lstStyle/>
          <a:p>
            <a:r>
              <a:rPr kumimoji="1" lang="ja-JP" altLang="en-US" sz="3600" dirty="0"/>
              <a:t>赤色の人</a:t>
            </a:r>
          </a:p>
        </p:txBody>
      </p:sp>
    </p:spTree>
    <p:extLst>
      <p:ext uri="{BB962C8B-B14F-4D97-AF65-F5344CB8AC3E}">
        <p14:creationId xmlns:p14="http://schemas.microsoft.com/office/powerpoint/2010/main" val="2970557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3" grpId="0" animBg="1"/>
      <p:bldP spid="14" grpId="0" animBg="1"/>
      <p:bldP spid="15" grpId="0" animBg="1"/>
      <p:bldP spid="1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037103034"/>
              </p:ext>
            </p:extLst>
          </p:nvPr>
        </p:nvGraphicFramePr>
        <p:xfrm>
          <a:off x="236855" y="351801"/>
          <a:ext cx="11763213" cy="6202594"/>
        </p:xfrm>
        <a:graphic>
          <a:graphicData uri="http://schemas.openxmlformats.org/drawingml/2006/table">
            <a:tbl>
              <a:tblPr firstRow="1" bandRow="1">
                <a:tableStyleId>{5940675A-B579-460E-94D1-54222C63F5DA}</a:tableStyleId>
              </a:tblPr>
              <a:tblGrid>
                <a:gridCol w="724287">
                  <a:extLst>
                    <a:ext uri="{9D8B030D-6E8A-4147-A177-3AD203B41FA5}">
                      <a16:colId xmlns:a16="http://schemas.microsoft.com/office/drawing/2014/main" val="20000"/>
                    </a:ext>
                  </a:extLst>
                </a:gridCol>
                <a:gridCol w="3537746">
                  <a:extLst>
                    <a:ext uri="{9D8B030D-6E8A-4147-A177-3AD203B41FA5}">
                      <a16:colId xmlns:a16="http://schemas.microsoft.com/office/drawing/2014/main" val="20001"/>
                    </a:ext>
                  </a:extLst>
                </a:gridCol>
                <a:gridCol w="7501180">
                  <a:extLst>
                    <a:ext uri="{9D8B030D-6E8A-4147-A177-3AD203B41FA5}">
                      <a16:colId xmlns:a16="http://schemas.microsoft.com/office/drawing/2014/main" val="20002"/>
                    </a:ext>
                  </a:extLst>
                </a:gridCol>
              </a:tblGrid>
              <a:tr h="2557238">
                <a:tc rowSpan="2">
                  <a:txBody>
                    <a:bodyPr/>
                    <a:lstStyle/>
                    <a:p>
                      <a:pPr algn="ctr"/>
                      <a:r>
                        <a:rPr kumimoji="1" lang="ja-JP" altLang="en-US" sz="4000" dirty="0">
                          <a:solidFill>
                            <a:schemeClr val="bg1"/>
                          </a:solidFill>
                          <a:latin typeface="UD デジタル 教科書体 NP-R" panose="02020400000000000000" pitchFamily="18" charset="-128"/>
                          <a:ea typeface="UD デジタル 教科書体 NP-R" panose="02020400000000000000" pitchFamily="18" charset="-128"/>
                        </a:rPr>
                        <a:t>オレンジ色のサークル</a:t>
                      </a:r>
                      <a:endParaRPr kumimoji="1" lang="en-US" altLang="ja-JP" sz="4000" dirty="0">
                        <a:solidFill>
                          <a:schemeClr val="bg1"/>
                        </a:solidFill>
                        <a:latin typeface="UD デジタル 教科書体 NP-R" panose="02020400000000000000" pitchFamily="18" charset="-128"/>
                        <a:ea typeface="UD デジタル 教科書体 NP-R" panose="02020400000000000000" pitchFamily="18" charset="-128"/>
                      </a:endParaRPr>
                    </a:p>
                  </a:txBody>
                  <a:tcPr vert="eaVert" anchor="c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latin typeface="UD デジタル 教科書体 NP-R" panose="02020400000000000000" pitchFamily="18" charset="-128"/>
                          <a:ea typeface="UD デジタル 教科書体 NP-R" panose="02020400000000000000" pitchFamily="18" charset="-128"/>
                        </a:rPr>
                        <a:t>からだの距離</a:t>
                      </a:r>
                    </a:p>
                    <a:p>
                      <a:endParaRPr kumimoji="1" lang="ja-JP" altLang="en-US" sz="2800" dirty="0">
                        <a:latin typeface="UD デジタル 教科書体 NP-R" panose="02020400000000000000" pitchFamily="18" charset="-128"/>
                        <a:ea typeface="UD デジタル 教科書体 NP-R" panose="02020400000000000000" pitchFamily="18" charset="-128"/>
                      </a:endParaRPr>
                    </a:p>
                  </a:txBody>
                  <a:tcPr/>
                </a:tc>
                <a:tc>
                  <a:txBody>
                    <a:bodyPr/>
                    <a:lstStyle/>
                    <a:p>
                      <a:pPr algn="l">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gn="l">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・体には触れない・触れさせない</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gn="l">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gn="l">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・手を振る。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gn="l">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gn="l">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・握手など限定的に触れることもある。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gn="l">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gn="l">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からだの距離がある。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gn="l"/>
                      <a:endParaRPr kumimoji="1" lang="en-US" altLang="ja-JP" dirty="0">
                        <a:latin typeface="UD デジタル 教科書体 NP-R" panose="02020400000000000000" pitchFamily="18" charset="-128"/>
                        <a:ea typeface="UD デジタル 教科書体 NP-R" panose="02020400000000000000" pitchFamily="18" charset="-128"/>
                      </a:endParaRPr>
                    </a:p>
                  </a:txBody>
                  <a:tcPr anchor="ctr"/>
                </a:tc>
                <a:extLst>
                  <a:ext uri="{0D108BD9-81ED-4DB2-BD59-A6C34878D82A}">
                    <a16:rowId xmlns:a16="http://schemas.microsoft.com/office/drawing/2014/main" val="10000"/>
                  </a:ext>
                </a:extLst>
              </a:tr>
              <a:tr h="3398434">
                <a:tc v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こころの距離</a:t>
                      </a: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（お話をすること）</a:t>
                      </a: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latin typeface="UD デジタル 教科書体 NP-R" panose="02020400000000000000" pitchFamily="18" charset="-128"/>
                          <a:ea typeface="UD デジタル 教科書体 NP-R" panose="02020400000000000000" pitchFamily="18" charset="-128"/>
                        </a:rPr>
                        <a:t>（一緒にすること）</a:t>
                      </a: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・さしさわりない話をする。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　</a:t>
                      </a:r>
                      <a:r>
                        <a:rPr kumimoji="1" lang="en-US" altLang="ja-JP" sz="2800" dirty="0">
                          <a:latin typeface="UD デジタル 教科書体 NP-R" panose="02020400000000000000" pitchFamily="18" charset="-128"/>
                          <a:ea typeface="UD デジタル 教科書体 NP-R" panose="02020400000000000000" pitchFamily="18" charset="-128"/>
                        </a:rPr>
                        <a:t>(</a:t>
                      </a:r>
                      <a:r>
                        <a:rPr kumimoji="1" lang="ja-JP" altLang="en-US" sz="2800" dirty="0">
                          <a:latin typeface="UD デジタル 教科書体 NP-R" panose="02020400000000000000" pitchFamily="18" charset="-128"/>
                          <a:ea typeface="UD デジタル 教科書体 NP-R" panose="02020400000000000000" pitchFamily="18" charset="-128"/>
                        </a:rPr>
                        <a:t>例：天気、ニュースなど</a:t>
                      </a:r>
                      <a:r>
                        <a:rPr kumimoji="1" lang="en-US" altLang="ja-JP" sz="2800" dirty="0">
                          <a:latin typeface="UD デジタル 教科書体 NP-R" panose="02020400000000000000" pitchFamily="18" charset="-128"/>
                          <a:ea typeface="UD デジタル 教科書体 NP-R" panose="02020400000000000000" pitchFamily="18" charset="-128"/>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・限定的なことを一緒にする。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　</a:t>
                      </a:r>
                      <a:r>
                        <a:rPr kumimoji="1" lang="en-US" altLang="ja-JP" sz="2800" dirty="0">
                          <a:latin typeface="UD デジタル 教科書体 NP-R" panose="02020400000000000000" pitchFamily="18" charset="-128"/>
                          <a:ea typeface="UD デジタル 教科書体 NP-R" panose="02020400000000000000" pitchFamily="18" charset="-128"/>
                        </a:rPr>
                        <a:t>(</a:t>
                      </a:r>
                      <a:r>
                        <a:rPr kumimoji="1" lang="ja-JP" altLang="en-US" sz="2800" dirty="0">
                          <a:latin typeface="UD デジタル 教科書体 NP-R" panose="02020400000000000000" pitchFamily="18" charset="-128"/>
                          <a:ea typeface="UD デジタル 教科書体 NP-R" panose="02020400000000000000" pitchFamily="18" charset="-128"/>
                        </a:rPr>
                        <a:t>例：仕事，ﾎﾞﾗﾝﾃｨｱ活動，勉強など</a:t>
                      </a:r>
                      <a:r>
                        <a:rPr kumimoji="1" lang="en-US" altLang="ja-JP" sz="2800" dirty="0">
                          <a:latin typeface="UD デジタル 教科書体 NP-R" panose="02020400000000000000" pitchFamily="18" charset="-128"/>
                          <a:ea typeface="UD デジタル 教科書体 NP-R" panose="02020400000000000000" pitchFamily="18" charset="-128"/>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latin typeface="UD デジタル 教科書体 NP-R" panose="02020400000000000000" pitchFamily="18" charset="-128"/>
                          <a:ea typeface="UD デジタル 教科書体 NP-R" panose="02020400000000000000" pitchFamily="18" charset="-128"/>
                        </a:rPr>
                        <a:t>・手紙やメール、ＳＮＳの基本のやりとりはない。</a:t>
                      </a:r>
                      <a:endParaRPr kumimoji="1" lang="en-US" altLang="ja-JP" sz="2800" dirty="0">
                        <a:latin typeface="UD デジタル 教科書体 NP-R" panose="02020400000000000000" pitchFamily="18" charset="-128"/>
                        <a:ea typeface="UD デジタル 教科書体 NP-R" panose="02020400000000000000" pitchFamily="18" charset="-128"/>
                      </a:endParaRPr>
                    </a:p>
                  </a:txBody>
                  <a:tcPr anchor="ctr"/>
                </a:tc>
                <a:extLst>
                  <a:ext uri="{0D108BD9-81ED-4DB2-BD59-A6C34878D82A}">
                    <a16:rowId xmlns:a16="http://schemas.microsoft.com/office/drawing/2014/main" val="10001"/>
                  </a:ext>
                </a:extLst>
              </a:tr>
            </a:tbl>
          </a:graphicData>
        </a:graphic>
      </p:graphicFrame>
      <p:sp>
        <p:nvSpPr>
          <p:cNvPr id="3" name="テキスト ボックス 2"/>
          <p:cNvSpPr txBox="1"/>
          <p:nvPr/>
        </p:nvSpPr>
        <p:spPr>
          <a:xfrm>
            <a:off x="6283621" y="351801"/>
            <a:ext cx="4972081"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ふ　　　　　　　　　　ふ</a:t>
            </a:r>
          </a:p>
        </p:txBody>
      </p:sp>
      <p:sp>
        <p:nvSpPr>
          <p:cNvPr id="4" name="テキスト ボックス 3"/>
          <p:cNvSpPr txBox="1"/>
          <p:nvPr/>
        </p:nvSpPr>
        <p:spPr>
          <a:xfrm>
            <a:off x="4982360" y="1535702"/>
            <a:ext cx="4972081"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あくしゅ　　　　　げんていてき　　　ふ</a:t>
            </a:r>
          </a:p>
        </p:txBody>
      </p:sp>
      <p:sp>
        <p:nvSpPr>
          <p:cNvPr id="5" name="テキスト ボックス 4"/>
          <p:cNvSpPr txBox="1"/>
          <p:nvPr/>
        </p:nvSpPr>
        <p:spPr>
          <a:xfrm>
            <a:off x="7127683" y="789863"/>
            <a:ext cx="4972081"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ふ　　　　　　　　　　ふ</a:t>
            </a:r>
          </a:p>
        </p:txBody>
      </p:sp>
      <p:sp>
        <p:nvSpPr>
          <p:cNvPr id="6" name="テキスト ボックス 5"/>
          <p:cNvSpPr txBox="1"/>
          <p:nvPr/>
        </p:nvSpPr>
        <p:spPr>
          <a:xfrm>
            <a:off x="6283620" y="2127652"/>
            <a:ext cx="4972081"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
        <p:nvSpPr>
          <p:cNvPr id="7" name="テキスト ボックス 6"/>
          <p:cNvSpPr txBox="1"/>
          <p:nvPr/>
        </p:nvSpPr>
        <p:spPr>
          <a:xfrm>
            <a:off x="4982359" y="4187134"/>
            <a:ext cx="4972081"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げんていてき　　　　　　　　　　いっしょ</a:t>
            </a:r>
          </a:p>
        </p:txBody>
      </p:sp>
      <p:sp>
        <p:nvSpPr>
          <p:cNvPr id="8" name="テキスト ボックス 7"/>
          <p:cNvSpPr txBox="1"/>
          <p:nvPr/>
        </p:nvSpPr>
        <p:spPr>
          <a:xfrm>
            <a:off x="8769660" y="5343051"/>
            <a:ext cx="302961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きほん</a:t>
            </a:r>
          </a:p>
        </p:txBody>
      </p:sp>
    </p:spTree>
    <p:extLst>
      <p:ext uri="{BB962C8B-B14F-4D97-AF65-F5344CB8AC3E}">
        <p14:creationId xmlns:p14="http://schemas.microsoft.com/office/powerpoint/2010/main" val="1893577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円/楕円 2"/>
          <p:cNvSpPr>
            <a:spLocks noChangeAspect="1"/>
          </p:cNvSpPr>
          <p:nvPr/>
        </p:nvSpPr>
        <p:spPr>
          <a:xfrm>
            <a:off x="2836542" y="108488"/>
            <a:ext cx="6338455" cy="6106333"/>
          </a:xfrm>
          <a:prstGeom prst="ellipse">
            <a:avLst/>
          </a:prstGeom>
          <a:solidFill>
            <a:srgbClr val="FF00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4" name="円/楕円 3"/>
          <p:cNvSpPr>
            <a:spLocks noChangeAspect="1"/>
          </p:cNvSpPr>
          <p:nvPr/>
        </p:nvSpPr>
        <p:spPr>
          <a:xfrm>
            <a:off x="3444839" y="738691"/>
            <a:ext cx="5121861" cy="4926078"/>
          </a:xfrm>
          <a:prstGeom prst="ellipse">
            <a:avLst/>
          </a:prstGeom>
          <a:solidFill>
            <a:srgbClr val="FFC0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8" name="円/楕円 7"/>
          <p:cNvSpPr/>
          <p:nvPr/>
        </p:nvSpPr>
        <p:spPr>
          <a:xfrm>
            <a:off x="5780700" y="3020260"/>
            <a:ext cx="498804" cy="542675"/>
          </a:xfrm>
          <a:prstGeom prst="ellipse">
            <a:avLst/>
          </a:prstGeom>
          <a:solidFill>
            <a:srgbClr val="7030A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10" name="テキスト ボックス 9"/>
          <p:cNvSpPr txBox="1"/>
          <p:nvPr/>
        </p:nvSpPr>
        <p:spPr>
          <a:xfrm>
            <a:off x="7557383" y="3911920"/>
            <a:ext cx="1617614" cy="369332"/>
          </a:xfrm>
          <a:prstGeom prst="rect">
            <a:avLst/>
          </a:prstGeom>
          <a:solidFill>
            <a:schemeClr val="bg1"/>
          </a:solidFill>
          <a:ln>
            <a:solidFill>
              <a:schemeClr val="bg1">
                <a:lumMod val="65000"/>
              </a:schemeClr>
            </a:solidFill>
          </a:ln>
        </p:spPr>
        <p:txBody>
          <a:bodyPr wrap="square" rtlCol="0">
            <a:spAutoFit/>
          </a:bodyPr>
          <a:lstStyle/>
          <a:p>
            <a:pPr algn="ctr"/>
            <a:r>
              <a:rPr kumimoji="1" lang="ja-JP" altLang="en-US" dirty="0"/>
              <a:t>よく会う人</a:t>
            </a:r>
          </a:p>
        </p:txBody>
      </p:sp>
      <p:sp>
        <p:nvSpPr>
          <p:cNvPr id="11" name="テキスト ボックス 10"/>
          <p:cNvSpPr txBox="1"/>
          <p:nvPr/>
        </p:nvSpPr>
        <p:spPr>
          <a:xfrm>
            <a:off x="3198249" y="1777751"/>
            <a:ext cx="1131813" cy="369332"/>
          </a:xfrm>
          <a:prstGeom prst="rect">
            <a:avLst/>
          </a:prstGeom>
          <a:solidFill>
            <a:schemeClr val="bg1"/>
          </a:solidFill>
          <a:ln>
            <a:solidFill>
              <a:schemeClr val="bg1">
                <a:lumMod val="65000"/>
              </a:schemeClr>
            </a:solidFill>
          </a:ln>
        </p:spPr>
        <p:txBody>
          <a:bodyPr wrap="square" rtlCol="0">
            <a:spAutoFit/>
          </a:bodyPr>
          <a:lstStyle/>
          <a:p>
            <a:pPr algn="ctr"/>
            <a:r>
              <a:rPr lang="ja-JP" altLang="en-US" dirty="0"/>
              <a:t>近所の人</a:t>
            </a:r>
            <a:endParaRPr kumimoji="1" lang="ja-JP" altLang="en-US" dirty="0"/>
          </a:p>
        </p:txBody>
      </p:sp>
      <p:sp>
        <p:nvSpPr>
          <p:cNvPr id="12" name="テキスト ボックス 11"/>
          <p:cNvSpPr txBox="1"/>
          <p:nvPr/>
        </p:nvSpPr>
        <p:spPr>
          <a:xfrm>
            <a:off x="7382205" y="1764137"/>
            <a:ext cx="1792792" cy="369332"/>
          </a:xfrm>
          <a:prstGeom prst="rect">
            <a:avLst/>
          </a:prstGeom>
          <a:solidFill>
            <a:schemeClr val="bg1"/>
          </a:solidFill>
          <a:ln>
            <a:solidFill>
              <a:schemeClr val="bg1">
                <a:lumMod val="65000"/>
              </a:schemeClr>
            </a:solidFill>
          </a:ln>
        </p:spPr>
        <p:txBody>
          <a:bodyPr wrap="square" rtlCol="0">
            <a:spAutoFit/>
          </a:bodyPr>
          <a:lstStyle/>
          <a:p>
            <a:pPr algn="ctr"/>
            <a:r>
              <a:rPr kumimoji="1" lang="ja-JP" altLang="en-US" dirty="0"/>
              <a:t>クラスメート</a:t>
            </a:r>
          </a:p>
        </p:txBody>
      </p:sp>
      <p:sp>
        <p:nvSpPr>
          <p:cNvPr id="13" name="テキスト ボックス 12"/>
          <p:cNvSpPr txBox="1"/>
          <p:nvPr/>
        </p:nvSpPr>
        <p:spPr>
          <a:xfrm>
            <a:off x="2712447" y="3732958"/>
            <a:ext cx="1617614" cy="369332"/>
          </a:xfrm>
          <a:prstGeom prst="rect">
            <a:avLst/>
          </a:prstGeom>
          <a:solidFill>
            <a:schemeClr val="bg1"/>
          </a:solidFill>
          <a:ln>
            <a:solidFill>
              <a:schemeClr val="bg1">
                <a:lumMod val="65000"/>
              </a:schemeClr>
            </a:solidFill>
          </a:ln>
        </p:spPr>
        <p:txBody>
          <a:bodyPr wrap="square" rtlCol="0">
            <a:spAutoFit/>
          </a:bodyPr>
          <a:lstStyle/>
          <a:p>
            <a:r>
              <a:rPr kumimoji="1" lang="ja-JP" altLang="en-US" dirty="0"/>
              <a:t>知っている人</a:t>
            </a:r>
          </a:p>
        </p:txBody>
      </p:sp>
      <p:sp>
        <p:nvSpPr>
          <p:cNvPr id="16" name="テキスト ボックス 15"/>
          <p:cNvSpPr txBox="1"/>
          <p:nvPr/>
        </p:nvSpPr>
        <p:spPr>
          <a:xfrm>
            <a:off x="446536" y="389379"/>
            <a:ext cx="3883526" cy="646331"/>
          </a:xfrm>
          <a:prstGeom prst="rect">
            <a:avLst/>
          </a:prstGeom>
          <a:solidFill>
            <a:schemeClr val="bg1"/>
          </a:solidFill>
          <a:ln>
            <a:solidFill>
              <a:schemeClr val="bg1">
                <a:lumMod val="75000"/>
              </a:schemeClr>
            </a:solidFill>
          </a:ln>
        </p:spPr>
        <p:txBody>
          <a:bodyPr wrap="square" rtlCol="0">
            <a:spAutoFit/>
          </a:bodyPr>
          <a:lstStyle/>
          <a:p>
            <a:r>
              <a:rPr lang="ja-JP" altLang="en-US" sz="3600" dirty="0"/>
              <a:t>オレンジ</a:t>
            </a:r>
            <a:r>
              <a:rPr kumimoji="1" lang="ja-JP" altLang="en-US" sz="3600" dirty="0"/>
              <a:t>色の人</a:t>
            </a:r>
          </a:p>
        </p:txBody>
      </p:sp>
      <p:sp>
        <p:nvSpPr>
          <p:cNvPr id="2" name="テキスト ボックス 1">
            <a:extLst>
              <a:ext uri="{FF2B5EF4-FFF2-40B4-BE49-F238E27FC236}">
                <a16:creationId xmlns:a16="http://schemas.microsoft.com/office/drawing/2014/main" id="{3970E7E1-E5EB-4147-A193-D7EA8BED36E3}"/>
              </a:ext>
            </a:extLst>
          </p:cNvPr>
          <p:cNvSpPr txBox="1"/>
          <p:nvPr/>
        </p:nvSpPr>
        <p:spPr>
          <a:xfrm>
            <a:off x="5439862" y="5073739"/>
            <a:ext cx="1131813" cy="369332"/>
          </a:xfrm>
          <a:prstGeom prst="rect">
            <a:avLst/>
          </a:prstGeom>
          <a:solidFill>
            <a:schemeClr val="bg1"/>
          </a:solidFill>
          <a:ln>
            <a:solidFill>
              <a:schemeClr val="bg1">
                <a:lumMod val="65000"/>
              </a:schemeClr>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a:t>同僚</a:t>
            </a:r>
          </a:p>
        </p:txBody>
      </p:sp>
      <p:sp>
        <p:nvSpPr>
          <p:cNvPr id="5" name="テキスト ボックス 4">
            <a:extLst>
              <a:ext uri="{FF2B5EF4-FFF2-40B4-BE49-F238E27FC236}">
                <a16:creationId xmlns:a16="http://schemas.microsoft.com/office/drawing/2014/main" id="{A898B2B6-7659-7D42-ACD9-1DA20E240D95}"/>
              </a:ext>
            </a:extLst>
          </p:cNvPr>
          <p:cNvSpPr txBox="1"/>
          <p:nvPr/>
        </p:nvSpPr>
        <p:spPr>
          <a:xfrm>
            <a:off x="5464195" y="851044"/>
            <a:ext cx="1131813" cy="369332"/>
          </a:xfrm>
          <a:prstGeom prst="rect">
            <a:avLst/>
          </a:prstGeom>
          <a:solidFill>
            <a:schemeClr val="bg1"/>
          </a:solidFill>
          <a:ln>
            <a:solidFill>
              <a:schemeClr val="bg1">
                <a:lumMod val="65000"/>
              </a:schemeClr>
            </a:solidFill>
          </a:ln>
        </p:spPr>
        <p:txBody>
          <a:bodyPr wrap="square" rtlCol="0">
            <a:spAutoFit/>
          </a:bodyPr>
          <a:lstStyle/>
          <a:p>
            <a:pPr algn="ctr"/>
            <a:r>
              <a:rPr kumimoji="1" lang="ja-JP" altLang="en-US" dirty="0"/>
              <a:t>上司</a:t>
            </a:r>
          </a:p>
        </p:txBody>
      </p:sp>
    </p:spTree>
    <p:extLst>
      <p:ext uri="{BB962C8B-B14F-4D97-AF65-F5344CB8AC3E}">
        <p14:creationId xmlns:p14="http://schemas.microsoft.com/office/powerpoint/2010/main" val="1180266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918358206"/>
              </p:ext>
            </p:extLst>
          </p:nvPr>
        </p:nvGraphicFramePr>
        <p:xfrm>
          <a:off x="216977" y="553616"/>
          <a:ext cx="11763213" cy="4785360"/>
        </p:xfrm>
        <a:graphic>
          <a:graphicData uri="http://schemas.openxmlformats.org/drawingml/2006/table">
            <a:tbl>
              <a:tblPr firstRow="1" bandRow="1">
                <a:tableStyleId>{5940675A-B579-460E-94D1-54222C63F5DA}</a:tableStyleId>
              </a:tblPr>
              <a:tblGrid>
                <a:gridCol w="724287">
                  <a:extLst>
                    <a:ext uri="{9D8B030D-6E8A-4147-A177-3AD203B41FA5}">
                      <a16:colId xmlns:a16="http://schemas.microsoft.com/office/drawing/2014/main" val="20000"/>
                    </a:ext>
                  </a:extLst>
                </a:gridCol>
                <a:gridCol w="3537746">
                  <a:extLst>
                    <a:ext uri="{9D8B030D-6E8A-4147-A177-3AD203B41FA5}">
                      <a16:colId xmlns:a16="http://schemas.microsoft.com/office/drawing/2014/main" val="20001"/>
                    </a:ext>
                  </a:extLst>
                </a:gridCol>
                <a:gridCol w="7501180">
                  <a:extLst>
                    <a:ext uri="{9D8B030D-6E8A-4147-A177-3AD203B41FA5}">
                      <a16:colId xmlns:a16="http://schemas.microsoft.com/office/drawing/2014/main" val="20002"/>
                    </a:ext>
                  </a:extLst>
                </a:gridCol>
              </a:tblGrid>
              <a:tr h="4495462">
                <a:tc>
                  <a:txBody>
                    <a:bodyPr/>
                    <a:lstStyle/>
                    <a:p>
                      <a:pPr algn="ctr"/>
                      <a:r>
                        <a:rPr kumimoji="1" lang="ja-JP" altLang="en-US" sz="4000" dirty="0">
                          <a:solidFill>
                            <a:schemeClr val="bg1"/>
                          </a:solidFill>
                          <a:latin typeface="UD デジタル 教科書体 NP-R" panose="02020400000000000000" pitchFamily="18" charset="-128"/>
                          <a:ea typeface="UD デジタル 教科書体 NP-R" panose="02020400000000000000" pitchFamily="18" charset="-128"/>
                        </a:rPr>
                        <a:t>黄色のサークル</a:t>
                      </a:r>
                      <a:endParaRPr kumimoji="1" lang="en-US" altLang="ja-JP" sz="4000" dirty="0">
                        <a:solidFill>
                          <a:schemeClr val="bg1"/>
                        </a:solidFill>
                        <a:latin typeface="UD デジタル 教科書体 NP-R" panose="02020400000000000000" pitchFamily="18" charset="-128"/>
                        <a:ea typeface="UD デジタル 教科書体 NP-R" panose="02020400000000000000" pitchFamily="18" charset="-128"/>
                      </a:endParaRPr>
                    </a:p>
                  </a:txBody>
                  <a:tcPr vert="eaVert" anchor="ct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latin typeface="UD デジタル 教科書体 NP-R" panose="02020400000000000000" pitchFamily="18" charset="-128"/>
                          <a:ea typeface="UD デジタル 教科書体 NP-R" panose="02020400000000000000" pitchFamily="18" charset="-128"/>
                        </a:rPr>
                        <a:t>からだの距離</a:t>
                      </a: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txBody>
                  <a:tcPr/>
                </a:tc>
                <a:tc>
                  <a:txBody>
                    <a:bodyPr/>
                    <a:lstStyle/>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・少し距離が近づく。</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・握手やハイタッチ，肩を叩くなど</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　限定的に触れることもある。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・体同士は触れない。</a:t>
                      </a:r>
                      <a:endParaRPr kumimoji="1" lang="en-US" altLang="ja-JP" sz="4800"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2356190" y="2525385"/>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
        <p:nvSpPr>
          <p:cNvPr id="4" name="テキスト ボックス 3"/>
          <p:cNvSpPr txBox="1"/>
          <p:nvPr/>
        </p:nvSpPr>
        <p:spPr>
          <a:xfrm>
            <a:off x="5804240" y="553616"/>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
        <p:nvSpPr>
          <p:cNvPr id="5" name="テキスト ボックス 4"/>
          <p:cNvSpPr txBox="1"/>
          <p:nvPr/>
        </p:nvSpPr>
        <p:spPr>
          <a:xfrm>
            <a:off x="4946990" y="1504950"/>
            <a:ext cx="6044860"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あくしゅ　　　　　　　　　　　　　　　　かた　　　たた</a:t>
            </a:r>
          </a:p>
        </p:txBody>
      </p:sp>
      <p:sp>
        <p:nvSpPr>
          <p:cNvPr id="6" name="テキスト ボックス 5"/>
          <p:cNvSpPr txBox="1"/>
          <p:nvPr/>
        </p:nvSpPr>
        <p:spPr>
          <a:xfrm>
            <a:off x="4946990" y="2032478"/>
            <a:ext cx="6044860" cy="307777"/>
          </a:xfrm>
          <a:prstGeom prst="rect">
            <a:avLst/>
          </a:prstGeom>
          <a:noFill/>
        </p:spPr>
        <p:txBody>
          <a:bodyPr wrap="square" rtlCol="0">
            <a:spAutoFit/>
          </a:bodyPr>
          <a:lstStyle/>
          <a:p>
            <a:r>
              <a:rPr kumimoji="1" lang="ja-JP" altLang="en-US" sz="1400">
                <a:latin typeface="UD デジタル 教科書体 NP-B" panose="02020700000000000000" pitchFamily="18" charset="-128"/>
                <a:ea typeface="UD デジタル 教科書体 NP-B" panose="02020700000000000000" pitchFamily="18" charset="-128"/>
              </a:rPr>
              <a:t>げんていてき　　　ふ</a:t>
            </a:r>
            <a:endParaRPr kumimoji="1" lang="ja-JP" altLang="en-US" sz="1400" dirty="0">
              <a:latin typeface="UD デジタル 教科書体 NP-B" panose="02020700000000000000" pitchFamily="18" charset="-128"/>
              <a:ea typeface="UD デジタル 教科書体 NP-B" panose="02020700000000000000" pitchFamily="18" charset="-128"/>
            </a:endParaRPr>
          </a:p>
        </p:txBody>
      </p:sp>
      <p:sp>
        <p:nvSpPr>
          <p:cNvPr id="7" name="テキスト ボックス 6"/>
          <p:cNvSpPr txBox="1"/>
          <p:nvPr/>
        </p:nvSpPr>
        <p:spPr>
          <a:xfrm>
            <a:off x="4946990" y="3046459"/>
            <a:ext cx="6044860"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からだどうし　　　ふ</a:t>
            </a:r>
          </a:p>
        </p:txBody>
      </p:sp>
    </p:spTree>
    <p:extLst>
      <p:ext uri="{BB962C8B-B14F-4D97-AF65-F5344CB8AC3E}">
        <p14:creationId xmlns:p14="http://schemas.microsoft.com/office/powerpoint/2010/main" val="39522580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106059558"/>
              </p:ext>
            </p:extLst>
          </p:nvPr>
        </p:nvGraphicFramePr>
        <p:xfrm>
          <a:off x="216977" y="212652"/>
          <a:ext cx="11763213" cy="6614160"/>
        </p:xfrm>
        <a:graphic>
          <a:graphicData uri="http://schemas.openxmlformats.org/drawingml/2006/table">
            <a:tbl>
              <a:tblPr firstRow="1" bandRow="1">
                <a:tableStyleId>{5940675A-B579-460E-94D1-54222C63F5DA}</a:tableStyleId>
              </a:tblPr>
              <a:tblGrid>
                <a:gridCol w="724287">
                  <a:extLst>
                    <a:ext uri="{9D8B030D-6E8A-4147-A177-3AD203B41FA5}">
                      <a16:colId xmlns:a16="http://schemas.microsoft.com/office/drawing/2014/main" val="20000"/>
                    </a:ext>
                  </a:extLst>
                </a:gridCol>
                <a:gridCol w="3537746">
                  <a:extLst>
                    <a:ext uri="{9D8B030D-6E8A-4147-A177-3AD203B41FA5}">
                      <a16:colId xmlns:a16="http://schemas.microsoft.com/office/drawing/2014/main" val="20001"/>
                    </a:ext>
                  </a:extLst>
                </a:gridCol>
                <a:gridCol w="7501180">
                  <a:extLst>
                    <a:ext uri="{9D8B030D-6E8A-4147-A177-3AD203B41FA5}">
                      <a16:colId xmlns:a16="http://schemas.microsoft.com/office/drawing/2014/main" val="20002"/>
                    </a:ext>
                  </a:extLst>
                </a:gridCol>
              </a:tblGrid>
              <a:tr h="6321498">
                <a:tc>
                  <a:txBody>
                    <a:bodyPr/>
                    <a:lstStyle/>
                    <a:p>
                      <a:pPr algn="ctr"/>
                      <a:r>
                        <a:rPr kumimoji="1" lang="ja-JP" altLang="en-US" sz="4000" dirty="0">
                          <a:solidFill>
                            <a:schemeClr val="bg1"/>
                          </a:solidFill>
                          <a:latin typeface="UD デジタル 教科書体 NP-R" panose="02020400000000000000" pitchFamily="18" charset="-128"/>
                          <a:ea typeface="UD デジタル 教科書体 NP-R" panose="02020400000000000000" pitchFamily="18" charset="-128"/>
                        </a:rPr>
                        <a:t>黄色のサークル</a:t>
                      </a:r>
                      <a:endParaRPr kumimoji="1" lang="en-US" altLang="ja-JP" sz="4000" dirty="0">
                        <a:solidFill>
                          <a:schemeClr val="bg1"/>
                        </a:solidFill>
                        <a:latin typeface="UD デジタル 教科書体 NP-R" panose="02020400000000000000" pitchFamily="18" charset="-128"/>
                        <a:ea typeface="UD デジタル 教科書体 NP-R" panose="02020400000000000000" pitchFamily="18" charset="-128"/>
                      </a:endParaRPr>
                    </a:p>
                  </a:txBody>
                  <a:tcPr vert="eaVert" anchor="ctr">
                    <a:solidFill>
                      <a:srgbClr val="FFFF00"/>
                    </a:solidFill>
                  </a:tcPr>
                </a:tc>
                <a:tc>
                  <a:txBody>
                    <a:bodyPr/>
                    <a:lstStyle/>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こころの距離</a:t>
                      </a: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（お話をすること）</a:t>
                      </a: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（一緒にすること）</a:t>
                      </a:r>
                    </a:p>
                    <a:p>
                      <a:endParaRPr kumimoji="1" lang="ja-JP" altLang="en-US" sz="2800" dirty="0">
                        <a:latin typeface="UD デジタル 教科書体 NP-R" panose="02020400000000000000" pitchFamily="18" charset="-128"/>
                        <a:ea typeface="UD デジタル 教科書体 NP-R" panose="02020400000000000000" pitchFamily="18"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・限定的なプライベートな話をする。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latin typeface="UD デジタル 教科書体 NP-R" panose="02020400000000000000" pitchFamily="18" charset="-128"/>
                          <a:ea typeface="UD デジタル 教科書体 NP-R" panose="02020400000000000000" pitchFamily="18" charset="-128"/>
                        </a:rPr>
                        <a:t>　</a:t>
                      </a:r>
                      <a:r>
                        <a:rPr kumimoji="1" lang="en-US" altLang="ja-JP" sz="2800" dirty="0">
                          <a:latin typeface="UD デジタル 教科書体 NP-R" panose="02020400000000000000" pitchFamily="18" charset="-128"/>
                          <a:ea typeface="UD デジタル 教科書体 NP-R" panose="02020400000000000000" pitchFamily="18" charset="-128"/>
                        </a:rPr>
                        <a:t>(</a:t>
                      </a:r>
                      <a:r>
                        <a:rPr kumimoji="1" lang="ja-JP" altLang="en-US" sz="2800" dirty="0">
                          <a:latin typeface="UD デジタル 教科書体 NP-R" panose="02020400000000000000" pitchFamily="18" charset="-128"/>
                          <a:ea typeface="UD デジタル 教科書体 NP-R" panose="02020400000000000000" pitchFamily="18" charset="-128"/>
                        </a:rPr>
                        <a:t>例：週末～</a:t>
                      </a:r>
                      <a:r>
                        <a:rPr kumimoji="1" lang="ja-JP" altLang="en-US" sz="2800" dirty="0" err="1">
                          <a:latin typeface="UD デジタル 教科書体 NP-R" panose="02020400000000000000" pitchFamily="18" charset="-128"/>
                          <a:ea typeface="UD デジタル 教科書体 NP-R" panose="02020400000000000000" pitchFamily="18" charset="-128"/>
                        </a:rPr>
                        <a:t>に</a:t>
                      </a:r>
                      <a:r>
                        <a:rPr kumimoji="1" lang="ja-JP" altLang="en-US" sz="2800" dirty="0">
                          <a:latin typeface="UD デジタル 教科書体 NP-R" panose="02020400000000000000" pitchFamily="18" charset="-128"/>
                          <a:ea typeface="UD デジタル 教科書体 NP-R" panose="02020400000000000000" pitchFamily="18" charset="-128"/>
                        </a:rPr>
                        <a:t>行った。晩ご飯～だった等）</a:t>
                      </a: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・共通の話題を話す。</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　</a:t>
                      </a:r>
                      <a:r>
                        <a:rPr kumimoji="1" lang="en-US" altLang="ja-JP" sz="2800" dirty="0">
                          <a:latin typeface="UD デジタル 教科書体 NP-R" panose="02020400000000000000" pitchFamily="18" charset="-128"/>
                          <a:ea typeface="UD デジタル 教科書体 NP-R" panose="02020400000000000000" pitchFamily="18" charset="-128"/>
                        </a:rPr>
                        <a:t>(</a:t>
                      </a:r>
                      <a:r>
                        <a:rPr kumimoji="1" lang="ja-JP" altLang="en-US" sz="2800" dirty="0">
                          <a:latin typeface="UD デジタル 教科書体 NP-R" panose="02020400000000000000" pitchFamily="18" charset="-128"/>
                          <a:ea typeface="UD デジタル 教科書体 NP-R" panose="02020400000000000000" pitchFamily="18" charset="-128"/>
                        </a:rPr>
                        <a:t>趣味、ゲーム、好きなｱｰﾃｨｽﾄなど）</a:t>
                      </a: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・手紙やメール、ＳＮＳのやりとりをする。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・軽い悩み事を話す。相手からも悩み事を話してくれる。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・約束をして、一緒に出かける。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・ため口で話すことをお互いが受け入れる。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latin typeface="UD デジタル 教科書体 NP-R" panose="02020400000000000000" pitchFamily="18" charset="-128"/>
                          <a:ea typeface="UD デジタル 教科書体 NP-R" panose="02020400000000000000" pitchFamily="18" charset="-128"/>
                        </a:rPr>
                        <a:t>・口げんかする。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4870790" y="212652"/>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げんていてき</a:t>
            </a:r>
          </a:p>
        </p:txBody>
      </p:sp>
      <p:sp>
        <p:nvSpPr>
          <p:cNvPr id="4" name="テキスト ボックス 3"/>
          <p:cNvSpPr txBox="1"/>
          <p:nvPr/>
        </p:nvSpPr>
        <p:spPr>
          <a:xfrm>
            <a:off x="4870790" y="1203252"/>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きょうつう　　　</a:t>
            </a:r>
            <a:r>
              <a:rPr kumimoji="1" lang="ja-JP" altLang="en-US" sz="1400" dirty="0" err="1">
                <a:latin typeface="UD デジタル 教科書体 NP-B" panose="02020700000000000000" pitchFamily="18" charset="-128"/>
                <a:ea typeface="UD デジタル 教科書体 NP-B" panose="02020700000000000000" pitchFamily="18" charset="-128"/>
              </a:rPr>
              <a:t>わ</a:t>
            </a:r>
            <a:r>
              <a:rPr kumimoji="1" lang="ja-JP" altLang="en-US" sz="1400" dirty="0">
                <a:latin typeface="UD デジタル 教科書体 NP-B" panose="02020700000000000000" pitchFamily="18" charset="-128"/>
                <a:ea typeface="UD デジタル 教科書体 NP-B" panose="02020700000000000000" pitchFamily="18" charset="-128"/>
              </a:rPr>
              <a:t>だい　　　はな</a:t>
            </a:r>
          </a:p>
        </p:txBody>
      </p:sp>
      <p:sp>
        <p:nvSpPr>
          <p:cNvPr id="5" name="テキスト ボックス 4"/>
          <p:cNvSpPr txBox="1"/>
          <p:nvPr/>
        </p:nvSpPr>
        <p:spPr>
          <a:xfrm>
            <a:off x="5042240" y="1886075"/>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しゅみ</a:t>
            </a:r>
          </a:p>
        </p:txBody>
      </p:sp>
      <p:sp>
        <p:nvSpPr>
          <p:cNvPr id="6" name="テキスト ボックス 5"/>
          <p:cNvSpPr txBox="1"/>
          <p:nvPr/>
        </p:nvSpPr>
        <p:spPr>
          <a:xfrm>
            <a:off x="4870790" y="3405609"/>
            <a:ext cx="7321210"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かる　　　なや　　</a:t>
            </a:r>
            <a:r>
              <a:rPr kumimoji="1" lang="ja-JP" altLang="en-US" sz="1400" dirty="0" err="1">
                <a:latin typeface="UD デジタル 教科書体 NP-B" panose="02020700000000000000" pitchFamily="18" charset="-128"/>
                <a:ea typeface="UD デジタル 教科書体 NP-B" panose="02020700000000000000" pitchFamily="18" charset="-128"/>
              </a:rPr>
              <a:t>ご</a:t>
            </a:r>
            <a:r>
              <a:rPr kumimoji="1" lang="ja-JP" altLang="en-US" sz="1400" dirty="0">
                <a:latin typeface="UD デジタル 教科書体 NP-B" panose="02020700000000000000" pitchFamily="18" charset="-128"/>
                <a:ea typeface="UD デジタル 教科書体 NP-B" panose="02020700000000000000" pitchFamily="18" charset="-128"/>
              </a:rPr>
              <a:t>と　　　はな　　　　　あいて　　　　　　　　なや　　　ごと</a:t>
            </a:r>
          </a:p>
        </p:txBody>
      </p:sp>
      <p:sp>
        <p:nvSpPr>
          <p:cNvPr id="7" name="テキスト ボックス 6"/>
          <p:cNvSpPr txBox="1"/>
          <p:nvPr/>
        </p:nvSpPr>
        <p:spPr>
          <a:xfrm>
            <a:off x="4989054" y="4550097"/>
            <a:ext cx="7321210"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やくそく　　　　　　　　　いっしょ</a:t>
            </a:r>
          </a:p>
        </p:txBody>
      </p:sp>
      <p:sp>
        <p:nvSpPr>
          <p:cNvPr id="8" name="テキスト ボックス 7"/>
          <p:cNvSpPr txBox="1"/>
          <p:nvPr/>
        </p:nvSpPr>
        <p:spPr>
          <a:xfrm>
            <a:off x="6436854" y="5079032"/>
            <a:ext cx="5543336" cy="307777"/>
          </a:xfrm>
          <a:prstGeom prst="rect">
            <a:avLst/>
          </a:prstGeom>
          <a:noFill/>
        </p:spPr>
        <p:txBody>
          <a:bodyPr wrap="square" rtlCol="0">
            <a:spAutoFit/>
          </a:bodyPr>
          <a:lstStyle/>
          <a:p>
            <a:r>
              <a:rPr kumimoji="1" lang="ja-JP" altLang="en-US" sz="1400" dirty="0" err="1">
                <a:latin typeface="UD デジタル 教科書体 NP-B" panose="02020700000000000000" pitchFamily="18" charset="-128"/>
                <a:ea typeface="UD デジタル 教科書体 NP-B" panose="02020700000000000000" pitchFamily="18" charset="-128"/>
              </a:rPr>
              <a:t>はな</a:t>
            </a:r>
            <a:r>
              <a:rPr kumimoji="1" lang="ja-JP" altLang="en-US" sz="1400" dirty="0">
                <a:latin typeface="UD デジタル 教科書体 NP-B" panose="02020700000000000000" pitchFamily="18" charset="-128"/>
                <a:ea typeface="UD デジタル 教科書体 NP-B" panose="02020700000000000000" pitchFamily="18" charset="-128"/>
              </a:rPr>
              <a:t>　　　　　　　　　　　　たが　　　　　　う　　　い</a:t>
            </a:r>
          </a:p>
        </p:txBody>
      </p:sp>
    </p:spTree>
    <p:extLst>
      <p:ext uri="{BB962C8B-B14F-4D97-AF65-F5344CB8AC3E}">
        <p14:creationId xmlns:p14="http://schemas.microsoft.com/office/powerpoint/2010/main" val="10634691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円/楕円 2"/>
          <p:cNvSpPr>
            <a:spLocks noChangeAspect="1"/>
          </p:cNvSpPr>
          <p:nvPr/>
        </p:nvSpPr>
        <p:spPr>
          <a:xfrm>
            <a:off x="2836542" y="108488"/>
            <a:ext cx="6338455" cy="6106333"/>
          </a:xfrm>
          <a:prstGeom prst="ellipse">
            <a:avLst/>
          </a:prstGeom>
          <a:solidFill>
            <a:srgbClr val="FF00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4" name="円/楕円 3"/>
          <p:cNvSpPr>
            <a:spLocks noChangeAspect="1"/>
          </p:cNvSpPr>
          <p:nvPr/>
        </p:nvSpPr>
        <p:spPr>
          <a:xfrm>
            <a:off x="3444839" y="738691"/>
            <a:ext cx="5121861" cy="4926078"/>
          </a:xfrm>
          <a:prstGeom prst="ellipse">
            <a:avLst/>
          </a:prstGeom>
          <a:solidFill>
            <a:srgbClr val="FFC0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5" name="円/楕円 4"/>
          <p:cNvSpPr>
            <a:spLocks noChangeAspect="1"/>
          </p:cNvSpPr>
          <p:nvPr/>
        </p:nvSpPr>
        <p:spPr>
          <a:xfrm>
            <a:off x="4028804" y="1322213"/>
            <a:ext cx="3929599" cy="3769548"/>
          </a:xfrm>
          <a:prstGeom prst="ellipse">
            <a:avLst/>
          </a:prstGeom>
          <a:solidFill>
            <a:srgbClr val="FFFF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8" name="円/楕円 7"/>
          <p:cNvSpPr/>
          <p:nvPr/>
        </p:nvSpPr>
        <p:spPr>
          <a:xfrm>
            <a:off x="5780700" y="3020260"/>
            <a:ext cx="498804" cy="542675"/>
          </a:xfrm>
          <a:prstGeom prst="ellipse">
            <a:avLst/>
          </a:prstGeom>
          <a:solidFill>
            <a:srgbClr val="7030A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9" name="テキスト ボックス 8"/>
          <p:cNvSpPr txBox="1"/>
          <p:nvPr/>
        </p:nvSpPr>
        <p:spPr>
          <a:xfrm>
            <a:off x="3821647" y="3106931"/>
            <a:ext cx="1131813" cy="369332"/>
          </a:xfrm>
          <a:prstGeom prst="rect">
            <a:avLst/>
          </a:prstGeom>
          <a:solidFill>
            <a:schemeClr val="bg1"/>
          </a:solidFill>
          <a:ln>
            <a:solidFill>
              <a:schemeClr val="bg1">
                <a:lumMod val="65000"/>
              </a:schemeClr>
            </a:solidFill>
          </a:ln>
        </p:spPr>
        <p:txBody>
          <a:bodyPr wrap="square" rtlCol="0">
            <a:spAutoFit/>
          </a:bodyPr>
          <a:lstStyle/>
          <a:p>
            <a:pPr algn="ctr"/>
            <a:r>
              <a:rPr kumimoji="1" lang="ja-JP" altLang="en-US" dirty="0"/>
              <a:t>先生</a:t>
            </a:r>
          </a:p>
        </p:txBody>
      </p:sp>
      <p:sp>
        <p:nvSpPr>
          <p:cNvPr id="10" name="テキスト ボックス 9"/>
          <p:cNvSpPr txBox="1"/>
          <p:nvPr/>
        </p:nvSpPr>
        <p:spPr>
          <a:xfrm>
            <a:off x="5530093" y="4554584"/>
            <a:ext cx="1131813" cy="369332"/>
          </a:xfrm>
          <a:prstGeom prst="rect">
            <a:avLst/>
          </a:prstGeom>
          <a:solidFill>
            <a:schemeClr val="bg1"/>
          </a:solidFill>
          <a:ln>
            <a:solidFill>
              <a:schemeClr val="bg1">
                <a:lumMod val="65000"/>
              </a:schemeClr>
            </a:solidFill>
          </a:ln>
        </p:spPr>
        <p:txBody>
          <a:bodyPr wrap="square" rtlCol="0">
            <a:spAutoFit/>
          </a:bodyPr>
          <a:lstStyle/>
          <a:p>
            <a:pPr algn="ctr"/>
            <a:r>
              <a:rPr lang="ja-JP" altLang="en-US" dirty="0"/>
              <a:t>支援員</a:t>
            </a:r>
            <a:endParaRPr kumimoji="1" lang="ja-JP" altLang="en-US" dirty="0"/>
          </a:p>
        </p:txBody>
      </p:sp>
      <p:sp>
        <p:nvSpPr>
          <p:cNvPr id="11" name="テキスト ボックス 10"/>
          <p:cNvSpPr txBox="1"/>
          <p:nvPr/>
        </p:nvSpPr>
        <p:spPr>
          <a:xfrm>
            <a:off x="7130738" y="3106931"/>
            <a:ext cx="1131813" cy="369332"/>
          </a:xfrm>
          <a:prstGeom prst="rect">
            <a:avLst/>
          </a:prstGeom>
          <a:solidFill>
            <a:schemeClr val="bg1"/>
          </a:solidFill>
          <a:ln>
            <a:solidFill>
              <a:schemeClr val="bg1">
                <a:lumMod val="65000"/>
              </a:schemeClr>
            </a:solidFill>
          </a:ln>
        </p:spPr>
        <p:txBody>
          <a:bodyPr wrap="square" rtlCol="0">
            <a:spAutoFit/>
          </a:bodyPr>
          <a:lstStyle/>
          <a:p>
            <a:pPr algn="ctr"/>
            <a:r>
              <a:rPr lang="ja-JP" altLang="en-US" dirty="0"/>
              <a:t>職員</a:t>
            </a:r>
            <a:endParaRPr kumimoji="1" lang="ja-JP" altLang="en-US" dirty="0"/>
          </a:p>
        </p:txBody>
      </p:sp>
      <p:sp>
        <p:nvSpPr>
          <p:cNvPr id="12" name="テキスト ボックス 11"/>
          <p:cNvSpPr txBox="1"/>
          <p:nvPr/>
        </p:nvSpPr>
        <p:spPr>
          <a:xfrm>
            <a:off x="5464195" y="1474613"/>
            <a:ext cx="1131813" cy="369332"/>
          </a:xfrm>
          <a:prstGeom prst="rect">
            <a:avLst/>
          </a:prstGeom>
          <a:solidFill>
            <a:schemeClr val="bg1"/>
          </a:solidFill>
          <a:ln>
            <a:solidFill>
              <a:schemeClr val="bg1">
                <a:lumMod val="65000"/>
              </a:schemeClr>
            </a:solidFill>
          </a:ln>
        </p:spPr>
        <p:txBody>
          <a:bodyPr wrap="square" rtlCol="0">
            <a:spAutoFit/>
          </a:bodyPr>
          <a:lstStyle/>
          <a:p>
            <a:pPr algn="ctr"/>
            <a:r>
              <a:rPr lang="ja-JP" altLang="en-US" dirty="0"/>
              <a:t>友達</a:t>
            </a:r>
            <a:endParaRPr kumimoji="1" lang="ja-JP" altLang="en-US" dirty="0"/>
          </a:p>
        </p:txBody>
      </p:sp>
      <p:sp>
        <p:nvSpPr>
          <p:cNvPr id="16" name="テキスト ボックス 15"/>
          <p:cNvSpPr txBox="1"/>
          <p:nvPr/>
        </p:nvSpPr>
        <p:spPr>
          <a:xfrm>
            <a:off x="446536" y="389378"/>
            <a:ext cx="2070080" cy="646331"/>
          </a:xfrm>
          <a:prstGeom prst="rect">
            <a:avLst/>
          </a:prstGeom>
          <a:solidFill>
            <a:schemeClr val="bg1"/>
          </a:solidFill>
          <a:ln>
            <a:solidFill>
              <a:schemeClr val="bg1">
                <a:lumMod val="75000"/>
              </a:schemeClr>
            </a:solidFill>
          </a:ln>
        </p:spPr>
        <p:txBody>
          <a:bodyPr wrap="square" rtlCol="0">
            <a:spAutoFit/>
          </a:bodyPr>
          <a:lstStyle/>
          <a:p>
            <a:r>
              <a:rPr lang="ja-JP" altLang="en-US" sz="3600" dirty="0"/>
              <a:t>黄</a:t>
            </a:r>
            <a:r>
              <a:rPr kumimoji="1" lang="ja-JP" altLang="en-US" sz="3600" dirty="0"/>
              <a:t>色の人</a:t>
            </a:r>
          </a:p>
        </p:txBody>
      </p:sp>
    </p:spTree>
    <p:extLst>
      <p:ext uri="{BB962C8B-B14F-4D97-AF65-F5344CB8AC3E}">
        <p14:creationId xmlns:p14="http://schemas.microsoft.com/office/powerpoint/2010/main" val="3359591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109805864"/>
              </p:ext>
            </p:extLst>
          </p:nvPr>
        </p:nvGraphicFramePr>
        <p:xfrm>
          <a:off x="216977" y="553616"/>
          <a:ext cx="11763213" cy="5577840"/>
        </p:xfrm>
        <a:graphic>
          <a:graphicData uri="http://schemas.openxmlformats.org/drawingml/2006/table">
            <a:tbl>
              <a:tblPr firstRow="1" bandRow="1">
                <a:tableStyleId>{5940675A-B579-460E-94D1-54222C63F5DA}</a:tableStyleId>
              </a:tblPr>
              <a:tblGrid>
                <a:gridCol w="724287">
                  <a:extLst>
                    <a:ext uri="{9D8B030D-6E8A-4147-A177-3AD203B41FA5}">
                      <a16:colId xmlns:a16="http://schemas.microsoft.com/office/drawing/2014/main" val="20000"/>
                    </a:ext>
                  </a:extLst>
                </a:gridCol>
                <a:gridCol w="3537746">
                  <a:extLst>
                    <a:ext uri="{9D8B030D-6E8A-4147-A177-3AD203B41FA5}">
                      <a16:colId xmlns:a16="http://schemas.microsoft.com/office/drawing/2014/main" val="20001"/>
                    </a:ext>
                  </a:extLst>
                </a:gridCol>
                <a:gridCol w="7501180">
                  <a:extLst>
                    <a:ext uri="{9D8B030D-6E8A-4147-A177-3AD203B41FA5}">
                      <a16:colId xmlns:a16="http://schemas.microsoft.com/office/drawing/2014/main" val="20002"/>
                    </a:ext>
                  </a:extLst>
                </a:gridCol>
              </a:tblGrid>
              <a:tr h="4997164">
                <a:tc>
                  <a:txBody>
                    <a:bodyPr/>
                    <a:lstStyle/>
                    <a:p>
                      <a:pPr algn="ctr"/>
                      <a:r>
                        <a:rPr kumimoji="1" lang="ja-JP" altLang="en-US" sz="4000" dirty="0">
                          <a:solidFill>
                            <a:schemeClr val="tx1"/>
                          </a:solidFill>
                          <a:latin typeface="UD デジタル 教科書体 NP-R" panose="02020400000000000000" pitchFamily="18" charset="-128"/>
                          <a:ea typeface="UD デジタル 教科書体 NP-R" panose="02020400000000000000" pitchFamily="18" charset="-128"/>
                        </a:rPr>
                        <a:t>緑色のサークル</a:t>
                      </a:r>
                    </a:p>
                  </a:txBody>
                  <a:tcPr vert="eaVert" anchor="ctr">
                    <a:solidFill>
                      <a:srgbClr val="065E0E"/>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latin typeface="UD デジタル 教科書体 NP-R" panose="02020400000000000000" pitchFamily="18" charset="-128"/>
                          <a:ea typeface="UD デジタル 教科書体 NP-R" panose="02020400000000000000" pitchFamily="18" charset="-128"/>
                        </a:rPr>
                        <a:t>からだの距離</a:t>
                      </a: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txBody>
                  <a:tcPr/>
                </a:tc>
                <a:tc>
                  <a:txBody>
                    <a:bodyPr/>
                    <a:lstStyle/>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・かなり距離が近づく。</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・軽いハグをする。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・肩を組む。</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・腕を組む。</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・頭をよしよしする。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・体に触れられることに抵抗が少ない。</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endParaRPr kumimoji="1" lang="en-US" altLang="ja-JP" sz="4800"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2491164" y="2460552"/>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
        <p:nvSpPr>
          <p:cNvPr id="4" name="テキスト ボックス 3"/>
          <p:cNvSpPr txBox="1"/>
          <p:nvPr/>
        </p:nvSpPr>
        <p:spPr>
          <a:xfrm>
            <a:off x="6244014" y="553616"/>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　　　ちか</a:t>
            </a:r>
          </a:p>
        </p:txBody>
      </p:sp>
      <p:sp>
        <p:nvSpPr>
          <p:cNvPr id="5" name="テキスト ボックス 4"/>
          <p:cNvSpPr txBox="1"/>
          <p:nvPr/>
        </p:nvSpPr>
        <p:spPr>
          <a:xfrm>
            <a:off x="4853364" y="1199307"/>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かる</a:t>
            </a:r>
          </a:p>
        </p:txBody>
      </p:sp>
      <p:sp>
        <p:nvSpPr>
          <p:cNvPr id="6" name="テキスト ボックス 5"/>
          <p:cNvSpPr txBox="1"/>
          <p:nvPr/>
        </p:nvSpPr>
        <p:spPr>
          <a:xfrm>
            <a:off x="4853364" y="1967152"/>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かた　　　く</a:t>
            </a:r>
          </a:p>
        </p:txBody>
      </p:sp>
      <p:sp>
        <p:nvSpPr>
          <p:cNvPr id="7" name="テキスト ボックス 6"/>
          <p:cNvSpPr txBox="1"/>
          <p:nvPr/>
        </p:nvSpPr>
        <p:spPr>
          <a:xfrm>
            <a:off x="4853363" y="2726982"/>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うで　　　く</a:t>
            </a:r>
          </a:p>
        </p:txBody>
      </p:sp>
      <p:sp>
        <p:nvSpPr>
          <p:cNvPr id="8" name="テキスト ボックス 7"/>
          <p:cNvSpPr txBox="1"/>
          <p:nvPr/>
        </p:nvSpPr>
        <p:spPr>
          <a:xfrm>
            <a:off x="4878615" y="3486812"/>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あたま</a:t>
            </a:r>
          </a:p>
        </p:txBody>
      </p:sp>
      <p:sp>
        <p:nvSpPr>
          <p:cNvPr id="9" name="テキスト ボックス 8"/>
          <p:cNvSpPr txBox="1"/>
          <p:nvPr/>
        </p:nvSpPr>
        <p:spPr>
          <a:xfrm>
            <a:off x="5729664" y="4208623"/>
            <a:ext cx="5033586"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ふ　　　　　　　　　　　　　　　　　ていこう</a:t>
            </a:r>
          </a:p>
        </p:txBody>
      </p:sp>
    </p:spTree>
    <p:extLst>
      <p:ext uri="{BB962C8B-B14F-4D97-AF65-F5344CB8AC3E}">
        <p14:creationId xmlns:p14="http://schemas.microsoft.com/office/powerpoint/2010/main" val="2789262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2.bp.blogspot.com/-U4GjaJoa0YA/UpGGqPRXHLI/AAAAAAAAa9U/VtiHsGkEJOo/s800/body_man.png"/>
          <p:cNvPicPr>
            <a:picLocks noChangeAspect="1" noChangeArrowheads="1"/>
          </p:cNvPicPr>
          <p:nvPr/>
        </p:nvPicPr>
        <p:blipFill>
          <a:blip r:embed="rId3" cstate="print"/>
          <a:srcRect/>
          <a:stretch>
            <a:fillRect/>
          </a:stretch>
        </p:blipFill>
        <p:spPr bwMode="auto">
          <a:xfrm>
            <a:off x="1666653" y="450894"/>
            <a:ext cx="3286125" cy="5943600"/>
          </a:xfrm>
          <a:prstGeom prst="rect">
            <a:avLst/>
          </a:prstGeom>
          <a:noFill/>
        </p:spPr>
      </p:pic>
      <p:pic>
        <p:nvPicPr>
          <p:cNvPr id="2052" name="Picture 4" descr="http://ord.yahoo.co.jp/o/image/SIG=13hmjnpmm/EXP=1435295051;_ylc=X3IDMgRmc3QDMARpZHgDMARvaWQDQU5kOUdjU0tFdS1wb29reXgtUkxibGdHMkw4TUZCd2d4VFo5V3VjTzA3enk2V1VIbGJZQ041MFFWVmRoSzRZBHADNWFXejVvQ240NEd1NDRHTDQ0S0o0NEdnSU9PQ3BPT0RxZU9DdWVPRGlBLS0EcG9zAzE2BHNlYwNzaHcEc2xrA3Jp/**http%3a/4.bp.blogspot.com/-y31AOgIylo4/UpGGq52vnXI/AAAAAAAAa9g/NTl7cRCUW3Y/s800/body_woman.png"/>
          <p:cNvPicPr>
            <a:picLocks noChangeAspect="1" noChangeArrowheads="1"/>
          </p:cNvPicPr>
          <p:nvPr/>
        </p:nvPicPr>
        <p:blipFill>
          <a:blip r:embed="rId4" cstate="print"/>
          <a:srcRect/>
          <a:stretch>
            <a:fillRect/>
          </a:stretch>
        </p:blipFill>
        <p:spPr bwMode="auto">
          <a:xfrm>
            <a:off x="7221578" y="450894"/>
            <a:ext cx="3286125" cy="5943600"/>
          </a:xfrm>
          <a:prstGeom prst="rect">
            <a:avLst/>
          </a:prstGeom>
          <a:noFill/>
        </p:spPr>
      </p:pic>
      <p:cxnSp>
        <p:nvCxnSpPr>
          <p:cNvPr id="8" name="直線矢印コネクタ 7"/>
          <p:cNvCxnSpPr/>
          <p:nvPr/>
        </p:nvCxnSpPr>
        <p:spPr>
          <a:xfrm>
            <a:off x="6524217" y="3973655"/>
            <a:ext cx="860378" cy="450924"/>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V="1">
            <a:off x="5693468" y="2689754"/>
            <a:ext cx="1785950" cy="714380"/>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4984353" y="4051918"/>
            <a:ext cx="1033788" cy="473406"/>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a:xfrm>
            <a:off x="7320136" y="2381554"/>
            <a:ext cx="3187566" cy="833132"/>
          </a:xfrm>
          <a:prstGeom prst="ellipse">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3200" dirty="0">
                <a:solidFill>
                  <a:srgbClr val="FF0000"/>
                </a:solidFill>
                <a:latin typeface="UD デジタル 教科書体 NP-B" panose="02020700000000000000" pitchFamily="18" charset="-128"/>
                <a:ea typeface="UD デジタル 教科書体 NP-B" panose="02020700000000000000" pitchFamily="18" charset="-128"/>
              </a:rPr>
              <a:t>胸（むね）</a:t>
            </a:r>
            <a:endParaRPr lang="ja-JP" altLang="en-US" sz="4400" dirty="0">
              <a:solidFill>
                <a:srgbClr val="FF0000"/>
              </a:solidFill>
              <a:latin typeface="UD デジタル 教科書体 NP-B" panose="02020700000000000000" pitchFamily="18" charset="-128"/>
              <a:ea typeface="UD デジタル 教科書体 NP-B" panose="02020700000000000000" pitchFamily="18" charset="-128"/>
            </a:endParaRPr>
          </a:p>
        </p:txBody>
      </p:sp>
      <p:sp>
        <p:nvSpPr>
          <p:cNvPr id="22" name="円/楕円 21"/>
          <p:cNvSpPr/>
          <p:nvPr/>
        </p:nvSpPr>
        <p:spPr>
          <a:xfrm>
            <a:off x="1725969" y="3694328"/>
            <a:ext cx="3258385" cy="1262305"/>
          </a:xfrm>
          <a:prstGeom prst="ellipse">
            <a:avLst/>
          </a:prstGeom>
          <a:solidFill>
            <a:schemeClr val="tx1"/>
          </a:solid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rgbClr val="FF0000"/>
                </a:solidFill>
                <a:latin typeface="UD デジタル 教科書体 NP-B" panose="02020700000000000000" pitchFamily="18" charset="-128"/>
                <a:ea typeface="UD デジタル 教科書体 NP-B" panose="02020700000000000000" pitchFamily="18" charset="-128"/>
              </a:rPr>
              <a:t>性器</a:t>
            </a:r>
            <a:endParaRPr lang="en-US" altLang="ja-JP" sz="3200" dirty="0">
              <a:solidFill>
                <a:srgbClr val="FF0000"/>
              </a:solidFill>
              <a:latin typeface="UD デジタル 教科書体 NP-B" panose="02020700000000000000" pitchFamily="18" charset="-128"/>
              <a:ea typeface="UD デジタル 教科書体 NP-B" panose="02020700000000000000" pitchFamily="18" charset="-128"/>
            </a:endParaRPr>
          </a:p>
          <a:p>
            <a:pPr algn="ctr"/>
            <a:r>
              <a:rPr lang="ja-JP" altLang="en-US" sz="3200" dirty="0">
                <a:solidFill>
                  <a:srgbClr val="FF0000"/>
                </a:solidFill>
                <a:latin typeface="UD デジタル 教科書体 NP-B" panose="02020700000000000000" pitchFamily="18" charset="-128"/>
                <a:ea typeface="UD デジタル 教科書体 NP-B" panose="02020700000000000000" pitchFamily="18" charset="-128"/>
              </a:rPr>
              <a:t>（せいき）</a:t>
            </a:r>
          </a:p>
        </p:txBody>
      </p:sp>
      <p:sp>
        <p:nvSpPr>
          <p:cNvPr id="24" name="円/楕円 23"/>
          <p:cNvSpPr/>
          <p:nvPr/>
        </p:nvSpPr>
        <p:spPr>
          <a:xfrm>
            <a:off x="4202892" y="975149"/>
            <a:ext cx="3821934" cy="975097"/>
          </a:xfrm>
          <a:prstGeom prst="ellipse">
            <a:avLst/>
          </a:prstGeom>
          <a:solidFill>
            <a:schemeClr val="tx1"/>
          </a:solid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rgbClr val="FF0000"/>
                </a:solidFill>
                <a:latin typeface="UD デジタル 教科書体 NP-B" panose="02020700000000000000" pitchFamily="18" charset="-128"/>
                <a:ea typeface="UD デジタル 教科書体 NP-B" panose="02020700000000000000" pitchFamily="18" charset="-128"/>
              </a:rPr>
              <a:t>顔（口など）</a:t>
            </a:r>
            <a:endParaRPr lang="en-US" altLang="ja-JP" sz="2800" dirty="0">
              <a:solidFill>
                <a:srgbClr val="FF0000"/>
              </a:solidFill>
              <a:latin typeface="UD デジタル 教科書体 NP-B" panose="02020700000000000000" pitchFamily="18" charset="-128"/>
              <a:ea typeface="UD デジタル 教科書体 NP-B" panose="02020700000000000000" pitchFamily="18" charset="-128"/>
            </a:endParaRPr>
          </a:p>
        </p:txBody>
      </p:sp>
      <p:sp>
        <p:nvSpPr>
          <p:cNvPr id="13" name="タイトル 1"/>
          <p:cNvSpPr txBox="1">
            <a:spLocks/>
          </p:cNvSpPr>
          <p:nvPr/>
        </p:nvSpPr>
        <p:spPr>
          <a:xfrm>
            <a:off x="3719736" y="297460"/>
            <a:ext cx="5586426" cy="439718"/>
          </a:xfrm>
          <a:prstGeom prst="rect">
            <a:avLst/>
          </a:prstGeom>
        </p:spPr>
        <p:txBody>
          <a:bodyPr anchor="ctr"/>
          <a:lstStyle>
            <a:lvl1pPr algn="l" rtl="0" eaLnBrk="1" latinLnBrk="0" hangingPunct="1">
              <a:spcBef>
                <a:spcPct val="0"/>
              </a:spcBef>
              <a:buNone/>
              <a:defRPr kumimoji="1" sz="4000" kern="1200">
                <a:solidFill>
                  <a:schemeClr val="tx2"/>
                </a:solidFill>
                <a:latin typeface="+mj-lt"/>
                <a:ea typeface="+mj-ea"/>
                <a:cs typeface="+mj-cs"/>
              </a:defRPr>
            </a:lvl1pPr>
          </a:lstStyle>
          <a:p>
            <a:r>
              <a:rPr lang="ja-JP" altLang="en-US" dirty="0">
                <a:latin typeface="UD デジタル 教科書体 NP-B" panose="02020700000000000000" pitchFamily="18" charset="-128"/>
                <a:ea typeface="UD デジタル 教科書体 NP-B" panose="02020700000000000000" pitchFamily="18" charset="-128"/>
              </a:rPr>
              <a:t>プライベートゾーン</a:t>
            </a:r>
          </a:p>
        </p:txBody>
      </p:sp>
      <p:sp>
        <p:nvSpPr>
          <p:cNvPr id="14" name="円/楕円 21"/>
          <p:cNvSpPr/>
          <p:nvPr/>
        </p:nvSpPr>
        <p:spPr>
          <a:xfrm>
            <a:off x="7253153" y="4058766"/>
            <a:ext cx="3207276" cy="1386458"/>
          </a:xfrm>
          <a:prstGeom prst="ellipse">
            <a:avLst/>
          </a:prstGeom>
          <a:solidFill>
            <a:schemeClr val="tx1"/>
          </a:solid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rgbClr val="FF0000"/>
                </a:solidFill>
                <a:latin typeface="UD デジタル 教科書体 NP-B" panose="02020700000000000000" pitchFamily="18" charset="-128"/>
                <a:ea typeface="UD デジタル 教科書体 NP-B" panose="02020700000000000000" pitchFamily="18" charset="-128"/>
              </a:rPr>
              <a:t>性器</a:t>
            </a:r>
            <a:endParaRPr lang="en-US" altLang="ja-JP" sz="3200" dirty="0">
              <a:solidFill>
                <a:srgbClr val="FF0000"/>
              </a:solidFill>
              <a:latin typeface="UD デジタル 教科書体 NP-B" panose="02020700000000000000" pitchFamily="18" charset="-128"/>
              <a:ea typeface="UD デジタル 教科書体 NP-B" panose="02020700000000000000" pitchFamily="18" charset="-128"/>
            </a:endParaRPr>
          </a:p>
          <a:p>
            <a:pPr algn="ctr"/>
            <a:r>
              <a:rPr lang="ja-JP" altLang="en-US" sz="3200" dirty="0">
                <a:solidFill>
                  <a:srgbClr val="FF0000"/>
                </a:solidFill>
                <a:latin typeface="UD デジタル 教科書体 NP-B" panose="02020700000000000000" pitchFamily="18" charset="-128"/>
                <a:ea typeface="UD デジタル 教科書体 NP-B" panose="02020700000000000000" pitchFamily="18" charset="-128"/>
              </a:rPr>
              <a:t>（せいき）</a:t>
            </a:r>
          </a:p>
        </p:txBody>
      </p:sp>
      <p:sp>
        <p:nvSpPr>
          <p:cNvPr id="2" name="テキスト ボックス 1"/>
          <p:cNvSpPr txBox="1"/>
          <p:nvPr/>
        </p:nvSpPr>
        <p:spPr>
          <a:xfrm>
            <a:off x="4621831" y="3214687"/>
            <a:ext cx="3152962" cy="830997"/>
          </a:xfrm>
          <a:prstGeom prst="rect">
            <a:avLst/>
          </a:prstGeom>
          <a:solidFill>
            <a:schemeClr val="tx1"/>
          </a:solidFill>
          <a:ln>
            <a:solidFill>
              <a:srgbClr val="002060"/>
            </a:solidFill>
          </a:ln>
        </p:spPr>
        <p:txBody>
          <a:bodyPr wrap="square" rtlCol="0">
            <a:spAutoFit/>
          </a:bodyPr>
          <a:lstStyle/>
          <a:p>
            <a:pPr algn="ctr"/>
            <a:r>
              <a:rPr lang="ja-JP" altLang="en-US" sz="2400" dirty="0">
                <a:solidFill>
                  <a:schemeClr val="bg1"/>
                </a:solidFill>
                <a:latin typeface="UD デジタル 教科書体 NP-B" panose="02020700000000000000" pitchFamily="18" charset="-128"/>
                <a:ea typeface="UD デジタル 教科書体 NP-B" panose="02020700000000000000" pitchFamily="18" charset="-128"/>
              </a:rPr>
              <a:t>水着や下着で</a:t>
            </a:r>
            <a:endParaRPr lang="en-US" altLang="ja-JP" sz="2400" dirty="0">
              <a:solidFill>
                <a:schemeClr val="bg1"/>
              </a:solidFill>
              <a:latin typeface="UD デジタル 教科書体 NP-B" panose="02020700000000000000" pitchFamily="18" charset="-128"/>
              <a:ea typeface="UD デジタル 教科書体 NP-B" panose="02020700000000000000" pitchFamily="18" charset="-128"/>
            </a:endParaRPr>
          </a:p>
          <a:p>
            <a:pPr algn="ctr"/>
            <a:r>
              <a:rPr lang="ja-JP" altLang="en-US" sz="2400" dirty="0">
                <a:solidFill>
                  <a:schemeClr val="bg1"/>
                </a:solidFill>
                <a:latin typeface="UD デジタル 教科書体 NP-B" panose="02020700000000000000" pitchFamily="18" charset="-128"/>
                <a:ea typeface="UD デジタル 教科書体 NP-B" panose="02020700000000000000" pitchFamily="18" charset="-128"/>
              </a:rPr>
              <a:t>かくれるところ</a:t>
            </a:r>
          </a:p>
        </p:txBody>
      </p:sp>
    </p:spTree>
    <p:extLst>
      <p:ext uri="{BB962C8B-B14F-4D97-AF65-F5344CB8AC3E}">
        <p14:creationId xmlns:p14="http://schemas.microsoft.com/office/powerpoint/2010/main" val="128979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ppt_x"/>
                                          </p:val>
                                        </p:tav>
                                        <p:tav tm="100000">
                                          <p:val>
                                            <p:strVal val="#ppt_x"/>
                                          </p:val>
                                        </p:tav>
                                      </p:tavLst>
                                    </p:anim>
                                    <p:anim calcmode="lin" valueType="num">
                                      <p:cBhvr additive="base">
                                        <p:cTn id="1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additive="base">
                                        <p:cTn id="23" dur="500" fill="hold"/>
                                        <p:tgtEl>
                                          <p:spTgt spid="24"/>
                                        </p:tgtEl>
                                        <p:attrNameLst>
                                          <p:attrName>ppt_x</p:attrName>
                                        </p:attrNameLst>
                                      </p:cBhvr>
                                      <p:tavLst>
                                        <p:tav tm="0">
                                          <p:val>
                                            <p:strVal val="#ppt_x"/>
                                          </p:val>
                                        </p:tav>
                                        <p:tav tm="100000">
                                          <p:val>
                                            <p:strVal val="#ppt_x"/>
                                          </p:val>
                                        </p:tav>
                                      </p:tavLst>
                                    </p:anim>
                                    <p:anim calcmode="lin" valueType="num">
                                      <p:cBhvr additive="base">
                                        <p:cTn id="2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P spid="24" grpId="0" animBg="1"/>
      <p:bldP spid="1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02693091"/>
              </p:ext>
            </p:extLst>
          </p:nvPr>
        </p:nvGraphicFramePr>
        <p:xfrm>
          <a:off x="216976" y="153566"/>
          <a:ext cx="11763213" cy="6187440"/>
        </p:xfrm>
        <a:graphic>
          <a:graphicData uri="http://schemas.openxmlformats.org/drawingml/2006/table">
            <a:tbl>
              <a:tblPr firstRow="1" bandRow="1">
                <a:tableStyleId>{5940675A-B579-460E-94D1-54222C63F5DA}</a:tableStyleId>
              </a:tblPr>
              <a:tblGrid>
                <a:gridCol w="724287">
                  <a:extLst>
                    <a:ext uri="{9D8B030D-6E8A-4147-A177-3AD203B41FA5}">
                      <a16:colId xmlns:a16="http://schemas.microsoft.com/office/drawing/2014/main" val="20000"/>
                    </a:ext>
                  </a:extLst>
                </a:gridCol>
                <a:gridCol w="3443167">
                  <a:extLst>
                    <a:ext uri="{9D8B030D-6E8A-4147-A177-3AD203B41FA5}">
                      <a16:colId xmlns:a16="http://schemas.microsoft.com/office/drawing/2014/main" val="20001"/>
                    </a:ext>
                  </a:extLst>
                </a:gridCol>
                <a:gridCol w="7595759">
                  <a:extLst>
                    <a:ext uri="{9D8B030D-6E8A-4147-A177-3AD203B41FA5}">
                      <a16:colId xmlns:a16="http://schemas.microsoft.com/office/drawing/2014/main" val="20002"/>
                    </a:ext>
                  </a:extLst>
                </a:gridCol>
              </a:tblGrid>
              <a:tr h="4997164">
                <a:tc>
                  <a:txBody>
                    <a:bodyPr/>
                    <a:lstStyle/>
                    <a:p>
                      <a:pPr algn="ctr"/>
                      <a:r>
                        <a:rPr kumimoji="1" lang="ja-JP" altLang="en-US" sz="4000" dirty="0">
                          <a:solidFill>
                            <a:schemeClr val="tx1"/>
                          </a:solidFill>
                          <a:latin typeface="UD デジタル 教科書体 NP-R" panose="02020400000000000000" pitchFamily="18" charset="-128"/>
                          <a:ea typeface="UD デジタル 教科書体 NP-R" panose="02020400000000000000" pitchFamily="18" charset="-128"/>
                        </a:rPr>
                        <a:t>緑色のサークル</a:t>
                      </a:r>
                    </a:p>
                  </a:txBody>
                  <a:tcPr vert="eaVert" anchor="ctr">
                    <a:solidFill>
                      <a:srgbClr val="065E0E"/>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こころの距離</a:t>
                      </a: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（お話をすること）</a:t>
                      </a: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（一緒にすること）</a:t>
                      </a: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txBody>
                  <a:tcPr/>
                </a:tc>
                <a:tc>
                  <a:txBody>
                    <a:bodyPr/>
                    <a:lstStyle/>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・強く信頼できる。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・話しにくいプライベートな話ができる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・重い話も相談しようと思う。相談してくれる。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・時には厳しい意見を言われても受け入れられる。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・本音で話ができる。受け止めてくれる。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・秘密を打ち明けられる。打ち明けてくれる。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・けんかをしても仲直りできる。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・共通の話がなくても会話が続く。</a:t>
                      </a:r>
                      <a:endParaRPr kumimoji="1" lang="en-US" altLang="ja-JP" sz="4800"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2491163" y="2079552"/>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
        <p:nvSpPr>
          <p:cNvPr id="4" name="テキスト ボックス 3"/>
          <p:cNvSpPr txBox="1"/>
          <p:nvPr/>
        </p:nvSpPr>
        <p:spPr>
          <a:xfrm>
            <a:off x="5710613" y="153566"/>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しんらい</a:t>
            </a:r>
          </a:p>
        </p:txBody>
      </p:sp>
      <p:sp>
        <p:nvSpPr>
          <p:cNvPr id="5" name="テキスト ボックス 4"/>
          <p:cNvSpPr txBox="1"/>
          <p:nvPr/>
        </p:nvSpPr>
        <p:spPr>
          <a:xfrm>
            <a:off x="4834313" y="1116559"/>
            <a:ext cx="634803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おも　　はなし　　そうだん　　　　　　　　　　おも　　　　　そうだん</a:t>
            </a:r>
          </a:p>
        </p:txBody>
      </p:sp>
      <p:sp>
        <p:nvSpPr>
          <p:cNvPr id="6" name="テキスト ボックス 5"/>
          <p:cNvSpPr txBox="1"/>
          <p:nvPr/>
        </p:nvSpPr>
        <p:spPr>
          <a:xfrm>
            <a:off x="4834312" y="2233440"/>
            <a:ext cx="634803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とき　　　　　きび　　　　　いけん　　　　　　　　　　　　　　　う</a:t>
            </a:r>
          </a:p>
        </p:txBody>
      </p:sp>
      <p:sp>
        <p:nvSpPr>
          <p:cNvPr id="7" name="テキスト ボックス 6"/>
          <p:cNvSpPr txBox="1"/>
          <p:nvPr/>
        </p:nvSpPr>
        <p:spPr>
          <a:xfrm>
            <a:off x="4834312" y="3350321"/>
            <a:ext cx="634803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ほんね　　　　はなし　　　　　　　　　　　う</a:t>
            </a:r>
          </a:p>
        </p:txBody>
      </p:sp>
      <p:sp>
        <p:nvSpPr>
          <p:cNvPr id="8" name="テキスト ボックス 7"/>
          <p:cNvSpPr txBox="1"/>
          <p:nvPr/>
        </p:nvSpPr>
        <p:spPr>
          <a:xfrm>
            <a:off x="4834312" y="4045241"/>
            <a:ext cx="634803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ひみつ　　　　う　　　あけ　　　　　　　　　　　　　う　　　あ</a:t>
            </a:r>
          </a:p>
        </p:txBody>
      </p:sp>
      <p:sp>
        <p:nvSpPr>
          <p:cNvPr id="9" name="テキスト ボックス 8"/>
          <p:cNvSpPr txBox="1"/>
          <p:nvPr/>
        </p:nvSpPr>
        <p:spPr>
          <a:xfrm>
            <a:off x="7628623" y="4940174"/>
            <a:ext cx="2315478" cy="317626"/>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なかなお</a:t>
            </a:r>
          </a:p>
        </p:txBody>
      </p:sp>
      <p:sp>
        <p:nvSpPr>
          <p:cNvPr id="10" name="テキスト ボックス 9"/>
          <p:cNvSpPr txBox="1"/>
          <p:nvPr/>
        </p:nvSpPr>
        <p:spPr>
          <a:xfrm>
            <a:off x="4834312" y="5537179"/>
            <a:ext cx="593670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きょうつう　　はなし　　　　　　　　　　　かいわ　　　つづ</a:t>
            </a:r>
          </a:p>
        </p:txBody>
      </p:sp>
    </p:spTree>
    <p:extLst>
      <p:ext uri="{BB962C8B-B14F-4D97-AF65-F5344CB8AC3E}">
        <p14:creationId xmlns:p14="http://schemas.microsoft.com/office/powerpoint/2010/main" val="32919022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円/楕円 2"/>
          <p:cNvSpPr>
            <a:spLocks noChangeAspect="1"/>
          </p:cNvSpPr>
          <p:nvPr/>
        </p:nvSpPr>
        <p:spPr>
          <a:xfrm>
            <a:off x="2836542" y="108488"/>
            <a:ext cx="6338455" cy="6106333"/>
          </a:xfrm>
          <a:prstGeom prst="ellipse">
            <a:avLst/>
          </a:prstGeom>
          <a:solidFill>
            <a:srgbClr val="FF00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4" name="円/楕円 3"/>
          <p:cNvSpPr>
            <a:spLocks noChangeAspect="1"/>
          </p:cNvSpPr>
          <p:nvPr/>
        </p:nvSpPr>
        <p:spPr>
          <a:xfrm>
            <a:off x="3444839" y="738691"/>
            <a:ext cx="5121861" cy="4926078"/>
          </a:xfrm>
          <a:prstGeom prst="ellipse">
            <a:avLst/>
          </a:prstGeom>
          <a:solidFill>
            <a:srgbClr val="FFC0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5" name="円/楕円 4"/>
          <p:cNvSpPr>
            <a:spLocks noChangeAspect="1"/>
          </p:cNvSpPr>
          <p:nvPr/>
        </p:nvSpPr>
        <p:spPr>
          <a:xfrm>
            <a:off x="4028804" y="1322213"/>
            <a:ext cx="3929599" cy="3769548"/>
          </a:xfrm>
          <a:prstGeom prst="ellipse">
            <a:avLst/>
          </a:prstGeom>
          <a:solidFill>
            <a:srgbClr val="FFFF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6" name="円/楕円 5"/>
          <p:cNvSpPr>
            <a:spLocks noChangeAspect="1"/>
          </p:cNvSpPr>
          <p:nvPr/>
        </p:nvSpPr>
        <p:spPr>
          <a:xfrm>
            <a:off x="4576271" y="1882393"/>
            <a:ext cx="2883328" cy="2765891"/>
          </a:xfrm>
          <a:prstGeom prst="ellipse">
            <a:avLst/>
          </a:prstGeom>
          <a:solidFill>
            <a:srgbClr val="1A6107"/>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8" name="円/楕円 7"/>
          <p:cNvSpPr/>
          <p:nvPr/>
        </p:nvSpPr>
        <p:spPr>
          <a:xfrm>
            <a:off x="5780700" y="3020260"/>
            <a:ext cx="498804" cy="542675"/>
          </a:xfrm>
          <a:prstGeom prst="ellipse">
            <a:avLst/>
          </a:prstGeom>
          <a:solidFill>
            <a:srgbClr val="7030A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10" name="テキスト ボックス 9"/>
          <p:cNvSpPr txBox="1"/>
          <p:nvPr/>
        </p:nvSpPr>
        <p:spPr>
          <a:xfrm>
            <a:off x="5560736" y="3961791"/>
            <a:ext cx="1131813" cy="369332"/>
          </a:xfrm>
          <a:prstGeom prst="rect">
            <a:avLst/>
          </a:prstGeom>
          <a:solidFill>
            <a:schemeClr val="bg1"/>
          </a:solidFill>
          <a:ln>
            <a:solidFill>
              <a:schemeClr val="bg1">
                <a:lumMod val="65000"/>
              </a:schemeClr>
            </a:solidFill>
          </a:ln>
        </p:spPr>
        <p:txBody>
          <a:bodyPr wrap="square" rtlCol="0">
            <a:spAutoFit/>
          </a:bodyPr>
          <a:lstStyle/>
          <a:p>
            <a:pPr algn="ctr"/>
            <a:r>
              <a:rPr lang="ja-JP" altLang="en-US" dirty="0"/>
              <a:t>祖父母</a:t>
            </a:r>
            <a:endParaRPr kumimoji="1" lang="ja-JP" altLang="en-US" dirty="0"/>
          </a:p>
        </p:txBody>
      </p:sp>
      <p:sp>
        <p:nvSpPr>
          <p:cNvPr id="12" name="テキスト ボックス 11"/>
          <p:cNvSpPr txBox="1"/>
          <p:nvPr/>
        </p:nvSpPr>
        <p:spPr>
          <a:xfrm>
            <a:off x="5464195" y="2091476"/>
            <a:ext cx="1131813" cy="369332"/>
          </a:xfrm>
          <a:prstGeom prst="rect">
            <a:avLst/>
          </a:prstGeom>
          <a:solidFill>
            <a:schemeClr val="bg1"/>
          </a:solidFill>
          <a:ln>
            <a:solidFill>
              <a:schemeClr val="bg1">
                <a:lumMod val="65000"/>
              </a:schemeClr>
            </a:solidFill>
          </a:ln>
        </p:spPr>
        <p:txBody>
          <a:bodyPr wrap="square" rtlCol="0">
            <a:spAutoFit/>
          </a:bodyPr>
          <a:lstStyle/>
          <a:p>
            <a:pPr algn="ctr"/>
            <a:r>
              <a:rPr lang="ja-JP" altLang="en-US" dirty="0"/>
              <a:t>親友</a:t>
            </a:r>
            <a:endParaRPr kumimoji="1" lang="ja-JP" altLang="en-US" dirty="0"/>
          </a:p>
        </p:txBody>
      </p:sp>
      <p:sp>
        <p:nvSpPr>
          <p:cNvPr id="16" name="テキスト ボックス 15"/>
          <p:cNvSpPr txBox="1"/>
          <p:nvPr/>
        </p:nvSpPr>
        <p:spPr>
          <a:xfrm>
            <a:off x="446536" y="389378"/>
            <a:ext cx="2070080" cy="646331"/>
          </a:xfrm>
          <a:prstGeom prst="rect">
            <a:avLst/>
          </a:prstGeom>
          <a:solidFill>
            <a:schemeClr val="bg1"/>
          </a:solidFill>
          <a:ln>
            <a:solidFill>
              <a:schemeClr val="bg1">
                <a:lumMod val="75000"/>
              </a:schemeClr>
            </a:solidFill>
          </a:ln>
        </p:spPr>
        <p:txBody>
          <a:bodyPr wrap="square" rtlCol="0">
            <a:spAutoFit/>
          </a:bodyPr>
          <a:lstStyle/>
          <a:p>
            <a:r>
              <a:rPr lang="ja-JP" altLang="en-US" sz="3600" dirty="0"/>
              <a:t>緑</a:t>
            </a:r>
            <a:r>
              <a:rPr kumimoji="1" lang="ja-JP" altLang="en-US" sz="3600" dirty="0"/>
              <a:t>色の人</a:t>
            </a:r>
          </a:p>
        </p:txBody>
      </p:sp>
    </p:spTree>
    <p:extLst>
      <p:ext uri="{BB962C8B-B14F-4D97-AF65-F5344CB8AC3E}">
        <p14:creationId xmlns:p14="http://schemas.microsoft.com/office/powerpoint/2010/main" val="174795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213519177"/>
              </p:ext>
            </p:extLst>
          </p:nvPr>
        </p:nvGraphicFramePr>
        <p:xfrm>
          <a:off x="216977" y="553616"/>
          <a:ext cx="11763213" cy="4997164"/>
        </p:xfrm>
        <a:graphic>
          <a:graphicData uri="http://schemas.openxmlformats.org/drawingml/2006/table">
            <a:tbl>
              <a:tblPr firstRow="1" bandRow="1">
                <a:tableStyleId>{5940675A-B579-460E-94D1-54222C63F5DA}</a:tableStyleId>
              </a:tblPr>
              <a:tblGrid>
                <a:gridCol w="724287">
                  <a:extLst>
                    <a:ext uri="{9D8B030D-6E8A-4147-A177-3AD203B41FA5}">
                      <a16:colId xmlns:a16="http://schemas.microsoft.com/office/drawing/2014/main" val="20000"/>
                    </a:ext>
                  </a:extLst>
                </a:gridCol>
                <a:gridCol w="3537746">
                  <a:extLst>
                    <a:ext uri="{9D8B030D-6E8A-4147-A177-3AD203B41FA5}">
                      <a16:colId xmlns:a16="http://schemas.microsoft.com/office/drawing/2014/main" val="20001"/>
                    </a:ext>
                  </a:extLst>
                </a:gridCol>
                <a:gridCol w="7501180">
                  <a:extLst>
                    <a:ext uri="{9D8B030D-6E8A-4147-A177-3AD203B41FA5}">
                      <a16:colId xmlns:a16="http://schemas.microsoft.com/office/drawing/2014/main" val="20002"/>
                    </a:ext>
                  </a:extLst>
                </a:gridCol>
              </a:tblGrid>
              <a:tr h="4997164">
                <a:tc>
                  <a:txBody>
                    <a:bodyPr/>
                    <a:lstStyle/>
                    <a:p>
                      <a:pPr algn="ctr"/>
                      <a:r>
                        <a:rPr kumimoji="1" lang="ja-JP" altLang="en-US" sz="4000" dirty="0">
                          <a:solidFill>
                            <a:schemeClr val="tx1"/>
                          </a:solidFill>
                          <a:latin typeface="UD デジタル 教科書体 NP-R" panose="02020400000000000000" pitchFamily="18" charset="-128"/>
                          <a:ea typeface="UD デジタル 教科書体 NP-R" panose="02020400000000000000" pitchFamily="18" charset="-128"/>
                        </a:rPr>
                        <a:t>青色のサークル</a:t>
                      </a:r>
                    </a:p>
                  </a:txBody>
                  <a:tcPr vert="eaVert" anchor="ctr">
                    <a:solidFill>
                      <a:srgbClr val="0070C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latin typeface="UD デジタル 教科書体 NP-R" panose="02020400000000000000" pitchFamily="18" charset="-128"/>
                          <a:ea typeface="UD デジタル 教科書体 NP-R" panose="02020400000000000000" pitchFamily="18" charset="-128"/>
                        </a:rPr>
                        <a:t>からだの距離</a:t>
                      </a: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txBody>
                  <a:tcPr/>
                </a:tc>
                <a:tc>
                  <a:txBody>
                    <a:bodyPr/>
                    <a:lstStyle/>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・距離が近い。</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・ぎゅっと抱きしめる。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・キスをする。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・体に触れたり、体に触れられたりすることに抵抗がない。</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3200" dirty="0">
                          <a:latin typeface="UD デジタル 教科書体 NP-R" panose="02020400000000000000" pitchFamily="18" charset="-128"/>
                          <a:ea typeface="UD デジタル 教科書体 NP-R" panose="02020400000000000000" pitchFamily="18" charset="-128"/>
                        </a:rPr>
                        <a:t>・お互いの裸を見ることもある。</a:t>
                      </a:r>
                      <a:endParaRPr kumimoji="1" lang="en-US" altLang="ja-JP" sz="3200"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4929563" y="553616"/>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
        <p:nvSpPr>
          <p:cNvPr id="4" name="テキスト ボックス 3"/>
          <p:cNvSpPr txBox="1"/>
          <p:nvPr/>
        </p:nvSpPr>
        <p:spPr>
          <a:xfrm>
            <a:off x="6608544" y="1277516"/>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だ</a:t>
            </a:r>
          </a:p>
        </p:txBody>
      </p:sp>
      <p:sp>
        <p:nvSpPr>
          <p:cNvPr id="5" name="テキスト ボックス 4"/>
          <p:cNvSpPr txBox="1"/>
          <p:nvPr/>
        </p:nvSpPr>
        <p:spPr>
          <a:xfrm>
            <a:off x="4929563" y="2744421"/>
            <a:ext cx="57193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　　　　　ふ　　　　　　　　　　　　　　　ふ</a:t>
            </a:r>
          </a:p>
        </p:txBody>
      </p:sp>
      <p:sp>
        <p:nvSpPr>
          <p:cNvPr id="6" name="テキスト ボックス 5"/>
          <p:cNvSpPr txBox="1"/>
          <p:nvPr/>
        </p:nvSpPr>
        <p:spPr>
          <a:xfrm>
            <a:off x="4929563" y="3468321"/>
            <a:ext cx="57193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　　　　　ていこう</a:t>
            </a:r>
          </a:p>
        </p:txBody>
      </p:sp>
      <p:sp>
        <p:nvSpPr>
          <p:cNvPr id="7" name="テキスト ボックス 6"/>
          <p:cNvSpPr txBox="1"/>
          <p:nvPr/>
        </p:nvSpPr>
        <p:spPr>
          <a:xfrm>
            <a:off x="4493253" y="4192221"/>
            <a:ext cx="57193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　　　　　たが　　　　はだか</a:t>
            </a:r>
          </a:p>
        </p:txBody>
      </p:sp>
      <p:sp>
        <p:nvSpPr>
          <p:cNvPr id="8" name="テキスト ボックス 7"/>
          <p:cNvSpPr txBox="1"/>
          <p:nvPr/>
        </p:nvSpPr>
        <p:spPr>
          <a:xfrm>
            <a:off x="2469920" y="2417539"/>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きょり</a:t>
            </a:r>
          </a:p>
        </p:txBody>
      </p:sp>
    </p:spTree>
    <p:extLst>
      <p:ext uri="{BB962C8B-B14F-4D97-AF65-F5344CB8AC3E}">
        <p14:creationId xmlns:p14="http://schemas.microsoft.com/office/powerpoint/2010/main" val="17602617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265364930"/>
              </p:ext>
            </p:extLst>
          </p:nvPr>
        </p:nvGraphicFramePr>
        <p:xfrm>
          <a:off x="197927" y="267866"/>
          <a:ext cx="11763213" cy="6342484"/>
        </p:xfrm>
        <a:graphic>
          <a:graphicData uri="http://schemas.openxmlformats.org/drawingml/2006/table">
            <a:tbl>
              <a:tblPr firstRow="1" bandRow="1">
                <a:tableStyleId>{5940675A-B579-460E-94D1-54222C63F5DA}</a:tableStyleId>
              </a:tblPr>
              <a:tblGrid>
                <a:gridCol w="724287">
                  <a:extLst>
                    <a:ext uri="{9D8B030D-6E8A-4147-A177-3AD203B41FA5}">
                      <a16:colId xmlns:a16="http://schemas.microsoft.com/office/drawing/2014/main" val="20000"/>
                    </a:ext>
                  </a:extLst>
                </a:gridCol>
                <a:gridCol w="3443167">
                  <a:extLst>
                    <a:ext uri="{9D8B030D-6E8A-4147-A177-3AD203B41FA5}">
                      <a16:colId xmlns:a16="http://schemas.microsoft.com/office/drawing/2014/main" val="20001"/>
                    </a:ext>
                  </a:extLst>
                </a:gridCol>
                <a:gridCol w="7595759">
                  <a:extLst>
                    <a:ext uri="{9D8B030D-6E8A-4147-A177-3AD203B41FA5}">
                      <a16:colId xmlns:a16="http://schemas.microsoft.com/office/drawing/2014/main" val="20002"/>
                    </a:ext>
                  </a:extLst>
                </a:gridCol>
              </a:tblGrid>
              <a:tr h="6342484">
                <a:tc>
                  <a:txBody>
                    <a:bodyPr/>
                    <a:lstStyle/>
                    <a:p>
                      <a:pPr algn="ctr"/>
                      <a:r>
                        <a:rPr kumimoji="1" lang="ja-JP" altLang="en-US" sz="4000" dirty="0">
                          <a:solidFill>
                            <a:schemeClr val="tx1"/>
                          </a:solidFill>
                          <a:latin typeface="UD デジタル 教科書体 NP-R" panose="02020400000000000000" pitchFamily="18" charset="-128"/>
                          <a:ea typeface="UD デジタル 教科書体 NP-R" panose="02020400000000000000" pitchFamily="18" charset="-128"/>
                        </a:rPr>
                        <a:t>青色のサークル</a:t>
                      </a:r>
                    </a:p>
                  </a:txBody>
                  <a:tcPr vert="eaVert" anchor="ctr">
                    <a:solidFill>
                      <a:srgbClr val="0070C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こころの距離</a:t>
                      </a: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（お話をすること）</a:t>
                      </a:r>
                      <a:endParaRPr kumimoji="1" lang="en-US" altLang="ja-JP" sz="2800" dirty="0">
                        <a:latin typeface="UD デジタル 教科書体 NP-R" panose="02020400000000000000" pitchFamily="18" charset="-128"/>
                        <a:ea typeface="UD デジタル 教科書体 NP-R" panose="02020400000000000000" pitchFamily="18" charset="-128"/>
                      </a:endParaRPr>
                    </a:p>
                    <a:p>
                      <a:r>
                        <a:rPr kumimoji="1" lang="ja-JP" altLang="en-US" sz="2800" dirty="0">
                          <a:latin typeface="UD デジタル 教科書体 NP-R" panose="02020400000000000000" pitchFamily="18" charset="-128"/>
                          <a:ea typeface="UD デジタル 教科書体 NP-R" panose="02020400000000000000" pitchFamily="18" charset="-128"/>
                        </a:rPr>
                        <a:t>（一緒にすること）</a:t>
                      </a: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en-US" altLang="ja-JP"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p>
                      <a:endParaRPr kumimoji="1" lang="ja-JP" altLang="en-US" sz="2800" dirty="0">
                        <a:latin typeface="UD デジタル 教科書体 NP-R" panose="02020400000000000000" pitchFamily="18" charset="-128"/>
                        <a:ea typeface="UD デジタル 教科書体 NP-R" panose="02020400000000000000" pitchFamily="18" charset="-128"/>
                      </a:endParaRPr>
                    </a:p>
                  </a:txBody>
                  <a:tcPr/>
                </a:tc>
                <a:tc>
                  <a:txBody>
                    <a:bodyPr/>
                    <a:lstStyle/>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・強く信頼できる。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・話しにくいプライベートな話ができる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・重い話も相談しようと思う。相談してくれる。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・時には厳しい意見を言われても受け入れられる。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・本音で話ができる。受け止めてくれる。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・秘密を打ち明けられる。打ち明けてくれる。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p>
                      <a:pPr>
                        <a:lnSpc>
                          <a:spcPct val="100000"/>
                        </a:lnSpc>
                      </a:pPr>
                      <a:endParaRPr kumimoji="1" lang="en-US" altLang="ja-JP" sz="800" dirty="0">
                        <a:latin typeface="UD デジタル 教科書体 NP-R" panose="02020400000000000000" pitchFamily="18" charset="-128"/>
                        <a:ea typeface="UD デジタル 教科書体 NP-R" panose="02020400000000000000" pitchFamily="18" charset="-128"/>
                      </a:endParaRPr>
                    </a:p>
                    <a:p>
                      <a:pPr>
                        <a:lnSpc>
                          <a:spcPct val="100000"/>
                        </a:lnSpc>
                      </a:pPr>
                      <a:r>
                        <a:rPr kumimoji="1" lang="ja-JP" altLang="en-US" sz="3200" dirty="0">
                          <a:latin typeface="UD デジタル 教科書体 NP-R" panose="02020400000000000000" pitchFamily="18" charset="-128"/>
                          <a:ea typeface="UD デジタル 教科書体 NP-R" panose="02020400000000000000" pitchFamily="18" charset="-128"/>
                        </a:rPr>
                        <a:t>・失敗や過ちも受け入れる，受け入れてくれる。</a:t>
                      </a:r>
                      <a:endParaRPr kumimoji="1" lang="en-US" altLang="ja-JP" sz="3200"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4758113" y="267866"/>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つよ　　　しんらい</a:t>
            </a:r>
          </a:p>
        </p:txBody>
      </p:sp>
      <p:sp>
        <p:nvSpPr>
          <p:cNvPr id="4" name="テキスト ボックス 3"/>
          <p:cNvSpPr txBox="1"/>
          <p:nvPr/>
        </p:nvSpPr>
        <p:spPr>
          <a:xfrm>
            <a:off x="4758113" y="1277516"/>
            <a:ext cx="70147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おも　　はなし　　　そうだん　　　　　　　　　　　　　　　　そうだん</a:t>
            </a:r>
          </a:p>
        </p:txBody>
      </p:sp>
      <p:sp>
        <p:nvSpPr>
          <p:cNvPr id="5" name="テキスト ボックス 4"/>
          <p:cNvSpPr txBox="1"/>
          <p:nvPr/>
        </p:nvSpPr>
        <p:spPr>
          <a:xfrm>
            <a:off x="4858138" y="2441054"/>
            <a:ext cx="70147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とき　　　　きび　　　　　　いけん　　　　　　　　　　　　　　　う</a:t>
            </a:r>
          </a:p>
        </p:txBody>
      </p:sp>
      <p:sp>
        <p:nvSpPr>
          <p:cNvPr id="6" name="テキスト ボックス 5"/>
          <p:cNvSpPr txBox="1"/>
          <p:nvPr/>
        </p:nvSpPr>
        <p:spPr>
          <a:xfrm>
            <a:off x="4858138" y="3477791"/>
            <a:ext cx="70147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ほんね　　　はなし　　　　　　　　　　　</a:t>
            </a:r>
            <a:r>
              <a:rPr kumimoji="1" lang="ja-JP" altLang="en-US" sz="1400" dirty="0" err="1">
                <a:latin typeface="UD デジタル 教科書体 NP-B" panose="02020700000000000000" pitchFamily="18" charset="-128"/>
                <a:ea typeface="UD デジタル 教科書体 NP-B" panose="02020700000000000000" pitchFamily="18" charset="-128"/>
              </a:rPr>
              <a:t>う　　　</a:t>
            </a:r>
            <a:r>
              <a:rPr kumimoji="1" lang="ja-JP" altLang="en-US" sz="1400" dirty="0">
                <a:latin typeface="UD デジタル 教科書体 NP-B" panose="02020700000000000000" pitchFamily="18" charset="-128"/>
                <a:ea typeface="UD デジタル 教科書体 NP-B" panose="02020700000000000000" pitchFamily="18" charset="-128"/>
              </a:rPr>
              <a:t>　と</a:t>
            </a:r>
          </a:p>
        </p:txBody>
      </p:sp>
      <p:sp>
        <p:nvSpPr>
          <p:cNvPr id="7" name="テキスト ボックス 6"/>
          <p:cNvSpPr txBox="1"/>
          <p:nvPr/>
        </p:nvSpPr>
        <p:spPr>
          <a:xfrm>
            <a:off x="4858138" y="4104609"/>
            <a:ext cx="70147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ひみつ　　　　う　　　　あ　　　　　　　　　　　　う　　　　あ</a:t>
            </a:r>
          </a:p>
        </p:txBody>
      </p:sp>
      <p:sp>
        <p:nvSpPr>
          <p:cNvPr id="8" name="テキスト ボックス 7"/>
          <p:cNvSpPr txBox="1"/>
          <p:nvPr/>
        </p:nvSpPr>
        <p:spPr>
          <a:xfrm>
            <a:off x="4946353" y="5203590"/>
            <a:ext cx="7014787"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しっぱい　　あやま　　　　う　　　　い　　　　　　　　う　　　　い</a:t>
            </a:r>
          </a:p>
        </p:txBody>
      </p:sp>
    </p:spTree>
    <p:extLst>
      <p:ext uri="{BB962C8B-B14F-4D97-AF65-F5344CB8AC3E}">
        <p14:creationId xmlns:p14="http://schemas.microsoft.com/office/powerpoint/2010/main" val="36993407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円/楕円 2"/>
          <p:cNvSpPr>
            <a:spLocks noChangeAspect="1"/>
          </p:cNvSpPr>
          <p:nvPr/>
        </p:nvSpPr>
        <p:spPr>
          <a:xfrm>
            <a:off x="2836542" y="108488"/>
            <a:ext cx="6338455" cy="6106333"/>
          </a:xfrm>
          <a:prstGeom prst="ellipse">
            <a:avLst/>
          </a:prstGeom>
          <a:solidFill>
            <a:srgbClr val="FF00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4" name="円/楕円 3"/>
          <p:cNvSpPr>
            <a:spLocks noChangeAspect="1"/>
          </p:cNvSpPr>
          <p:nvPr/>
        </p:nvSpPr>
        <p:spPr>
          <a:xfrm>
            <a:off x="3444839" y="738691"/>
            <a:ext cx="5121861" cy="4926078"/>
          </a:xfrm>
          <a:prstGeom prst="ellipse">
            <a:avLst/>
          </a:prstGeom>
          <a:solidFill>
            <a:srgbClr val="FFC0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5" name="円/楕円 4"/>
          <p:cNvSpPr>
            <a:spLocks noChangeAspect="1"/>
          </p:cNvSpPr>
          <p:nvPr/>
        </p:nvSpPr>
        <p:spPr>
          <a:xfrm>
            <a:off x="4028804" y="1322213"/>
            <a:ext cx="3929599" cy="3769548"/>
          </a:xfrm>
          <a:prstGeom prst="ellipse">
            <a:avLst/>
          </a:prstGeom>
          <a:solidFill>
            <a:srgbClr val="FFFF0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6" name="円/楕円 5"/>
          <p:cNvSpPr>
            <a:spLocks noChangeAspect="1"/>
          </p:cNvSpPr>
          <p:nvPr/>
        </p:nvSpPr>
        <p:spPr>
          <a:xfrm>
            <a:off x="4576271" y="1882393"/>
            <a:ext cx="2883328" cy="2765891"/>
          </a:xfrm>
          <a:prstGeom prst="ellipse">
            <a:avLst/>
          </a:prstGeom>
          <a:solidFill>
            <a:srgbClr val="1A6107"/>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7" name="円/楕円 6"/>
          <p:cNvSpPr>
            <a:spLocks noChangeAspect="1"/>
          </p:cNvSpPr>
          <p:nvPr/>
        </p:nvSpPr>
        <p:spPr>
          <a:xfrm>
            <a:off x="5184570" y="2477585"/>
            <a:ext cx="1691066" cy="1622189"/>
          </a:xfrm>
          <a:prstGeom prst="ellipse">
            <a:avLst/>
          </a:prstGeom>
          <a:solidFill>
            <a:srgbClr val="00206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8" name="円/楕円 7"/>
          <p:cNvSpPr/>
          <p:nvPr/>
        </p:nvSpPr>
        <p:spPr>
          <a:xfrm>
            <a:off x="5780700" y="3020260"/>
            <a:ext cx="498804" cy="542675"/>
          </a:xfrm>
          <a:prstGeom prst="ellipse">
            <a:avLst/>
          </a:prstGeom>
          <a:solidFill>
            <a:srgbClr val="7030A0"/>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solidFill>
                <a:srgbClr val="7030A0"/>
              </a:solidFill>
            </a:endParaRPr>
          </a:p>
        </p:txBody>
      </p:sp>
      <p:sp>
        <p:nvSpPr>
          <p:cNvPr id="10" name="テキスト ボックス 9"/>
          <p:cNvSpPr txBox="1"/>
          <p:nvPr/>
        </p:nvSpPr>
        <p:spPr>
          <a:xfrm>
            <a:off x="5482065" y="2530512"/>
            <a:ext cx="1131813" cy="369332"/>
          </a:xfrm>
          <a:prstGeom prst="rect">
            <a:avLst/>
          </a:prstGeom>
          <a:solidFill>
            <a:schemeClr val="bg1"/>
          </a:solidFill>
          <a:ln>
            <a:solidFill>
              <a:schemeClr val="bg1">
                <a:lumMod val="65000"/>
              </a:schemeClr>
            </a:solidFill>
          </a:ln>
        </p:spPr>
        <p:txBody>
          <a:bodyPr wrap="square" rtlCol="0">
            <a:spAutoFit/>
          </a:bodyPr>
          <a:lstStyle/>
          <a:p>
            <a:pPr algn="ctr"/>
            <a:r>
              <a:rPr lang="ja-JP" altLang="en-US" dirty="0"/>
              <a:t>家族</a:t>
            </a:r>
            <a:endParaRPr kumimoji="1" lang="ja-JP" altLang="en-US" dirty="0"/>
          </a:p>
        </p:txBody>
      </p:sp>
      <p:sp>
        <p:nvSpPr>
          <p:cNvPr id="12" name="テキスト ボックス 11"/>
          <p:cNvSpPr txBox="1"/>
          <p:nvPr/>
        </p:nvSpPr>
        <p:spPr>
          <a:xfrm>
            <a:off x="5482065" y="3683351"/>
            <a:ext cx="1131813" cy="369332"/>
          </a:xfrm>
          <a:prstGeom prst="rect">
            <a:avLst/>
          </a:prstGeom>
          <a:solidFill>
            <a:schemeClr val="bg1"/>
          </a:solidFill>
          <a:ln>
            <a:solidFill>
              <a:schemeClr val="bg1">
                <a:lumMod val="65000"/>
              </a:schemeClr>
            </a:solidFill>
          </a:ln>
        </p:spPr>
        <p:txBody>
          <a:bodyPr wrap="square" rtlCol="0">
            <a:spAutoFit/>
          </a:bodyPr>
          <a:lstStyle/>
          <a:p>
            <a:pPr algn="ctr"/>
            <a:r>
              <a:rPr lang="ja-JP" altLang="en-US" dirty="0"/>
              <a:t>恋人</a:t>
            </a:r>
            <a:endParaRPr kumimoji="1" lang="ja-JP" altLang="en-US" dirty="0"/>
          </a:p>
        </p:txBody>
      </p:sp>
      <p:sp>
        <p:nvSpPr>
          <p:cNvPr id="16" name="テキスト ボックス 15"/>
          <p:cNvSpPr txBox="1"/>
          <p:nvPr/>
        </p:nvSpPr>
        <p:spPr>
          <a:xfrm>
            <a:off x="446536" y="389378"/>
            <a:ext cx="2070080" cy="646331"/>
          </a:xfrm>
          <a:prstGeom prst="rect">
            <a:avLst/>
          </a:prstGeom>
          <a:solidFill>
            <a:schemeClr val="bg1"/>
          </a:solidFill>
          <a:ln>
            <a:solidFill>
              <a:schemeClr val="bg1">
                <a:lumMod val="75000"/>
              </a:schemeClr>
            </a:solidFill>
          </a:ln>
        </p:spPr>
        <p:txBody>
          <a:bodyPr wrap="square" rtlCol="0">
            <a:spAutoFit/>
          </a:bodyPr>
          <a:lstStyle/>
          <a:p>
            <a:r>
              <a:rPr kumimoji="1" lang="ja-JP" altLang="en-US" sz="3600" dirty="0"/>
              <a:t>青色の人</a:t>
            </a:r>
          </a:p>
        </p:txBody>
      </p:sp>
    </p:spTree>
    <p:extLst>
      <p:ext uri="{BB962C8B-B14F-4D97-AF65-F5344CB8AC3E}">
        <p14:creationId xmlns:p14="http://schemas.microsoft.com/office/powerpoint/2010/main" val="3552351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kumimoji="1" lang="ja-JP" altLang="en-US" dirty="0">
                <a:latin typeface="UD デジタル 教科書体 NP-R" panose="02020400000000000000" pitchFamily="18" charset="-128"/>
                <a:ea typeface="UD デジタル 教科書体 NP-R" panose="02020400000000000000" pitchFamily="18" charset="-128"/>
              </a:rPr>
              <a:t>５，振り返り</a:t>
            </a:r>
          </a:p>
        </p:txBody>
      </p:sp>
      <p:sp>
        <p:nvSpPr>
          <p:cNvPr id="3" name="コンテンツ プレースホルダー 2"/>
          <p:cNvSpPr>
            <a:spLocks noGrp="1"/>
          </p:cNvSpPr>
          <p:nvPr>
            <p:ph idx="1"/>
          </p:nvPr>
        </p:nvSpPr>
        <p:spPr>
          <a:xfrm>
            <a:off x="386863" y="2743200"/>
            <a:ext cx="11482752" cy="3125894"/>
          </a:xfrm>
        </p:spPr>
        <p:txBody>
          <a:bodyPr>
            <a:normAutofit/>
          </a:bodyPr>
          <a:lstStyle/>
          <a:p>
            <a:r>
              <a:rPr kumimoji="1" lang="ja-JP" altLang="en-US" sz="4000" dirty="0">
                <a:latin typeface="UD デジタル 教科書体 NP-R" panose="02020400000000000000" pitchFamily="18" charset="-128"/>
                <a:ea typeface="UD デジタル 教科書体 NP-R" panose="02020400000000000000" pitchFamily="18" charset="-128"/>
              </a:rPr>
              <a:t>今日学んだことをワークシートに記入しよう！</a:t>
            </a:r>
            <a:endParaRPr kumimoji="1" lang="en-US" altLang="ja-JP" sz="4000" dirty="0">
              <a:latin typeface="UD デジタル 教科書体 NP-R" panose="02020400000000000000" pitchFamily="18" charset="-128"/>
              <a:ea typeface="UD デジタル 教科書体 NP-R" panose="02020400000000000000" pitchFamily="18" charset="-128"/>
            </a:endParaRPr>
          </a:p>
          <a:p>
            <a:endParaRPr lang="en-US" altLang="ja-JP" sz="4000" dirty="0">
              <a:latin typeface="UD デジタル 教科書体 NP-R" panose="02020400000000000000" pitchFamily="18" charset="-128"/>
              <a:ea typeface="UD デジタル 教科書体 NP-R" panose="02020400000000000000" pitchFamily="18" charset="-128"/>
            </a:endParaRPr>
          </a:p>
          <a:p>
            <a:r>
              <a:rPr kumimoji="1" lang="ja-JP" altLang="en-US" sz="4000" dirty="0">
                <a:latin typeface="UD デジタル 教科書体 NP-R" panose="02020400000000000000" pitchFamily="18" charset="-128"/>
                <a:ea typeface="UD デジタル 教科書体 NP-R" panose="02020400000000000000" pitchFamily="18" charset="-128"/>
              </a:rPr>
              <a:t>お隣の人と振り返ってみよう！</a:t>
            </a:r>
          </a:p>
        </p:txBody>
      </p:sp>
      <p:sp>
        <p:nvSpPr>
          <p:cNvPr id="4" name="テキスト ボックス 3"/>
          <p:cNvSpPr txBox="1"/>
          <p:nvPr/>
        </p:nvSpPr>
        <p:spPr>
          <a:xfrm>
            <a:off x="8262196" y="2435423"/>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きにゅう</a:t>
            </a:r>
          </a:p>
        </p:txBody>
      </p:sp>
      <p:sp>
        <p:nvSpPr>
          <p:cNvPr id="5" name="テキスト ボックス 4"/>
          <p:cNvSpPr txBox="1"/>
          <p:nvPr/>
        </p:nvSpPr>
        <p:spPr>
          <a:xfrm>
            <a:off x="1170851" y="3872712"/>
            <a:ext cx="3607419"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となり　　　　　　　　　ふ　　　　かえ</a:t>
            </a:r>
          </a:p>
        </p:txBody>
      </p:sp>
    </p:spTree>
    <p:extLst>
      <p:ext uri="{BB962C8B-B14F-4D97-AF65-F5344CB8AC3E}">
        <p14:creationId xmlns:p14="http://schemas.microsoft.com/office/powerpoint/2010/main" val="4124767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770255642"/>
              </p:ext>
            </p:extLst>
          </p:nvPr>
        </p:nvGraphicFramePr>
        <p:xfrm>
          <a:off x="831850" y="853016"/>
          <a:ext cx="10445750" cy="5707664"/>
        </p:xfrm>
        <a:graphic>
          <a:graphicData uri="http://schemas.openxmlformats.org/drawingml/2006/table">
            <a:tbl>
              <a:tblPr firstRow="1" bandRow="1">
                <a:tableStyleId>{F5AB1C69-6EDB-4FF4-983F-18BD219EF322}</a:tableStyleId>
              </a:tblPr>
              <a:tblGrid>
                <a:gridCol w="10445750">
                  <a:extLst>
                    <a:ext uri="{9D8B030D-6E8A-4147-A177-3AD203B41FA5}">
                      <a16:colId xmlns:a16="http://schemas.microsoft.com/office/drawing/2014/main" val="444812706"/>
                    </a:ext>
                  </a:extLst>
                </a:gridCol>
              </a:tblGrid>
              <a:tr h="832556">
                <a:tc>
                  <a:txBody>
                    <a:bodyPr/>
                    <a:lstStyle/>
                    <a:p>
                      <a:pPr algn="ctr"/>
                      <a:r>
                        <a:rPr kumimoji="1" lang="ja-JP" altLang="en-US" sz="3600" dirty="0">
                          <a:latin typeface="UD デジタル 教科書体 N-R" panose="02020400000000000000" pitchFamily="17" charset="-128"/>
                          <a:ea typeface="UD デジタル 教科書体 N-R" panose="02020400000000000000" pitchFamily="17" charset="-128"/>
                        </a:rPr>
                        <a:t>自分を守る５か条</a:t>
                      </a:r>
                    </a:p>
                  </a:txBody>
                  <a:tcPr/>
                </a:tc>
                <a:extLst>
                  <a:ext uri="{0D108BD9-81ED-4DB2-BD59-A6C34878D82A}">
                    <a16:rowId xmlns:a16="http://schemas.microsoft.com/office/drawing/2014/main" val="3027677995"/>
                  </a:ext>
                </a:extLst>
              </a:tr>
              <a:tr h="832556">
                <a:tc>
                  <a:txBody>
                    <a:bodyPr/>
                    <a:lstStyle/>
                    <a:p>
                      <a:r>
                        <a:rPr kumimoji="1" lang="ja-JP" altLang="en-US" sz="3600" dirty="0">
                          <a:latin typeface="UD デジタル 教科書体 N-R" panose="02020400000000000000" pitchFamily="17" charset="-128"/>
                          <a:ea typeface="UD デジタル 教科書体 N-R" panose="02020400000000000000" pitchFamily="17" charset="-128"/>
                        </a:rPr>
                        <a:t>１，自分以外の人にはさわらせない！</a:t>
                      </a:r>
                    </a:p>
                  </a:txBody>
                  <a:tcPr/>
                </a:tc>
                <a:extLst>
                  <a:ext uri="{0D108BD9-81ED-4DB2-BD59-A6C34878D82A}">
                    <a16:rowId xmlns:a16="http://schemas.microsoft.com/office/drawing/2014/main" val="724231118"/>
                  </a:ext>
                </a:extLst>
              </a:tr>
              <a:tr h="832556">
                <a:tc>
                  <a:txBody>
                    <a:bodyPr/>
                    <a:lstStyle/>
                    <a:p>
                      <a:r>
                        <a:rPr kumimoji="1" lang="ja-JP" altLang="en-US" sz="3600" dirty="0">
                          <a:latin typeface="UD デジタル 教科書体 N-R" panose="02020400000000000000" pitchFamily="17" charset="-128"/>
                          <a:ea typeface="UD デジタル 教科書体 N-R" panose="02020400000000000000" pitchFamily="17" charset="-128"/>
                        </a:rPr>
                        <a:t>２，他の人のﾌﾟﾗｲﾍﾞｰﾄｿﾞｰﾝにさわらない！</a:t>
                      </a:r>
                    </a:p>
                  </a:txBody>
                  <a:tcPr/>
                </a:tc>
                <a:extLst>
                  <a:ext uri="{0D108BD9-81ED-4DB2-BD59-A6C34878D82A}">
                    <a16:rowId xmlns:a16="http://schemas.microsoft.com/office/drawing/2014/main" val="1394694825"/>
                  </a:ext>
                </a:extLst>
              </a:tr>
              <a:tr h="832556">
                <a:tc>
                  <a:txBody>
                    <a:bodyPr/>
                    <a:lstStyle/>
                    <a:p>
                      <a:r>
                        <a:rPr kumimoji="1" lang="ja-JP" altLang="en-US" sz="3600" dirty="0">
                          <a:latin typeface="UD デジタル 教科書体 N-R" panose="02020400000000000000" pitchFamily="17" charset="-128"/>
                          <a:ea typeface="UD デジタル 教科書体 N-R" panose="02020400000000000000" pitchFamily="17" charset="-128"/>
                        </a:rPr>
                        <a:t>３，ﾌﾟﾗｲﾍﾞｰﾄｿﾞｰﾝは、かくしておく！</a:t>
                      </a:r>
                    </a:p>
                  </a:txBody>
                  <a:tcPr/>
                </a:tc>
                <a:extLst>
                  <a:ext uri="{0D108BD9-81ED-4DB2-BD59-A6C34878D82A}">
                    <a16:rowId xmlns:a16="http://schemas.microsoft.com/office/drawing/2014/main" val="3768109595"/>
                  </a:ext>
                </a:extLst>
              </a:tr>
              <a:tr h="832556">
                <a:tc>
                  <a:txBody>
                    <a:bodyPr/>
                    <a:lstStyle/>
                    <a:p>
                      <a:r>
                        <a:rPr kumimoji="1" lang="ja-JP" altLang="en-US" sz="3600" dirty="0">
                          <a:latin typeface="UD デジタル 教科書体 N-R" panose="02020400000000000000" pitchFamily="17" charset="-128"/>
                          <a:ea typeface="UD デジタル 教科書体 N-R" panose="02020400000000000000" pitchFamily="17" charset="-128"/>
                        </a:rPr>
                        <a:t>４，さわられそうになったときは</a:t>
                      </a:r>
                      <a:endParaRPr kumimoji="1" lang="en-US" altLang="ja-JP" sz="3600" dirty="0">
                        <a:latin typeface="UD デジタル 教科書体 N-R" panose="02020400000000000000" pitchFamily="17" charset="-128"/>
                        <a:ea typeface="UD デジタル 教科書体 N-R" panose="02020400000000000000" pitchFamily="17" charset="-128"/>
                      </a:endParaRPr>
                    </a:p>
                    <a:p>
                      <a:r>
                        <a:rPr kumimoji="1" lang="ja-JP" altLang="en-US" sz="3600" dirty="0">
                          <a:latin typeface="UD デジタル 教科書体 N-R" panose="02020400000000000000" pitchFamily="17" charset="-128"/>
                          <a:ea typeface="UD デジタル 教科書体 N-R" panose="02020400000000000000" pitchFamily="17" charset="-128"/>
                        </a:rPr>
                        <a:t>「いや」「やめて」という</a:t>
                      </a:r>
                    </a:p>
                  </a:txBody>
                  <a:tcPr/>
                </a:tc>
                <a:extLst>
                  <a:ext uri="{0D108BD9-81ED-4DB2-BD59-A6C34878D82A}">
                    <a16:rowId xmlns:a16="http://schemas.microsoft.com/office/drawing/2014/main" val="223887081"/>
                  </a:ext>
                </a:extLst>
              </a:tr>
              <a:tr h="832556">
                <a:tc>
                  <a:txBody>
                    <a:bodyPr/>
                    <a:lstStyle/>
                    <a:p>
                      <a:r>
                        <a:rPr kumimoji="1" lang="ja-JP" altLang="en-US" sz="3600" dirty="0">
                          <a:latin typeface="UD デジタル 教科書体 N-R" panose="02020400000000000000" pitchFamily="17" charset="-128"/>
                          <a:ea typeface="UD デジタル 教科書体 N-R" panose="02020400000000000000" pitchFamily="17" charset="-128"/>
                        </a:rPr>
                        <a:t>５，自分がいやなときはからだのどこでも</a:t>
                      </a:r>
                      <a:endParaRPr kumimoji="1" lang="en-US" altLang="ja-JP" sz="3600" dirty="0">
                        <a:latin typeface="UD デジタル 教科書体 N-R" panose="02020400000000000000" pitchFamily="17" charset="-128"/>
                        <a:ea typeface="UD デジタル 教科書体 N-R" panose="02020400000000000000" pitchFamily="17" charset="-128"/>
                      </a:endParaRPr>
                    </a:p>
                    <a:p>
                      <a:r>
                        <a:rPr kumimoji="1" lang="ja-JP" altLang="en-US" sz="3600" dirty="0">
                          <a:latin typeface="UD デジタル 教科書体 N-R" panose="02020400000000000000" pitchFamily="17" charset="-128"/>
                          <a:ea typeface="UD デジタル 教科書体 N-R" panose="02020400000000000000" pitchFamily="17" charset="-128"/>
                        </a:rPr>
                        <a:t>「いや」「やめて」という</a:t>
                      </a:r>
                    </a:p>
                  </a:txBody>
                  <a:tcPr/>
                </a:tc>
                <a:extLst>
                  <a:ext uri="{0D108BD9-81ED-4DB2-BD59-A6C34878D82A}">
                    <a16:rowId xmlns:a16="http://schemas.microsoft.com/office/drawing/2014/main" val="2882875500"/>
                  </a:ext>
                </a:extLst>
              </a:tr>
            </a:tbl>
          </a:graphicData>
        </a:graphic>
      </p:graphicFrame>
    </p:spTree>
    <p:extLst>
      <p:ext uri="{BB962C8B-B14F-4D97-AF65-F5344CB8AC3E}">
        <p14:creationId xmlns:p14="http://schemas.microsoft.com/office/powerpoint/2010/main" val="1019411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812640" y="1712767"/>
            <a:ext cx="8283152" cy="3753695"/>
          </a:xfrm>
          <a:prstGeom prst="rect">
            <a:avLst/>
          </a:prstGeom>
          <a:ln/>
        </p:spPr>
        <p:style>
          <a:lnRef idx="1">
            <a:schemeClr val="accent3"/>
          </a:lnRef>
          <a:fillRef idx="2">
            <a:schemeClr val="accent3"/>
          </a:fillRef>
          <a:effectRef idx="1">
            <a:schemeClr val="accent3"/>
          </a:effectRef>
          <a:fontRef idx="minor">
            <a:schemeClr val="dk1"/>
          </a:fontRef>
        </p:style>
        <p:txBody>
          <a:bodyPr tIns="108000" bIns="108000" anchor="ctr" anchorCtr="0">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r>
              <a:rPr lang="ja-JP" altLang="en-US" sz="4400" dirty="0">
                <a:solidFill>
                  <a:srgbClr val="FF0000"/>
                </a:solidFill>
                <a:latin typeface="UD デジタル 教科書体 NP-R" panose="02020400000000000000" pitchFamily="18" charset="-128"/>
                <a:ea typeface="UD デジタル 教科書体 NP-R" panose="02020400000000000000" pitchFamily="18" charset="-128"/>
              </a:rPr>
              <a:t>自分と相手</a:t>
            </a:r>
            <a:r>
              <a:rPr lang="ja-JP" altLang="en-US" sz="4400" dirty="0">
                <a:solidFill>
                  <a:srgbClr val="002060"/>
                </a:solidFill>
                <a:latin typeface="UD デジタル 教科書体 NP-R" panose="02020400000000000000" pitchFamily="18" charset="-128"/>
                <a:ea typeface="UD デジタル 教科書体 NP-R" panose="02020400000000000000" pitchFamily="18" charset="-128"/>
              </a:rPr>
              <a:t>が居心地よく</a:t>
            </a:r>
            <a:endParaRPr lang="en-US" altLang="ja-JP" sz="4400" dirty="0">
              <a:solidFill>
                <a:srgbClr val="002060"/>
              </a:solidFill>
              <a:latin typeface="UD デジタル 教科書体 NP-R" panose="02020400000000000000" pitchFamily="18" charset="-128"/>
              <a:ea typeface="UD デジタル 教科書体 NP-R" panose="02020400000000000000" pitchFamily="18" charset="-128"/>
            </a:endParaRPr>
          </a:p>
          <a:p>
            <a:endParaRPr lang="en-US" altLang="ja-JP" sz="800" dirty="0">
              <a:solidFill>
                <a:srgbClr val="002060"/>
              </a:solidFill>
              <a:latin typeface="UD デジタル 教科書体 NP-R" panose="02020400000000000000" pitchFamily="18" charset="-128"/>
              <a:ea typeface="UD デジタル 教科書体 NP-R" panose="02020400000000000000" pitchFamily="18" charset="-128"/>
            </a:endParaRPr>
          </a:p>
          <a:p>
            <a:r>
              <a:rPr lang="ja-JP" altLang="en-US" sz="4400" dirty="0">
                <a:solidFill>
                  <a:srgbClr val="002060"/>
                </a:solidFill>
                <a:latin typeface="UD デジタル 教科書体 NP-R" panose="02020400000000000000" pitchFamily="18" charset="-128"/>
                <a:ea typeface="UD デジタル 教科書体 NP-R" panose="02020400000000000000" pitchFamily="18" charset="-128"/>
              </a:rPr>
              <a:t>安心して過ごすための、</a:t>
            </a:r>
            <a:endParaRPr lang="en-US" altLang="ja-JP" sz="4400" dirty="0">
              <a:solidFill>
                <a:srgbClr val="002060"/>
              </a:solidFill>
              <a:latin typeface="UD デジタル 教科書体 NP-R" panose="02020400000000000000" pitchFamily="18" charset="-128"/>
              <a:ea typeface="UD デジタル 教科書体 NP-R" panose="02020400000000000000" pitchFamily="18" charset="-128"/>
            </a:endParaRPr>
          </a:p>
          <a:p>
            <a:endParaRPr lang="en-US" altLang="ja-JP" sz="800" dirty="0">
              <a:solidFill>
                <a:srgbClr val="002060"/>
              </a:solidFill>
              <a:latin typeface="UD デジタル 教科書体 NP-R" panose="02020400000000000000" pitchFamily="18" charset="-128"/>
              <a:ea typeface="UD デジタル 教科書体 NP-R" panose="02020400000000000000" pitchFamily="18" charset="-128"/>
            </a:endParaRPr>
          </a:p>
          <a:p>
            <a:r>
              <a:rPr lang="ja-JP" altLang="en-US" sz="4400" dirty="0">
                <a:solidFill>
                  <a:srgbClr val="002060"/>
                </a:solidFill>
                <a:latin typeface="UD デジタル 教科書体 NP-R" panose="02020400000000000000" pitchFamily="18" charset="-128"/>
                <a:ea typeface="UD デジタル 教科書体 NP-R" panose="02020400000000000000" pitchFamily="18" charset="-128"/>
              </a:rPr>
              <a:t>適切なからだの距離</a:t>
            </a:r>
            <a:endParaRPr lang="en-US" altLang="ja-JP" sz="4400" dirty="0">
              <a:solidFill>
                <a:srgbClr val="002060"/>
              </a:solidFill>
              <a:latin typeface="UD デジタル 教科書体 NP-R" panose="02020400000000000000" pitchFamily="18" charset="-128"/>
              <a:ea typeface="UD デジタル 教科書体 NP-R" panose="02020400000000000000" pitchFamily="18" charset="-128"/>
            </a:endParaRPr>
          </a:p>
        </p:txBody>
      </p:sp>
      <p:sp>
        <p:nvSpPr>
          <p:cNvPr id="2" name="タイトル 1"/>
          <p:cNvSpPr>
            <a:spLocks noGrp="1"/>
          </p:cNvSpPr>
          <p:nvPr>
            <p:ph type="title"/>
          </p:nvPr>
        </p:nvSpPr>
        <p:spPr>
          <a:xfrm>
            <a:off x="2688259" y="1141267"/>
            <a:ext cx="6531914" cy="1143000"/>
          </a:xfrm>
          <a:solidFill>
            <a:schemeClr val="tx1"/>
          </a:solidFill>
        </p:spPr>
        <p:txBody>
          <a:bodyPr anchor="ctr">
            <a:normAutofit/>
          </a:bodyPr>
          <a:lstStyle/>
          <a:p>
            <a:r>
              <a:rPr kumimoji="1" lang="ja-JP" altLang="en-US" dirty="0">
                <a:solidFill>
                  <a:srgbClr val="002060"/>
                </a:solidFill>
                <a:latin typeface="UD デジタル 教科書体 NP-R" panose="02020400000000000000" pitchFamily="18" charset="-128"/>
                <a:ea typeface="UD デジタル 教科書体 NP-R" panose="02020400000000000000" pitchFamily="18" charset="-128"/>
              </a:rPr>
              <a:t>パーソナル スペースとは</a:t>
            </a:r>
          </a:p>
        </p:txBody>
      </p:sp>
      <p:sp>
        <p:nvSpPr>
          <p:cNvPr id="3" name="テキスト ボックス 2"/>
          <p:cNvSpPr txBox="1"/>
          <p:nvPr/>
        </p:nvSpPr>
        <p:spPr>
          <a:xfrm>
            <a:off x="5524500" y="2284267"/>
            <a:ext cx="2514600" cy="369332"/>
          </a:xfrm>
          <a:prstGeom prst="rect">
            <a:avLst/>
          </a:prstGeom>
          <a:noFill/>
        </p:spPr>
        <p:txBody>
          <a:bodyPr wrap="square" rtlCol="0">
            <a:spAutoFit/>
          </a:bodyPr>
          <a:lstStyle/>
          <a:p>
            <a:r>
              <a:rPr kumimoji="1" lang="ja-JP" altLang="en-US" dirty="0">
                <a:solidFill>
                  <a:srgbClr val="002060"/>
                </a:solidFill>
                <a:latin typeface="UD デジタル 教科書体 NP-R" panose="02020400000000000000" pitchFamily="18" charset="-128"/>
                <a:ea typeface="UD デジタル 教科書体 NP-R" panose="02020400000000000000" pitchFamily="18" charset="-128"/>
              </a:rPr>
              <a:t>いごごち</a:t>
            </a:r>
          </a:p>
        </p:txBody>
      </p:sp>
      <p:sp>
        <p:nvSpPr>
          <p:cNvPr id="6" name="テキスト ボックス 5"/>
          <p:cNvSpPr txBox="1"/>
          <p:nvPr/>
        </p:nvSpPr>
        <p:spPr>
          <a:xfrm>
            <a:off x="4267200" y="3040433"/>
            <a:ext cx="2514600" cy="369332"/>
          </a:xfrm>
          <a:prstGeom prst="rect">
            <a:avLst/>
          </a:prstGeom>
          <a:noFill/>
        </p:spPr>
        <p:txBody>
          <a:bodyPr wrap="square" rtlCol="0">
            <a:spAutoFit/>
          </a:bodyPr>
          <a:lstStyle/>
          <a:p>
            <a:r>
              <a:rPr kumimoji="1" lang="ja-JP" altLang="en-US" dirty="0">
                <a:solidFill>
                  <a:srgbClr val="002060"/>
                </a:solidFill>
                <a:latin typeface="UD デジタル 教科書体 NP-R" panose="02020400000000000000" pitchFamily="18" charset="-128"/>
                <a:ea typeface="UD デジタル 教科書体 NP-R" panose="02020400000000000000" pitchFamily="18" charset="-128"/>
              </a:rPr>
              <a:t>す</a:t>
            </a:r>
          </a:p>
        </p:txBody>
      </p:sp>
      <p:sp>
        <p:nvSpPr>
          <p:cNvPr id="7" name="テキスト ボックス 6"/>
          <p:cNvSpPr txBox="1"/>
          <p:nvPr/>
        </p:nvSpPr>
        <p:spPr>
          <a:xfrm>
            <a:off x="1823256" y="3846847"/>
            <a:ext cx="5911044" cy="369332"/>
          </a:xfrm>
          <a:prstGeom prst="rect">
            <a:avLst/>
          </a:prstGeom>
          <a:noFill/>
        </p:spPr>
        <p:txBody>
          <a:bodyPr wrap="square" rtlCol="0">
            <a:spAutoFit/>
          </a:bodyPr>
          <a:lstStyle/>
          <a:p>
            <a:r>
              <a:rPr kumimoji="1" lang="ja-JP" altLang="en-US" dirty="0">
                <a:solidFill>
                  <a:srgbClr val="002060"/>
                </a:solidFill>
                <a:latin typeface="UD デジタル 教科書体 NP-R" panose="02020400000000000000" pitchFamily="18" charset="-128"/>
                <a:ea typeface="UD デジタル 教科書体 NP-R" panose="02020400000000000000" pitchFamily="18" charset="-128"/>
              </a:rPr>
              <a:t>てきせつ　　　　　　　　　　　　　　きょり</a:t>
            </a:r>
          </a:p>
        </p:txBody>
      </p:sp>
      <p:sp>
        <p:nvSpPr>
          <p:cNvPr id="4" name="メモ 3"/>
          <p:cNvSpPr/>
          <p:nvPr/>
        </p:nvSpPr>
        <p:spPr>
          <a:xfrm>
            <a:off x="9640956" y="4651453"/>
            <a:ext cx="1311966" cy="1630018"/>
          </a:xfrm>
          <a:prstGeom prst="foldedCorne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2000" dirty="0"/>
              <a:t>プリント</a:t>
            </a:r>
          </a:p>
        </p:txBody>
      </p:sp>
    </p:spTree>
    <p:extLst>
      <p:ext uri="{BB962C8B-B14F-4D97-AF65-F5344CB8AC3E}">
        <p14:creationId xmlns:p14="http://schemas.microsoft.com/office/powerpoint/2010/main" val="3610322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4">
            <a:extLst>
              <a:ext uri="{FF2B5EF4-FFF2-40B4-BE49-F238E27FC236}">
                <a16:creationId xmlns:a16="http://schemas.microsoft.com/office/drawing/2014/main" id="{32195E56-02BF-9148-BA20-2D2BAD32E8E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78760" y="1833995"/>
            <a:ext cx="5895308" cy="4716246"/>
          </a:xfrm>
          <a:prstGeom prst="rect">
            <a:avLst/>
          </a:prstGeom>
        </p:spPr>
      </p:pic>
      <p:sp>
        <p:nvSpPr>
          <p:cNvPr id="2" name="正方形/長方形 1"/>
          <p:cNvSpPr/>
          <p:nvPr/>
        </p:nvSpPr>
        <p:spPr>
          <a:xfrm>
            <a:off x="442652" y="415636"/>
            <a:ext cx="2787596" cy="82815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rgbClr val="002060"/>
                </a:solidFill>
                <a:latin typeface="UD デジタル 教科書体 NP-R" panose="02020400000000000000" pitchFamily="18" charset="-128"/>
                <a:ea typeface="UD デジタル 教科書体 NP-R" panose="02020400000000000000" pitchFamily="18" charset="-128"/>
              </a:rPr>
              <a:t>イメージ図</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6" name="テキスト ボックス 5"/>
          <p:cNvSpPr txBox="1"/>
          <p:nvPr/>
        </p:nvSpPr>
        <p:spPr>
          <a:xfrm>
            <a:off x="5769033" y="257362"/>
            <a:ext cx="6214466" cy="3231654"/>
          </a:xfrm>
          <a:prstGeom prst="rect">
            <a:avLst/>
          </a:prstGeom>
          <a:noFill/>
        </p:spPr>
        <p:txBody>
          <a:bodyPr wrap="square" rtlCol="0">
            <a:spAutoFit/>
          </a:bodyPr>
          <a:lstStyle/>
          <a:p>
            <a:endParaRPr kumimoji="1" lang="en-US" altLang="ja-JP" sz="800" dirty="0">
              <a:latin typeface="UD デジタル 教科書体 NP-B" panose="02020700000000000000" pitchFamily="18" charset="-128"/>
              <a:ea typeface="UD デジタル 教科書体 NP-B" panose="02020700000000000000" pitchFamily="18" charset="-128"/>
            </a:endParaRPr>
          </a:p>
          <a:p>
            <a:r>
              <a:rPr kumimoji="1" lang="ja-JP" altLang="en-US" sz="3600" dirty="0">
                <a:latin typeface="UD デジタル 教科書体 NP-B" panose="02020700000000000000" pitchFamily="18" charset="-128"/>
                <a:ea typeface="UD デジタル 教科書体 NP-B" panose="02020700000000000000" pitchFamily="18" charset="-128"/>
              </a:rPr>
              <a:t>侵入されそうになると・・・</a:t>
            </a:r>
            <a:endParaRPr lang="en-US" altLang="ja-JP" sz="2800" dirty="0">
              <a:latin typeface="UD デジタル 教科書体 NP-B" panose="02020700000000000000" pitchFamily="18" charset="-128"/>
              <a:ea typeface="UD デジタル 教科書体 NP-B" panose="02020700000000000000" pitchFamily="18" charset="-128"/>
            </a:endParaRPr>
          </a:p>
          <a:p>
            <a:r>
              <a:rPr kumimoji="1" lang="ja-JP" altLang="en-US" sz="3600" dirty="0">
                <a:latin typeface="UD デジタル 教科書体 NP-B" panose="02020700000000000000" pitchFamily="18" charset="-128"/>
                <a:ea typeface="UD デジタル 教科書体 NP-B" panose="02020700000000000000" pitchFamily="18" charset="-128"/>
              </a:rPr>
              <a:t>・いや～な感じ</a:t>
            </a:r>
            <a:endParaRPr kumimoji="1" lang="en-US" altLang="ja-JP" sz="3600" dirty="0">
              <a:latin typeface="UD デジタル 教科書体 NP-B" panose="02020700000000000000" pitchFamily="18" charset="-128"/>
              <a:ea typeface="UD デジタル 教科書体 NP-B" panose="02020700000000000000" pitchFamily="18" charset="-128"/>
            </a:endParaRPr>
          </a:p>
          <a:p>
            <a:endParaRPr kumimoji="1" lang="en-US" altLang="ja-JP" sz="800" dirty="0">
              <a:latin typeface="UD デジタル 教科書体 NP-B" panose="02020700000000000000" pitchFamily="18" charset="-128"/>
              <a:ea typeface="UD デジタル 教科書体 NP-B" panose="02020700000000000000" pitchFamily="18" charset="-128"/>
            </a:endParaRPr>
          </a:p>
          <a:p>
            <a:r>
              <a:rPr kumimoji="1" lang="ja-JP" altLang="en-US" sz="3600" dirty="0">
                <a:latin typeface="UD デジタル 教科書体 NP-B" panose="02020700000000000000" pitchFamily="18" charset="-128"/>
                <a:ea typeface="UD デジタル 教科書体 NP-B" panose="02020700000000000000" pitchFamily="18" charset="-128"/>
              </a:rPr>
              <a:t>・不安な気持ち</a:t>
            </a:r>
            <a:endParaRPr kumimoji="1" lang="en-US" altLang="ja-JP" sz="3600" dirty="0">
              <a:latin typeface="UD デジタル 教科書体 NP-B" panose="02020700000000000000" pitchFamily="18" charset="-128"/>
              <a:ea typeface="UD デジタル 教科書体 NP-B" panose="02020700000000000000" pitchFamily="18" charset="-128"/>
            </a:endParaRPr>
          </a:p>
          <a:p>
            <a:endParaRPr kumimoji="1" lang="en-US" altLang="ja-JP" sz="800" dirty="0">
              <a:latin typeface="UD デジタル 教科書体 NP-B" panose="02020700000000000000" pitchFamily="18" charset="-128"/>
              <a:ea typeface="UD デジタル 教科書体 NP-B" panose="02020700000000000000" pitchFamily="18" charset="-128"/>
            </a:endParaRPr>
          </a:p>
          <a:p>
            <a:r>
              <a:rPr kumimoji="1" lang="ja-JP" altLang="en-US" sz="3600" dirty="0">
                <a:latin typeface="UD デジタル 教科書体 NP-B" panose="02020700000000000000" pitchFamily="18" charset="-128"/>
                <a:ea typeface="UD デジタル 教科書体 NP-B" panose="02020700000000000000" pitchFamily="18" charset="-128"/>
              </a:rPr>
              <a:t>・不快な気持ち</a:t>
            </a:r>
            <a:endParaRPr kumimoji="1" lang="en-US" altLang="ja-JP" sz="3600" dirty="0">
              <a:latin typeface="UD デジタル 教科書体 NP-B" panose="02020700000000000000" pitchFamily="18" charset="-128"/>
              <a:ea typeface="UD デジタル 教科書体 NP-B" panose="02020700000000000000" pitchFamily="18" charset="-128"/>
            </a:endParaRPr>
          </a:p>
          <a:p>
            <a:r>
              <a:rPr kumimoji="1" lang="ja-JP" altLang="en-US" sz="3600" dirty="0">
                <a:latin typeface="UD デジタル 教科書体 NP-B" panose="02020700000000000000" pitchFamily="18" charset="-128"/>
                <a:ea typeface="UD デジタル 教科書体 NP-B" panose="02020700000000000000" pitchFamily="18" charset="-128"/>
              </a:rPr>
              <a:t>・気持ち悪い感じ　　</a:t>
            </a:r>
            <a:r>
              <a:rPr kumimoji="1" lang="en-US" altLang="ja-JP" sz="3600" dirty="0" err="1">
                <a:latin typeface="UD デジタル 教科書体 NP-B" panose="02020700000000000000" pitchFamily="18" charset="-128"/>
                <a:ea typeface="UD デジタル 教科書体 NP-B" panose="02020700000000000000" pitchFamily="18" charset="-128"/>
              </a:rPr>
              <a:t>etc</a:t>
            </a:r>
            <a:endParaRPr kumimoji="1" lang="ja-JP" altLang="en-US" sz="3600" dirty="0">
              <a:latin typeface="UD デジタル 教科書体 NP-B" panose="02020700000000000000" pitchFamily="18" charset="-128"/>
              <a:ea typeface="UD デジタル 教科書体 NP-B" panose="02020700000000000000" pitchFamily="18" charset="-128"/>
            </a:endParaRPr>
          </a:p>
        </p:txBody>
      </p:sp>
      <p:sp>
        <p:nvSpPr>
          <p:cNvPr id="7" name="フリーフォーム 6"/>
          <p:cNvSpPr/>
          <p:nvPr/>
        </p:nvSpPr>
        <p:spPr>
          <a:xfrm>
            <a:off x="1232452" y="2097267"/>
            <a:ext cx="5642975" cy="4164385"/>
          </a:xfrm>
          <a:custGeom>
            <a:avLst/>
            <a:gdLst>
              <a:gd name="connsiteX0" fmla="*/ 0 w 5642975"/>
              <a:gd name="connsiteY0" fmla="*/ 3607794 h 4105073"/>
              <a:gd name="connsiteX1" fmla="*/ 19878 w 5642975"/>
              <a:gd name="connsiteY1" fmla="*/ 3210229 h 4105073"/>
              <a:gd name="connsiteX2" fmla="*/ 19878 w 5642975"/>
              <a:gd name="connsiteY2" fmla="*/ 2812663 h 4105073"/>
              <a:gd name="connsiteX3" fmla="*/ 99391 w 5642975"/>
              <a:gd name="connsiteY3" fmla="*/ 2514490 h 4105073"/>
              <a:gd name="connsiteX4" fmla="*/ 238539 w 5642975"/>
              <a:gd name="connsiteY4" fmla="*/ 2116924 h 4105073"/>
              <a:gd name="connsiteX5" fmla="*/ 477078 w 5642975"/>
              <a:gd name="connsiteY5" fmla="*/ 1341672 h 4105073"/>
              <a:gd name="connsiteX6" fmla="*/ 715618 w 5642975"/>
              <a:gd name="connsiteY6" fmla="*/ 963985 h 4105073"/>
              <a:gd name="connsiteX7" fmla="*/ 1033670 w 5642975"/>
              <a:gd name="connsiteY7" fmla="*/ 665811 h 4105073"/>
              <a:gd name="connsiteX8" fmla="*/ 1331844 w 5642975"/>
              <a:gd name="connsiteY8" fmla="*/ 427272 h 4105073"/>
              <a:gd name="connsiteX9" fmla="*/ 1729409 w 5642975"/>
              <a:gd name="connsiteY9" fmla="*/ 228490 h 4105073"/>
              <a:gd name="connsiteX10" fmla="*/ 2266122 w 5642975"/>
              <a:gd name="connsiteY10" fmla="*/ 69463 h 4105073"/>
              <a:gd name="connsiteX11" fmla="*/ 2882348 w 5642975"/>
              <a:gd name="connsiteY11" fmla="*/ 69463 h 4105073"/>
              <a:gd name="connsiteX12" fmla="*/ 3379305 w 5642975"/>
              <a:gd name="connsiteY12" fmla="*/ 29707 h 4105073"/>
              <a:gd name="connsiteX13" fmla="*/ 4472609 w 5642975"/>
              <a:gd name="connsiteY13" fmla="*/ 566420 h 4105073"/>
              <a:gd name="connsiteX14" fmla="*/ 4969565 w 5642975"/>
              <a:gd name="connsiteY14" fmla="*/ 1182646 h 4105073"/>
              <a:gd name="connsiteX15" fmla="*/ 5327374 w 5642975"/>
              <a:gd name="connsiteY15" fmla="*/ 1739237 h 4105073"/>
              <a:gd name="connsiteX16" fmla="*/ 5406887 w 5642975"/>
              <a:gd name="connsiteY16" fmla="*/ 2256072 h 4105073"/>
              <a:gd name="connsiteX17" fmla="*/ 5605670 w 5642975"/>
              <a:gd name="connsiteY17" fmla="*/ 3607794 h 4105073"/>
              <a:gd name="connsiteX18" fmla="*/ 4572000 w 5642975"/>
              <a:gd name="connsiteY18" fmla="*/ 4005359 h 4105073"/>
              <a:gd name="connsiteX19" fmla="*/ 3876261 w 5642975"/>
              <a:gd name="connsiteY19" fmla="*/ 4064994 h 4105073"/>
              <a:gd name="connsiteX20" fmla="*/ 3200400 w 5642975"/>
              <a:gd name="connsiteY20" fmla="*/ 4104750 h 4105073"/>
              <a:gd name="connsiteX21" fmla="*/ 2604052 w 5642975"/>
              <a:gd name="connsiteY21" fmla="*/ 4084872 h 4105073"/>
              <a:gd name="connsiteX22" fmla="*/ 1928191 w 5642975"/>
              <a:gd name="connsiteY22" fmla="*/ 4064994 h 4105073"/>
              <a:gd name="connsiteX23" fmla="*/ 1411357 w 5642975"/>
              <a:gd name="connsiteY23" fmla="*/ 4064994 h 4105073"/>
              <a:gd name="connsiteX24" fmla="*/ 695739 w 5642975"/>
              <a:gd name="connsiteY24" fmla="*/ 3945724 h 4105073"/>
              <a:gd name="connsiteX25" fmla="*/ 318052 w 5642975"/>
              <a:gd name="connsiteY25" fmla="*/ 3846333 h 4105073"/>
              <a:gd name="connsiteX26" fmla="*/ 19878 w 5642975"/>
              <a:gd name="connsiteY26" fmla="*/ 3707185 h 4105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642975" h="4105073">
                <a:moveTo>
                  <a:pt x="0" y="3607794"/>
                </a:moveTo>
                <a:cubicBezTo>
                  <a:pt x="8282" y="3475272"/>
                  <a:pt x="16565" y="3342751"/>
                  <a:pt x="19878" y="3210229"/>
                </a:cubicBezTo>
                <a:cubicBezTo>
                  <a:pt x="23191" y="3077707"/>
                  <a:pt x="6626" y="2928619"/>
                  <a:pt x="19878" y="2812663"/>
                </a:cubicBezTo>
                <a:cubicBezTo>
                  <a:pt x="33130" y="2696707"/>
                  <a:pt x="62948" y="2630446"/>
                  <a:pt x="99391" y="2514490"/>
                </a:cubicBezTo>
                <a:cubicBezTo>
                  <a:pt x="135834" y="2398534"/>
                  <a:pt x="175591" y="2312394"/>
                  <a:pt x="238539" y="2116924"/>
                </a:cubicBezTo>
                <a:cubicBezTo>
                  <a:pt x="301487" y="1921454"/>
                  <a:pt x="397565" y="1533828"/>
                  <a:pt x="477078" y="1341672"/>
                </a:cubicBezTo>
                <a:cubicBezTo>
                  <a:pt x="556591" y="1149515"/>
                  <a:pt x="622853" y="1076628"/>
                  <a:pt x="715618" y="963985"/>
                </a:cubicBezTo>
                <a:cubicBezTo>
                  <a:pt x="808383" y="851342"/>
                  <a:pt x="930966" y="755263"/>
                  <a:pt x="1033670" y="665811"/>
                </a:cubicBezTo>
                <a:cubicBezTo>
                  <a:pt x="1136374" y="576359"/>
                  <a:pt x="1215887" y="500159"/>
                  <a:pt x="1331844" y="427272"/>
                </a:cubicBezTo>
                <a:cubicBezTo>
                  <a:pt x="1447801" y="354385"/>
                  <a:pt x="1573696" y="288125"/>
                  <a:pt x="1729409" y="228490"/>
                </a:cubicBezTo>
                <a:cubicBezTo>
                  <a:pt x="1885122" y="168855"/>
                  <a:pt x="2073966" y="95967"/>
                  <a:pt x="2266122" y="69463"/>
                </a:cubicBezTo>
                <a:cubicBezTo>
                  <a:pt x="2458278" y="42959"/>
                  <a:pt x="2696818" y="76089"/>
                  <a:pt x="2882348" y="69463"/>
                </a:cubicBezTo>
                <a:cubicBezTo>
                  <a:pt x="3067878" y="62837"/>
                  <a:pt x="3114262" y="-53119"/>
                  <a:pt x="3379305" y="29707"/>
                </a:cubicBezTo>
                <a:cubicBezTo>
                  <a:pt x="3644348" y="112533"/>
                  <a:pt x="4207566" y="374263"/>
                  <a:pt x="4472609" y="566420"/>
                </a:cubicBezTo>
                <a:cubicBezTo>
                  <a:pt x="4737652" y="758576"/>
                  <a:pt x="4827104" y="987177"/>
                  <a:pt x="4969565" y="1182646"/>
                </a:cubicBezTo>
                <a:cubicBezTo>
                  <a:pt x="5112026" y="1378115"/>
                  <a:pt x="5254487" y="1560333"/>
                  <a:pt x="5327374" y="1739237"/>
                </a:cubicBezTo>
                <a:cubicBezTo>
                  <a:pt x="5400261" y="1918141"/>
                  <a:pt x="5360504" y="1944646"/>
                  <a:pt x="5406887" y="2256072"/>
                </a:cubicBezTo>
                <a:cubicBezTo>
                  <a:pt x="5453270" y="2567498"/>
                  <a:pt x="5744818" y="3316246"/>
                  <a:pt x="5605670" y="3607794"/>
                </a:cubicBezTo>
                <a:cubicBezTo>
                  <a:pt x="5466522" y="3899342"/>
                  <a:pt x="4860235" y="3929159"/>
                  <a:pt x="4572000" y="4005359"/>
                </a:cubicBezTo>
                <a:cubicBezTo>
                  <a:pt x="4283765" y="4081559"/>
                  <a:pt x="4104861" y="4048429"/>
                  <a:pt x="3876261" y="4064994"/>
                </a:cubicBezTo>
                <a:cubicBezTo>
                  <a:pt x="3647661" y="4081559"/>
                  <a:pt x="3412435" y="4101437"/>
                  <a:pt x="3200400" y="4104750"/>
                </a:cubicBezTo>
                <a:cubicBezTo>
                  <a:pt x="2988365" y="4108063"/>
                  <a:pt x="2604052" y="4084872"/>
                  <a:pt x="2604052" y="4084872"/>
                </a:cubicBezTo>
                <a:lnTo>
                  <a:pt x="1928191" y="4064994"/>
                </a:lnTo>
                <a:cubicBezTo>
                  <a:pt x="1729409" y="4061681"/>
                  <a:pt x="1616766" y="4084872"/>
                  <a:pt x="1411357" y="4064994"/>
                </a:cubicBezTo>
                <a:cubicBezTo>
                  <a:pt x="1205948" y="4045116"/>
                  <a:pt x="877957" y="3982168"/>
                  <a:pt x="695739" y="3945724"/>
                </a:cubicBezTo>
                <a:cubicBezTo>
                  <a:pt x="513522" y="3909281"/>
                  <a:pt x="430695" y="3886089"/>
                  <a:pt x="318052" y="3846333"/>
                </a:cubicBezTo>
                <a:cubicBezTo>
                  <a:pt x="205409" y="3806577"/>
                  <a:pt x="112643" y="3756881"/>
                  <a:pt x="19878" y="3707185"/>
                </a:cubicBezTo>
              </a:path>
            </a:pathLst>
          </a:custGeom>
          <a:noFill/>
          <a:ln w="139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爆発 2 2"/>
          <p:cNvSpPr/>
          <p:nvPr/>
        </p:nvSpPr>
        <p:spPr>
          <a:xfrm>
            <a:off x="6000750" y="4138939"/>
            <a:ext cx="2514600" cy="1676400"/>
          </a:xfrm>
          <a:prstGeom prst="irregularSeal2">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 name="ストライプ矢印 4"/>
          <p:cNvSpPr/>
          <p:nvPr/>
        </p:nvSpPr>
        <p:spPr>
          <a:xfrm rot="1418618">
            <a:off x="475927" y="3102823"/>
            <a:ext cx="1924050" cy="1352550"/>
          </a:xfrm>
          <a:prstGeom prst="strip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8" name="テキスト ボックス 7"/>
          <p:cNvSpPr txBox="1"/>
          <p:nvPr/>
        </p:nvSpPr>
        <p:spPr>
          <a:xfrm>
            <a:off x="5769033" y="107859"/>
            <a:ext cx="1962150"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しんにゅう</a:t>
            </a:r>
          </a:p>
        </p:txBody>
      </p:sp>
      <p:sp>
        <p:nvSpPr>
          <p:cNvPr id="9" name="テキスト ボックス 8"/>
          <p:cNvSpPr txBox="1"/>
          <p:nvPr/>
        </p:nvSpPr>
        <p:spPr>
          <a:xfrm>
            <a:off x="6553200" y="1447344"/>
            <a:ext cx="1962150"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ふあん</a:t>
            </a:r>
          </a:p>
        </p:txBody>
      </p:sp>
      <p:sp>
        <p:nvSpPr>
          <p:cNvPr id="10" name="テキスト ボックス 9"/>
          <p:cNvSpPr txBox="1"/>
          <p:nvPr/>
        </p:nvSpPr>
        <p:spPr>
          <a:xfrm>
            <a:off x="6535558" y="2097267"/>
            <a:ext cx="1962150"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ふかい</a:t>
            </a:r>
          </a:p>
        </p:txBody>
      </p:sp>
    </p:spTree>
    <p:extLst>
      <p:ext uri="{BB962C8B-B14F-4D97-AF65-F5344CB8AC3E}">
        <p14:creationId xmlns:p14="http://schemas.microsoft.com/office/powerpoint/2010/main" val="2314403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 calcmode="lin" valueType="num">
                                      <p:cBhvr additive="base">
                                        <p:cTn id="1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 calcmode="lin" valueType="num">
                                      <p:cBhvr additive="base">
                                        <p:cTn id="1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7" end="7"/>
                                            </p:txEl>
                                          </p:spTgt>
                                        </p:tgtEl>
                                        <p:attrNameLst>
                                          <p:attrName>style.visibility</p:attrName>
                                        </p:attrNameLst>
                                      </p:cBhvr>
                                      <p:to>
                                        <p:strVal val="visible"/>
                                      </p:to>
                                    </p:set>
                                    <p:anim calcmode="lin" valueType="num">
                                      <p:cBhvr additive="base">
                                        <p:cTn id="2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04400" y="420117"/>
            <a:ext cx="10515600" cy="783429"/>
          </a:xfrm>
        </p:spPr>
        <p:txBody>
          <a:bodyPr/>
          <a:lstStyle/>
          <a:p>
            <a:pPr algn="r"/>
            <a:r>
              <a:rPr kumimoji="1" lang="ja-JP" altLang="en-US" dirty="0">
                <a:latin typeface="UD デジタル 教科書体 NP-R" panose="02020400000000000000" pitchFamily="18" charset="-128"/>
                <a:ea typeface="UD デジタル 教科書体 NP-R" panose="02020400000000000000" pitchFamily="18" charset="-128"/>
              </a:rPr>
              <a:t>今日の流れと学習のゴール</a:t>
            </a:r>
          </a:p>
        </p:txBody>
      </p:sp>
      <p:sp>
        <p:nvSpPr>
          <p:cNvPr id="3" name="コンテンツ プレースホルダー 2"/>
          <p:cNvSpPr>
            <a:spLocks noGrp="1"/>
          </p:cNvSpPr>
          <p:nvPr>
            <p:ph idx="1"/>
          </p:nvPr>
        </p:nvSpPr>
        <p:spPr>
          <a:xfrm>
            <a:off x="720000" y="1383730"/>
            <a:ext cx="10800000" cy="5321870"/>
          </a:xfrm>
          <a:ln w="28575">
            <a:solidFill>
              <a:schemeClr val="tx1"/>
            </a:solidFill>
          </a:ln>
        </p:spPr>
        <p:txBody>
          <a:bodyPr>
            <a:noAutofit/>
          </a:bodyPr>
          <a:lstStyle/>
          <a:p>
            <a:pPr marL="0" indent="0">
              <a:buNone/>
            </a:pPr>
            <a:r>
              <a:rPr kumimoji="1" lang="ja-JP" altLang="en-US" sz="4000" dirty="0">
                <a:latin typeface="UD デジタル 教科書体 NP-R" panose="02020400000000000000" pitchFamily="18" charset="-128"/>
                <a:ea typeface="UD デジタル 教科書体 NP-R" panose="02020400000000000000" pitchFamily="18" charset="-128"/>
              </a:rPr>
              <a:t>１，</a:t>
            </a:r>
            <a:r>
              <a:rPr lang="ja-JP" altLang="en-US" sz="4000" dirty="0">
                <a:latin typeface="UD デジタル 教科書体 NP-R" panose="02020400000000000000" pitchFamily="18" charset="-128"/>
                <a:ea typeface="UD デジタル 教科書体 NP-R" panose="02020400000000000000" pitchFamily="18" charset="-128"/>
              </a:rPr>
              <a:t>ちょっとおしゃべり</a:t>
            </a:r>
            <a:endParaRPr lang="en-US" altLang="ja-JP" sz="4000"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4000" dirty="0">
                <a:latin typeface="UD デジタル 教科書体 NP-R" panose="02020400000000000000" pitchFamily="18" charset="-128"/>
                <a:ea typeface="UD デジタル 教科書体 NP-R" panose="02020400000000000000" pitchFamily="18" charset="-128"/>
              </a:rPr>
              <a:t>２，サークルズって何？</a:t>
            </a:r>
            <a:endParaRPr lang="en-US" altLang="ja-JP" sz="40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800"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4000" dirty="0">
                <a:latin typeface="UD デジタル 教科書体 NP-R" panose="02020400000000000000" pitchFamily="18" charset="-128"/>
                <a:ea typeface="UD デジタル 教科書体 NP-R" panose="02020400000000000000" pitchFamily="18" charset="-128"/>
              </a:rPr>
              <a:t>　　　～人との親密さについて学ぼう</a:t>
            </a:r>
            <a:endParaRPr lang="en-US" altLang="ja-JP" sz="40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800" dirty="0">
              <a:latin typeface="UD デジタル 教科書体 NP-R" panose="02020400000000000000" pitchFamily="18" charset="-128"/>
              <a:ea typeface="UD デジタル 教科書体 NP-R" panose="02020400000000000000" pitchFamily="18" charset="-128"/>
            </a:endParaRPr>
          </a:p>
          <a:p>
            <a:pPr marL="0" indent="0">
              <a:buNone/>
            </a:pPr>
            <a:r>
              <a:rPr kumimoji="1" lang="ja-JP" altLang="en-US" sz="4000" dirty="0">
                <a:latin typeface="UD デジタル 教科書体 NP-R" panose="02020400000000000000" pitchFamily="18" charset="-128"/>
                <a:ea typeface="UD デジタル 教科書体 NP-R" panose="02020400000000000000" pitchFamily="18" charset="-128"/>
              </a:rPr>
              <a:t>３，</a:t>
            </a:r>
            <a:r>
              <a:rPr lang="ja-JP" altLang="en-US" sz="4000" dirty="0">
                <a:latin typeface="UD デジタル 教科書体 NP-R" panose="02020400000000000000" pitchFamily="18" charset="-128"/>
                <a:ea typeface="UD デジタル 教科書体 NP-R" panose="02020400000000000000" pitchFamily="18" charset="-128"/>
              </a:rPr>
              <a:t>どんな人と関わっている？</a:t>
            </a:r>
            <a:endParaRPr lang="en-US" altLang="ja-JP" sz="40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800"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4000" dirty="0">
                <a:latin typeface="UD デジタル 教科書体 NP-R" panose="02020400000000000000" pitchFamily="18" charset="-128"/>
                <a:ea typeface="UD デジタル 教科書体 NP-R" panose="02020400000000000000" pitchFamily="18" charset="-128"/>
              </a:rPr>
              <a:t>４，グループで考えてみよう</a:t>
            </a:r>
            <a:endParaRPr lang="en-US" altLang="ja-JP" sz="40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800"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4000" dirty="0">
                <a:latin typeface="UD デジタル 教科書体 NP-R" panose="02020400000000000000" pitchFamily="18" charset="-128"/>
                <a:ea typeface="UD デジタル 教科書体 NP-R" panose="02020400000000000000" pitchFamily="18" charset="-128"/>
              </a:rPr>
              <a:t>５，ワークシート・振り返り</a:t>
            </a:r>
            <a:endParaRPr lang="en-US" altLang="ja-JP" sz="4000" dirty="0">
              <a:latin typeface="UD デジタル 教科書体 NP-R" panose="02020400000000000000" pitchFamily="18" charset="-128"/>
              <a:ea typeface="UD デジタル 教科書体 NP-R" panose="02020400000000000000" pitchFamily="18" charset="-128"/>
            </a:endParaRPr>
          </a:p>
        </p:txBody>
      </p:sp>
      <p:sp>
        <p:nvSpPr>
          <p:cNvPr id="4" name="テキスト ボックス 3"/>
          <p:cNvSpPr txBox="1"/>
          <p:nvPr/>
        </p:nvSpPr>
        <p:spPr>
          <a:xfrm>
            <a:off x="4478158" y="2763465"/>
            <a:ext cx="1962150"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しんみつ</a:t>
            </a:r>
          </a:p>
        </p:txBody>
      </p:sp>
      <p:sp>
        <p:nvSpPr>
          <p:cNvPr id="5" name="テキスト ボックス 4"/>
          <p:cNvSpPr txBox="1"/>
          <p:nvPr/>
        </p:nvSpPr>
        <p:spPr>
          <a:xfrm>
            <a:off x="4300050" y="3654753"/>
            <a:ext cx="1962150"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かか</a:t>
            </a:r>
          </a:p>
        </p:txBody>
      </p:sp>
      <p:sp>
        <p:nvSpPr>
          <p:cNvPr id="6" name="テキスト ボックス 5"/>
          <p:cNvSpPr txBox="1"/>
          <p:nvPr/>
        </p:nvSpPr>
        <p:spPr>
          <a:xfrm>
            <a:off x="4300050" y="4546041"/>
            <a:ext cx="1962150"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かんが</a:t>
            </a:r>
          </a:p>
        </p:txBody>
      </p:sp>
      <p:sp>
        <p:nvSpPr>
          <p:cNvPr id="7" name="テキスト ボックス 6"/>
          <p:cNvSpPr txBox="1"/>
          <p:nvPr/>
        </p:nvSpPr>
        <p:spPr>
          <a:xfrm>
            <a:off x="5459233" y="5471931"/>
            <a:ext cx="1962150"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ふ　　　　かえ</a:t>
            </a:r>
          </a:p>
        </p:txBody>
      </p:sp>
    </p:spTree>
    <p:extLst>
      <p:ext uri="{BB962C8B-B14F-4D97-AF65-F5344CB8AC3E}">
        <p14:creationId xmlns:p14="http://schemas.microsoft.com/office/powerpoint/2010/main" val="1732618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04400" y="420117"/>
            <a:ext cx="10515600" cy="1325563"/>
          </a:xfrm>
        </p:spPr>
        <p:txBody>
          <a:bodyPr/>
          <a:lstStyle/>
          <a:p>
            <a:pPr algn="r"/>
            <a:r>
              <a:rPr kumimoji="1" lang="ja-JP" altLang="en-US" dirty="0">
                <a:latin typeface="UD デジタル 教科書体 NP-R" panose="02020400000000000000" pitchFamily="18" charset="-128"/>
                <a:ea typeface="UD デジタル 教科書体 NP-R" panose="02020400000000000000" pitchFamily="18" charset="-128"/>
              </a:rPr>
              <a:t>今日の流れと学習のゴール</a:t>
            </a:r>
          </a:p>
        </p:txBody>
      </p:sp>
      <p:sp>
        <p:nvSpPr>
          <p:cNvPr id="3" name="コンテンツ プレースホルダー 2"/>
          <p:cNvSpPr>
            <a:spLocks noGrp="1"/>
          </p:cNvSpPr>
          <p:nvPr>
            <p:ph idx="1"/>
          </p:nvPr>
        </p:nvSpPr>
        <p:spPr>
          <a:xfrm>
            <a:off x="720000" y="1975547"/>
            <a:ext cx="10800000" cy="4320000"/>
          </a:xfrm>
          <a:ln w="28575">
            <a:solidFill>
              <a:schemeClr val="tx1"/>
            </a:solidFill>
          </a:ln>
        </p:spPr>
        <p:txBody>
          <a:bodyPr>
            <a:noAutofit/>
          </a:bodyPr>
          <a:lstStyle/>
          <a:p>
            <a:pPr marL="0" indent="0">
              <a:buNone/>
            </a:pPr>
            <a:r>
              <a:rPr lang="ja-JP" altLang="en-US" sz="4000" dirty="0">
                <a:latin typeface="UD デジタル 教科書体 NP-R" panose="02020400000000000000" pitchFamily="18" charset="-128"/>
                <a:ea typeface="UD デジタル 教科書体 NP-R" panose="02020400000000000000" pitchFamily="18" charset="-128"/>
              </a:rPr>
              <a:t>今日の学習のゴール</a:t>
            </a:r>
            <a:endParaRPr lang="en-US" altLang="ja-JP" sz="40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4000"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4000" dirty="0">
                <a:latin typeface="UD デジタル 教科書体 NP-R" panose="02020400000000000000" pitchFamily="18" charset="-128"/>
                <a:ea typeface="UD デジタル 教科書体 NP-R" panose="02020400000000000000" pitchFamily="18" charset="-128"/>
              </a:rPr>
              <a:t>　１，「境界線」の意味を知る。</a:t>
            </a:r>
            <a:endParaRPr lang="en-US" altLang="ja-JP" sz="40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4000"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4000" dirty="0">
                <a:latin typeface="UD デジタル 教科書体 NP-R" panose="02020400000000000000" pitchFamily="18" charset="-128"/>
                <a:ea typeface="UD デジタル 教科書体 NP-R" panose="02020400000000000000" pitchFamily="18" charset="-128"/>
              </a:rPr>
              <a:t>　２，</a:t>
            </a:r>
            <a:r>
              <a:rPr lang="ja-JP" altLang="en-US" sz="4000" dirty="0">
                <a:solidFill>
                  <a:srgbClr val="FF0000"/>
                </a:solidFill>
                <a:latin typeface="UD デジタル 教科書体 NP-R" panose="02020400000000000000" pitchFamily="18" charset="-128"/>
                <a:ea typeface="UD デジタル 教科書体 NP-R" panose="02020400000000000000" pitchFamily="18" charset="-128"/>
              </a:rPr>
              <a:t>お互いに</a:t>
            </a:r>
            <a:r>
              <a:rPr lang="ja-JP" altLang="en-US" sz="4000" dirty="0">
                <a:latin typeface="UD デジタル 教科書体 NP-R" panose="02020400000000000000" pitchFamily="18" charset="-128"/>
                <a:ea typeface="UD デジタル 教科書体 NP-R" panose="02020400000000000000" pitchFamily="18" charset="-128"/>
              </a:rPr>
              <a:t>心地よく，安心して過ごす</a:t>
            </a:r>
            <a:endParaRPr lang="en-US" altLang="ja-JP" sz="40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800"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4000" dirty="0">
                <a:latin typeface="UD デジタル 教科書体 NP-R" panose="02020400000000000000" pitchFamily="18" charset="-128"/>
                <a:ea typeface="UD デジタル 教科書体 NP-R" panose="02020400000000000000" pitchFamily="18" charset="-128"/>
              </a:rPr>
              <a:t>　　　ために必要な自分の行動を覚える。</a:t>
            </a:r>
            <a:endParaRPr lang="en-US" altLang="ja-JP" sz="40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40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4000" dirty="0">
              <a:latin typeface="UD デジタル 教科書体 NP-R" panose="02020400000000000000" pitchFamily="18" charset="-128"/>
              <a:ea typeface="UD デジタル 教科書体 NP-R" panose="02020400000000000000" pitchFamily="18" charset="-128"/>
            </a:endParaRPr>
          </a:p>
        </p:txBody>
      </p:sp>
      <p:sp>
        <p:nvSpPr>
          <p:cNvPr id="4" name="テキスト ボックス 3"/>
          <p:cNvSpPr txBox="1"/>
          <p:nvPr/>
        </p:nvSpPr>
        <p:spPr>
          <a:xfrm>
            <a:off x="2839858" y="3068265"/>
            <a:ext cx="5161142"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きょうかいせん　　　　　　　　いみ　　　　　　し</a:t>
            </a:r>
          </a:p>
        </p:txBody>
      </p:sp>
      <p:sp>
        <p:nvSpPr>
          <p:cNvPr id="5" name="テキスト ボックス 4"/>
          <p:cNvSpPr txBox="1"/>
          <p:nvPr/>
        </p:nvSpPr>
        <p:spPr>
          <a:xfrm>
            <a:off x="2839858" y="4374129"/>
            <a:ext cx="7847192"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たが　　　　　　　　ここち　　　　　　　　　　あんしん　　　　　　　　す　　　　　　　　</a:t>
            </a:r>
          </a:p>
        </p:txBody>
      </p:sp>
      <p:sp>
        <p:nvSpPr>
          <p:cNvPr id="6" name="テキスト ボックス 5"/>
          <p:cNvSpPr txBox="1"/>
          <p:nvPr/>
        </p:nvSpPr>
        <p:spPr>
          <a:xfrm>
            <a:off x="3868558" y="5372216"/>
            <a:ext cx="7847192" cy="307777"/>
          </a:xfrm>
          <a:prstGeom prst="rect">
            <a:avLst/>
          </a:prstGeom>
          <a:noFill/>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ひつよう　　　　　　　　　　　　　こうどう　　　　　おぼ　　　　　　　</a:t>
            </a:r>
          </a:p>
        </p:txBody>
      </p:sp>
    </p:spTree>
    <p:extLst>
      <p:ext uri="{BB962C8B-B14F-4D97-AF65-F5344CB8AC3E}">
        <p14:creationId xmlns:p14="http://schemas.microsoft.com/office/powerpoint/2010/main" val="22351399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UD デジタル 教科書体 N-R"/>
        <a:ea typeface="UD デジタル 教科書体 N-R"/>
        <a:cs typeface=""/>
      </a:majorFont>
      <a:minorFont>
        <a:latin typeface="UD デジタル 教科書体 N-R"/>
        <a:ea typeface="UD デジタル 教科書体 N-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3992</TotalTime>
  <Words>2535</Words>
  <Application>Microsoft Office PowerPoint</Application>
  <PresentationFormat>ワイド画面</PresentationFormat>
  <Paragraphs>771</Paragraphs>
  <Slides>45</Slides>
  <Notes>45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45</vt:i4>
      </vt:variant>
    </vt:vector>
  </HeadingPairs>
  <TitlesOfParts>
    <vt:vector size="51" baseType="lpstr">
      <vt:lpstr>UD デジタル 教科書体 NP-B</vt:lpstr>
      <vt:lpstr>UD デジタル 教科書体 NP-R</vt:lpstr>
      <vt:lpstr>UD デジタル 教科書体 N-R</vt:lpstr>
      <vt:lpstr>游ゴシック</vt:lpstr>
      <vt:lpstr>Arial</vt:lpstr>
      <vt:lpstr>Office テーマ</vt:lpstr>
      <vt:lpstr>サークルズ ～人との境界線を知ろう～</vt:lpstr>
      <vt:lpstr>PowerPoint プレゼンテーション</vt:lpstr>
      <vt:lpstr>PowerPoint プレゼンテーション</vt:lpstr>
      <vt:lpstr>PowerPoint プレゼンテーション</vt:lpstr>
      <vt:lpstr>PowerPoint プレゼンテーション</vt:lpstr>
      <vt:lpstr>パーソナル スペースとは</vt:lpstr>
      <vt:lpstr>PowerPoint プレゼンテーション</vt:lpstr>
      <vt:lpstr>今日の流れと学習のゴール</vt:lpstr>
      <vt:lpstr>今日の流れと学習のゴール</vt:lpstr>
      <vt:lpstr>授業の約束</vt:lpstr>
      <vt:lpstr>１，ちょっとおしゃべり(ﾍﾟｱﾄｰｸ)</vt:lpstr>
      <vt:lpstr>PowerPoint プレゼンテーション</vt:lpstr>
      <vt:lpstr>２，サークルズって何？</vt:lpstr>
      <vt:lpstr>PowerPoint プレゼンテーション</vt:lpstr>
      <vt:lpstr>PowerPoint プレゼンテーション</vt:lpstr>
      <vt:lpstr>PowerPoint プレゼンテーション</vt:lpstr>
      <vt:lpstr>３，どんな人と関わっている？</vt:lpstr>
      <vt:lpstr>PowerPoint プレゼンテーション</vt:lpstr>
      <vt:lpstr>PowerPoint プレゼンテーション</vt:lpstr>
      <vt:lpstr>PowerPoint プレゼンテーション</vt:lpstr>
      <vt:lpstr>PowerPoint プレゼンテーション</vt:lpstr>
      <vt:lpstr>３，サークルズの色の意味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５，振り返り</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サークルズ ～人との境界線を知ろう～</dc:title>
  <dc:creator>Osaka Naoko</dc:creator>
  <cp:lastModifiedBy>吉本 貴明</cp:lastModifiedBy>
  <cp:revision>73</cp:revision>
  <cp:lastPrinted>2022-09-15T03:00:23Z</cp:lastPrinted>
  <dcterms:created xsi:type="dcterms:W3CDTF">2018-09-03T07:20:27Z</dcterms:created>
  <dcterms:modified xsi:type="dcterms:W3CDTF">2023-09-21T23:47:52Z</dcterms:modified>
</cp:coreProperties>
</file>